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1"/>
  </p:sldMasterIdLst>
  <p:notesMasterIdLst>
    <p:notesMasterId r:id="rId12"/>
  </p:notesMasterIdLst>
  <p:handoutMasterIdLst>
    <p:handoutMasterId r:id="rId13"/>
  </p:handoutMasterIdLst>
  <p:sldIdLst>
    <p:sldId id="293" r:id="rId2"/>
    <p:sldId id="340" r:id="rId3"/>
    <p:sldId id="354" r:id="rId4"/>
    <p:sldId id="342" r:id="rId5"/>
    <p:sldId id="358" r:id="rId6"/>
    <p:sldId id="355" r:id="rId7"/>
    <p:sldId id="352" r:id="rId8"/>
    <p:sldId id="356" r:id="rId9"/>
    <p:sldId id="351" r:id="rId10"/>
    <p:sldId id="353" r:id="rId11"/>
  </p:sldIdLst>
  <p:sldSz cx="9144000" cy="6858000" type="screen4x3"/>
  <p:notesSz cx="6797675" cy="9856788"/>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935">
          <p15:clr>
            <a:srgbClr val="A4A3A4"/>
          </p15:clr>
        </p15:guide>
        <p15:guide id="2" pos="2880">
          <p15:clr>
            <a:srgbClr val="A4A3A4"/>
          </p15:clr>
        </p15:guide>
      </p15:sldGuideLst>
    </p:ext>
    <p:ext uri="{2D200454-40CA-4A62-9FC3-DE9A4176ACB9}">
      <p15:notesGuideLst xmlns:p15="http://schemas.microsoft.com/office/powerpoint/2012/main">
        <p15:guide id="1" orient="horz" pos="3105"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4C"/>
    <a:srgbClr val="00923B"/>
    <a:srgbClr val="EEB111"/>
    <a:srgbClr val="E2B700"/>
    <a:srgbClr val="FFCC00"/>
    <a:srgbClr val="EAEAEA"/>
    <a:srgbClr val="DDDDDD"/>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63" autoAdjust="0"/>
    <p:restoredTop sz="85354" autoAdjust="0"/>
  </p:normalViewPr>
  <p:slideViewPr>
    <p:cSldViewPr snapToGrid="0">
      <p:cViewPr varScale="1">
        <p:scale>
          <a:sx n="60" d="100"/>
          <a:sy n="60" d="100"/>
        </p:scale>
        <p:origin x="1744" y="40"/>
      </p:cViewPr>
      <p:guideLst>
        <p:guide orient="horz" pos="935"/>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8" d="100"/>
          <a:sy n="58" d="100"/>
        </p:scale>
        <p:origin x="-1680" y="-66"/>
      </p:cViewPr>
      <p:guideLst>
        <p:guide orient="horz" pos="3105"/>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28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26627" name="Rectangle 3"/>
          <p:cNvSpPr>
            <a:spLocks noGrp="1" noChangeArrowheads="1"/>
          </p:cNvSpPr>
          <p:nvPr>
            <p:ph type="dt" sz="quarter" idx="1"/>
          </p:nvPr>
        </p:nvSpPr>
        <p:spPr bwMode="auto">
          <a:xfrm>
            <a:off x="3850443" y="0"/>
            <a:ext cx="2945659" cy="4928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dirty="0"/>
          </a:p>
        </p:txBody>
      </p:sp>
      <p:sp>
        <p:nvSpPr>
          <p:cNvPr id="26628" name="Rectangle 4"/>
          <p:cNvSpPr>
            <a:spLocks noGrp="1" noChangeArrowheads="1"/>
          </p:cNvSpPr>
          <p:nvPr>
            <p:ph type="ftr" sz="quarter" idx="2"/>
          </p:nvPr>
        </p:nvSpPr>
        <p:spPr bwMode="auto">
          <a:xfrm>
            <a:off x="0" y="9362238"/>
            <a:ext cx="2945659" cy="49283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26629" name="Rectangle 5"/>
          <p:cNvSpPr>
            <a:spLocks noGrp="1" noChangeArrowheads="1"/>
          </p:cNvSpPr>
          <p:nvPr>
            <p:ph type="sldNum" sz="quarter" idx="3"/>
          </p:nvPr>
        </p:nvSpPr>
        <p:spPr bwMode="auto">
          <a:xfrm>
            <a:off x="3850443" y="9362238"/>
            <a:ext cx="2945659" cy="49283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7A25ED87-4E3C-4FA4-9CA9-F1D103A84F79}"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5659" cy="4928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GB" dirty="0"/>
          </a:p>
        </p:txBody>
      </p:sp>
      <p:sp>
        <p:nvSpPr>
          <p:cNvPr id="32771" name="Rectangle 3"/>
          <p:cNvSpPr>
            <a:spLocks noGrp="1" noChangeArrowheads="1"/>
          </p:cNvSpPr>
          <p:nvPr>
            <p:ph type="dt" idx="1"/>
          </p:nvPr>
        </p:nvSpPr>
        <p:spPr bwMode="auto">
          <a:xfrm>
            <a:off x="3850443" y="0"/>
            <a:ext cx="2945659" cy="4928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GB" dirty="0"/>
          </a:p>
        </p:txBody>
      </p:sp>
      <p:sp>
        <p:nvSpPr>
          <p:cNvPr id="15364" name="Rectangle 4"/>
          <p:cNvSpPr>
            <a:spLocks noGrp="1" noRot="1" noChangeAspect="1" noChangeArrowheads="1" noTextEdit="1"/>
          </p:cNvSpPr>
          <p:nvPr>
            <p:ph type="sldImg" idx="2"/>
          </p:nvPr>
        </p:nvSpPr>
        <p:spPr bwMode="auto">
          <a:xfrm>
            <a:off x="935038" y="739775"/>
            <a:ext cx="4927600" cy="3695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3" name="Rectangle 5"/>
          <p:cNvSpPr>
            <a:spLocks noGrp="1" noChangeArrowheads="1"/>
          </p:cNvSpPr>
          <p:nvPr>
            <p:ph type="body" sz="quarter" idx="3"/>
          </p:nvPr>
        </p:nvSpPr>
        <p:spPr bwMode="auto">
          <a:xfrm>
            <a:off x="679768" y="4681974"/>
            <a:ext cx="5438140" cy="443555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2774" name="Rectangle 6"/>
          <p:cNvSpPr>
            <a:spLocks noGrp="1" noChangeArrowheads="1"/>
          </p:cNvSpPr>
          <p:nvPr>
            <p:ph type="ftr" sz="quarter" idx="4"/>
          </p:nvPr>
        </p:nvSpPr>
        <p:spPr bwMode="auto">
          <a:xfrm>
            <a:off x="0" y="9362238"/>
            <a:ext cx="2945659" cy="49283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GB" dirty="0"/>
          </a:p>
        </p:txBody>
      </p:sp>
      <p:sp>
        <p:nvSpPr>
          <p:cNvPr id="32775" name="Rectangle 7"/>
          <p:cNvSpPr>
            <a:spLocks noGrp="1" noChangeArrowheads="1"/>
          </p:cNvSpPr>
          <p:nvPr>
            <p:ph type="sldNum" sz="quarter" idx="5"/>
          </p:nvPr>
        </p:nvSpPr>
        <p:spPr bwMode="auto">
          <a:xfrm>
            <a:off x="3850443" y="9362238"/>
            <a:ext cx="2945659" cy="49283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9E251BA0-C8E0-44BF-AA7A-6E615EDCD4C3}"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9569A1A-BBB4-44A9-984F-B092DB67B252}" type="slidenum">
              <a:rPr lang="en-GB" altLang="en-US" sz="1200" smtClean="0">
                <a:latin typeface="Arial" panose="020B0604020202020204" pitchFamily="34" charset="0"/>
              </a:rPr>
              <a:pPr/>
              <a:t>1</a:t>
            </a:fld>
            <a:endParaRPr lang="en-GB" altLang="en-US" sz="1200" dirty="0" smtClean="0">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E251BA0-C8E0-44BF-AA7A-6E615EDCD4C3}" type="slidenum">
              <a:rPr lang="en-GB" altLang="en-US" smtClean="0"/>
              <a:pPr>
                <a:defRPr/>
              </a:pPr>
              <a:t>2</a:t>
            </a:fld>
            <a:endParaRPr lang="en-GB" altLang="en-US" dirty="0"/>
          </a:p>
        </p:txBody>
      </p:sp>
    </p:spTree>
    <p:extLst>
      <p:ext uri="{BB962C8B-B14F-4D97-AF65-F5344CB8AC3E}">
        <p14:creationId xmlns:p14="http://schemas.microsoft.com/office/powerpoint/2010/main" val="797454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E251BA0-C8E0-44BF-AA7A-6E615EDCD4C3}" type="slidenum">
              <a:rPr lang="en-GB" altLang="en-US" smtClean="0"/>
              <a:pPr>
                <a:defRPr/>
              </a:pPr>
              <a:t>7</a:t>
            </a:fld>
            <a:endParaRPr lang="en-GB" altLang="en-US" dirty="0"/>
          </a:p>
        </p:txBody>
      </p:sp>
    </p:spTree>
    <p:extLst>
      <p:ext uri="{BB962C8B-B14F-4D97-AF65-F5344CB8AC3E}">
        <p14:creationId xmlns:p14="http://schemas.microsoft.com/office/powerpoint/2010/main" val="2862446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E251BA0-C8E0-44BF-AA7A-6E615EDCD4C3}" type="slidenum">
              <a:rPr lang="en-GB" altLang="en-US" smtClean="0"/>
              <a:pPr>
                <a:defRPr/>
              </a:pPr>
              <a:t>8</a:t>
            </a:fld>
            <a:endParaRPr lang="en-GB" altLang="en-US" dirty="0"/>
          </a:p>
        </p:txBody>
      </p:sp>
    </p:spTree>
    <p:extLst>
      <p:ext uri="{BB962C8B-B14F-4D97-AF65-F5344CB8AC3E}">
        <p14:creationId xmlns:p14="http://schemas.microsoft.com/office/powerpoint/2010/main" val="3308877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9569A1A-BBB4-44A9-984F-B092DB67B252}" type="slidenum">
              <a:rPr lang="en-GB" altLang="en-US" sz="1200" smtClean="0">
                <a:latin typeface="Arial" panose="020B0604020202020204" pitchFamily="34" charset="0"/>
              </a:rPr>
              <a:pPr/>
              <a:t>10</a:t>
            </a:fld>
            <a:endParaRPr lang="en-GB" altLang="en-US" sz="1200" dirty="0" smtClean="0">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smtClean="0"/>
          </a:p>
        </p:txBody>
      </p:sp>
    </p:spTree>
    <p:extLst>
      <p:ext uri="{BB962C8B-B14F-4D97-AF65-F5344CB8AC3E}">
        <p14:creationId xmlns:p14="http://schemas.microsoft.com/office/powerpoint/2010/main" val="259518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58240A35-F878-419B-8E62-6B81F980AFEB}" type="datetimeFigureOut">
              <a:rPr lang="en-US"/>
              <a:pPr>
                <a:defRPr/>
              </a:pPr>
              <a:t>7/25/2022</a:t>
            </a:fld>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accent1">
                    <a:tint val="20000"/>
                  </a:schemeClr>
                </a:solidFill>
              </a:defRPr>
            </a:lvl1pPr>
          </a:lstStyle>
          <a:p>
            <a:pPr>
              <a:defRPr/>
            </a:pPr>
            <a:endParaRPr lang="en-US" dirty="0"/>
          </a:p>
        </p:txBody>
      </p:sp>
      <p:sp>
        <p:nvSpPr>
          <p:cNvPr id="11" name="Slide Number Placeholder 28"/>
          <p:cNvSpPr>
            <a:spLocks noGrp="1"/>
          </p:cNvSpPr>
          <p:nvPr>
            <p:ph type="sldNum" sz="quarter" idx="12"/>
          </p:nvPr>
        </p:nvSpPr>
        <p:spPr>
          <a:xfrm>
            <a:off x="8001000" y="228600"/>
            <a:ext cx="838200" cy="381000"/>
          </a:xfrm>
          <a:prstGeom prst="rect">
            <a:avLst/>
          </a:prstGeom>
        </p:spPr>
        <p:txBody>
          <a:bodyPr/>
          <a:lstStyle>
            <a:lvl1pPr>
              <a:defRPr>
                <a:solidFill>
                  <a:schemeClr val="tx2"/>
                </a:solidFill>
              </a:defRPr>
            </a:lvl1pPr>
          </a:lstStyle>
          <a:p>
            <a:pPr>
              <a:defRPr/>
            </a:pPr>
            <a:fld id="{16C3A7CE-F022-4DEE-B61B-2FE1F446B9F1}" type="slidenum">
              <a:rPr lang="en-US" altLang="en-US"/>
              <a:pPr>
                <a:defRPr/>
              </a:pPr>
              <a:t>‹#›</a:t>
            </a:fld>
            <a:endParaRPr lang="en-US" altLang="en-US" dirty="0">
              <a:solidFill>
                <a:srgbClr val="FFFFFF"/>
              </a:solidFill>
            </a:endParaRPr>
          </a:p>
        </p:txBody>
      </p:sp>
    </p:spTree>
    <p:extLst>
      <p:ext uri="{BB962C8B-B14F-4D97-AF65-F5344CB8AC3E}">
        <p14:creationId xmlns:p14="http://schemas.microsoft.com/office/powerpoint/2010/main" val="85861184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D3A365F-C32E-4981-911B-FB4F46A20E3C}" type="datetimeFigureOut">
              <a:rPr lang="en-US"/>
              <a:pPr>
                <a:defRPr/>
              </a:pPr>
              <a:t>7/25/2022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74688" y="1271588"/>
            <a:ext cx="533400" cy="244475"/>
          </a:xfrm>
          <a:prstGeom prst="rect">
            <a:avLst/>
          </a:prstGeom>
        </p:spPr>
        <p:txBody>
          <a:bodyPr/>
          <a:lstStyle>
            <a:lvl1pPr>
              <a:defRPr/>
            </a:lvl1pPr>
          </a:lstStyle>
          <a:p>
            <a:pPr>
              <a:defRPr/>
            </a:pPr>
            <a:fld id="{16CA278B-57E2-452B-9CB9-8E11F639E67A}" type="slidenum">
              <a:rPr lang="en-US" altLang="en-US"/>
              <a:pPr>
                <a:defRPr/>
              </a:pPr>
              <a:t>‹#›</a:t>
            </a:fld>
            <a:endParaRPr lang="en-US" altLang="en-US" dirty="0"/>
          </a:p>
        </p:txBody>
      </p:sp>
    </p:spTree>
    <p:extLst>
      <p:ext uri="{BB962C8B-B14F-4D97-AF65-F5344CB8AC3E}">
        <p14:creationId xmlns:p14="http://schemas.microsoft.com/office/powerpoint/2010/main" val="3947036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64D6BD1E-3BB6-4CB1-AE2B-1D597D51A9FA}" type="datetimeFigureOut">
              <a:rPr lang="en-US"/>
              <a:pPr>
                <a:defRPr/>
              </a:pPr>
              <a:t>7/25/2022</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rot="5400000">
            <a:off x="5989638" y="144462"/>
            <a:ext cx="533400" cy="244475"/>
          </a:xfrm>
          <a:prstGeom prst="rect">
            <a:avLst/>
          </a:prstGeom>
        </p:spPr>
        <p:txBody>
          <a:bodyPr/>
          <a:lstStyle>
            <a:lvl1pPr>
              <a:defRPr/>
            </a:lvl1pPr>
          </a:lstStyle>
          <a:p>
            <a:pPr>
              <a:defRPr/>
            </a:pPr>
            <a:fld id="{4416D685-D640-4F1B-BBB0-206E7ECE376A}" type="slidenum">
              <a:rPr lang="en-US" altLang="en-US"/>
              <a:pPr>
                <a:defRPr/>
              </a:pPr>
              <a:t>‹#›</a:t>
            </a:fld>
            <a:endParaRPr lang="en-US" altLang="en-US" dirty="0"/>
          </a:p>
        </p:txBody>
      </p:sp>
    </p:spTree>
    <p:extLst>
      <p:ext uri="{BB962C8B-B14F-4D97-AF65-F5344CB8AC3E}">
        <p14:creationId xmlns:p14="http://schemas.microsoft.com/office/powerpoint/2010/main" val="374948368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3" name="Picture 10"/>
          <p:cNvPicPr>
            <a:picLocks noChangeAspect="1"/>
          </p:cNvPicPr>
          <p:nvPr userDrawn="1"/>
        </p:nvPicPr>
        <p:blipFill>
          <a:blip r:embed="rId2">
            <a:extLst>
              <a:ext uri="{28A0092B-C50C-407E-A947-70E740481C1C}">
                <a14:useLocalDpi xmlns:a14="http://schemas.microsoft.com/office/drawing/2010/main" val="0"/>
              </a:ext>
            </a:extLst>
          </a:blip>
          <a:srcRect l="41833" r="4303"/>
          <a:stretch>
            <a:fillRect/>
          </a:stretch>
        </p:blipFill>
        <p:spPr bwMode="auto">
          <a:xfrm>
            <a:off x="-17463" y="3495675"/>
            <a:ext cx="9170988"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5"/>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56450" y="290513"/>
            <a:ext cx="17145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4"/>
          <p:cNvSpPr>
            <a:spLocks noGrp="1" noChangeArrowheads="1"/>
          </p:cNvSpPr>
          <p:nvPr>
            <p:ph type="subTitle" sz="quarter" idx="1"/>
          </p:nvPr>
        </p:nvSpPr>
        <p:spPr>
          <a:xfrm>
            <a:off x="306294" y="2641600"/>
            <a:ext cx="6632388" cy="2235200"/>
          </a:xfrm>
        </p:spPr>
        <p:txBody>
          <a:bodyPr/>
          <a:lstStyle>
            <a:lvl1pPr marL="0" indent="0" algn="l">
              <a:buFontTx/>
              <a:buNone/>
              <a:defRPr>
                <a:solidFill>
                  <a:schemeClr val="bg2"/>
                </a:solidFill>
              </a:defRPr>
            </a:lvl1pPr>
          </a:lstStyle>
          <a:p>
            <a:endParaRPr lang="en-US" dirty="0"/>
          </a:p>
        </p:txBody>
      </p:sp>
    </p:spTree>
    <p:extLst>
      <p:ext uri="{BB962C8B-B14F-4D97-AF65-F5344CB8AC3E}">
        <p14:creationId xmlns:p14="http://schemas.microsoft.com/office/powerpoint/2010/main" val="40861336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3" name="Picture 10"/>
          <p:cNvPicPr>
            <a:picLocks noChangeAspect="1"/>
          </p:cNvPicPr>
          <p:nvPr userDrawn="1"/>
        </p:nvPicPr>
        <p:blipFill>
          <a:blip r:embed="rId2">
            <a:extLst>
              <a:ext uri="{28A0092B-C50C-407E-A947-70E740481C1C}">
                <a14:useLocalDpi xmlns:a14="http://schemas.microsoft.com/office/drawing/2010/main" val="0"/>
              </a:ext>
            </a:extLst>
          </a:blip>
          <a:srcRect l="42014" r="4533"/>
          <a:stretch>
            <a:fillRect/>
          </a:stretch>
        </p:blipFill>
        <p:spPr bwMode="auto">
          <a:xfrm>
            <a:off x="-11113" y="3476625"/>
            <a:ext cx="9155113"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5"/>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56450" y="290513"/>
            <a:ext cx="17145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4"/>
          <p:cNvSpPr>
            <a:spLocks noGrp="1" noChangeArrowheads="1"/>
          </p:cNvSpPr>
          <p:nvPr>
            <p:ph type="subTitle" sz="quarter" idx="1"/>
          </p:nvPr>
        </p:nvSpPr>
        <p:spPr>
          <a:xfrm>
            <a:off x="306294" y="2641600"/>
            <a:ext cx="6632388" cy="2235200"/>
          </a:xfrm>
        </p:spPr>
        <p:txBody>
          <a:bodyPr/>
          <a:lstStyle>
            <a:lvl1pPr marL="0" indent="0" algn="l">
              <a:buFontTx/>
              <a:buNone/>
              <a:defRPr>
                <a:solidFill>
                  <a:schemeClr val="bg2"/>
                </a:solidFill>
              </a:defRPr>
            </a:lvl1pPr>
          </a:lstStyle>
          <a:p>
            <a:endParaRPr lang="en-US" dirty="0"/>
          </a:p>
        </p:txBody>
      </p:sp>
    </p:spTree>
    <p:extLst>
      <p:ext uri="{BB962C8B-B14F-4D97-AF65-F5344CB8AC3E}">
        <p14:creationId xmlns:p14="http://schemas.microsoft.com/office/powerpoint/2010/main" val="824071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67A955-0849-4AC8-9364-8152EA0900FC}" type="datetimeFigureOut">
              <a:rPr lang="en-US"/>
              <a:pPr>
                <a:defRPr/>
              </a:pPr>
              <a:t>7/25/2022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74688" y="1271588"/>
            <a:ext cx="533400" cy="244475"/>
          </a:xfrm>
          <a:prstGeom prst="rect">
            <a:avLst/>
          </a:prstGeom>
        </p:spPr>
        <p:txBody>
          <a:bodyPr/>
          <a:lstStyle>
            <a:lvl1pPr>
              <a:defRPr/>
            </a:lvl1pPr>
          </a:lstStyle>
          <a:p>
            <a:pPr>
              <a:defRPr/>
            </a:pPr>
            <a:fld id="{FF2D6E89-3311-4658-8092-7D2873E99673}" type="slidenum">
              <a:rPr lang="en-US" altLang="en-US"/>
              <a:pPr>
                <a:defRPr/>
              </a:pPr>
              <a:t>‹#›</a:t>
            </a:fld>
            <a:endParaRPr lang="en-US" altLang="en-US" dirty="0"/>
          </a:p>
        </p:txBody>
      </p:sp>
    </p:spTree>
    <p:extLst>
      <p:ext uri="{BB962C8B-B14F-4D97-AF65-F5344CB8AC3E}">
        <p14:creationId xmlns:p14="http://schemas.microsoft.com/office/powerpoint/2010/main" val="2062049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9AE3BC43-0663-4943-B7A4-888B5B646E7B}" type="datetimeFigureOut">
              <a:rPr lang="en-US"/>
              <a:pPr>
                <a:defRPr/>
              </a:pPr>
              <a:t>7/25/2022</a:t>
            </a:fld>
            <a:endParaRPr lang="en-US" dirty="0"/>
          </a:p>
        </p:txBody>
      </p:sp>
      <p:sp>
        <p:nvSpPr>
          <p:cNvPr id="8" name="Slide Number Placeholder 12"/>
          <p:cNvSpPr>
            <a:spLocks noGrp="1"/>
          </p:cNvSpPr>
          <p:nvPr>
            <p:ph type="sldNum" sz="quarter" idx="11"/>
          </p:nvPr>
        </p:nvSpPr>
        <p:spPr>
          <a:xfrm>
            <a:off x="0" y="1752600"/>
            <a:ext cx="1295400" cy="701675"/>
          </a:xfrm>
          <a:prstGeom prst="rect">
            <a:avLst/>
          </a:prstGeom>
        </p:spPr>
        <p:txBody>
          <a:bodyPr>
            <a:noAutofit/>
          </a:bodyPr>
          <a:lstStyle>
            <a:lvl1pPr>
              <a:defRPr sz="2400"/>
            </a:lvl1pPr>
          </a:lstStyle>
          <a:p>
            <a:pPr>
              <a:defRPr/>
            </a:pPr>
            <a:fld id="{88B8AF5C-3608-4393-83CD-C185C60E17B1}" type="slidenum">
              <a:rPr lang="en-US" altLang="en-US"/>
              <a:pPr>
                <a:defRPr/>
              </a:pPr>
              <a:t>‹#›</a:t>
            </a:fld>
            <a:endParaRPr lang="en-US" altLang="en-US" dirty="0"/>
          </a:p>
        </p:txBody>
      </p:sp>
      <p:sp>
        <p:nvSpPr>
          <p:cNvPr id="9" name="Footer Placeholder 13"/>
          <p:cNvSpPr>
            <a:spLocks noGrp="1"/>
          </p:cNvSpPr>
          <p:nvPr>
            <p:ph type="ftr" sz="quarter" idx="12"/>
          </p:nvPr>
        </p:nvSpPr>
        <p:spPr/>
        <p:txBody>
          <a:bodyPr/>
          <a:lstStyle>
            <a:lvl1pPr>
              <a:defRPr/>
            </a:lvl1pPr>
          </a:lstStyle>
          <a:p>
            <a:pPr>
              <a:defRPr/>
            </a:pPr>
            <a:endParaRPr lang="en-US" dirty="0"/>
          </a:p>
        </p:txBody>
      </p:sp>
    </p:spTree>
    <p:extLst>
      <p:ext uri="{BB962C8B-B14F-4D97-AF65-F5344CB8AC3E}">
        <p14:creationId xmlns:p14="http://schemas.microsoft.com/office/powerpoint/2010/main" val="1909584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14DC128A-861D-4633-A949-4D4DC672A403}" type="datetimeFigureOut">
              <a:rPr lang="en-US"/>
              <a:pPr>
                <a:defRPr/>
              </a:pPr>
              <a:t>7/25/2022</a:t>
            </a:fld>
            <a:endParaRPr lang="en-US" dirty="0"/>
          </a:p>
        </p:txBody>
      </p:sp>
      <p:sp>
        <p:nvSpPr>
          <p:cNvPr id="6" name="Slide Number Placeholder 9"/>
          <p:cNvSpPr>
            <a:spLocks noGrp="1"/>
          </p:cNvSpPr>
          <p:nvPr>
            <p:ph type="sldNum" sz="quarter" idx="11"/>
          </p:nvPr>
        </p:nvSpPr>
        <p:spPr>
          <a:xfrm>
            <a:off x="-674688" y="1271588"/>
            <a:ext cx="533400" cy="244475"/>
          </a:xfrm>
          <a:prstGeom prst="rect">
            <a:avLst/>
          </a:prstGeom>
        </p:spPr>
        <p:txBody>
          <a:bodyPr/>
          <a:lstStyle>
            <a:lvl1pPr>
              <a:defRPr/>
            </a:lvl1pPr>
          </a:lstStyle>
          <a:p>
            <a:pPr>
              <a:defRPr/>
            </a:pPr>
            <a:fld id="{5653B302-5FC6-4923-B840-D35A220E5C5D}" type="slidenum">
              <a:rPr lang="en-US" altLang="en-US"/>
              <a:pPr>
                <a:defRPr/>
              </a:pPr>
              <a:t>‹#›</a:t>
            </a:fld>
            <a:endParaRPr lang="en-US" alt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dirty="0"/>
          </a:p>
        </p:txBody>
      </p:sp>
    </p:spTree>
    <p:extLst>
      <p:ext uri="{BB962C8B-B14F-4D97-AF65-F5344CB8AC3E}">
        <p14:creationId xmlns:p14="http://schemas.microsoft.com/office/powerpoint/2010/main" val="3262617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F6F38A29-7EF3-4A64-8BFD-7A4377A77E66}" type="datetimeFigureOut">
              <a:rPr lang="en-US"/>
              <a:pPr>
                <a:defRPr/>
              </a:pPr>
              <a:t>7/25/2022</a:t>
            </a:fld>
            <a:endParaRPr lang="en-US" dirty="0"/>
          </a:p>
        </p:txBody>
      </p:sp>
      <p:sp>
        <p:nvSpPr>
          <p:cNvPr id="8" name="Slide Number Placeholder 11"/>
          <p:cNvSpPr>
            <a:spLocks noGrp="1"/>
          </p:cNvSpPr>
          <p:nvPr>
            <p:ph type="sldNum" sz="quarter" idx="11"/>
          </p:nvPr>
        </p:nvSpPr>
        <p:spPr>
          <a:xfrm>
            <a:off x="-674688" y="1271588"/>
            <a:ext cx="533400" cy="244475"/>
          </a:xfrm>
          <a:prstGeom prst="rect">
            <a:avLst/>
          </a:prstGeom>
        </p:spPr>
        <p:txBody>
          <a:bodyPr/>
          <a:lstStyle>
            <a:lvl1pPr>
              <a:defRPr/>
            </a:lvl1pPr>
          </a:lstStyle>
          <a:p>
            <a:pPr>
              <a:defRPr/>
            </a:pPr>
            <a:fld id="{798B3AD0-7567-405B-B350-47B54F278428}" type="slidenum">
              <a:rPr lang="en-US" altLang="en-US"/>
              <a:pPr>
                <a:defRPr/>
              </a:pPr>
              <a:t>‹#›</a:t>
            </a:fld>
            <a:endParaRPr lang="en-US" altLang="en-US" dirty="0"/>
          </a:p>
        </p:txBody>
      </p:sp>
      <p:sp>
        <p:nvSpPr>
          <p:cNvPr id="9" name="Footer Placeholder 13"/>
          <p:cNvSpPr>
            <a:spLocks noGrp="1"/>
          </p:cNvSpPr>
          <p:nvPr>
            <p:ph type="ftr" sz="quarter" idx="12"/>
          </p:nvPr>
        </p:nvSpPr>
        <p:spPr/>
        <p:txBody>
          <a:bodyPr rtlCol="0"/>
          <a:lstStyle>
            <a:lvl1pPr>
              <a:defRPr/>
            </a:lvl1pPr>
          </a:lstStyle>
          <a:p>
            <a:pPr>
              <a:defRPr/>
            </a:pPr>
            <a:endParaRPr lang="en-US" dirty="0"/>
          </a:p>
        </p:txBody>
      </p:sp>
    </p:spTree>
    <p:extLst>
      <p:ext uri="{BB962C8B-B14F-4D97-AF65-F5344CB8AC3E}">
        <p14:creationId xmlns:p14="http://schemas.microsoft.com/office/powerpoint/2010/main" val="200236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0D14E36C-505D-4DDD-9A79-1A974F09C231}" type="datetimeFigureOut">
              <a:rPr lang="en-US"/>
              <a:pPr>
                <a:defRPr/>
              </a:pPr>
              <a:t>7/25/2022</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a:xfrm>
            <a:off x="-674688" y="1271588"/>
            <a:ext cx="533400" cy="244475"/>
          </a:xfrm>
          <a:prstGeom prst="rect">
            <a:avLst/>
          </a:prstGeom>
        </p:spPr>
        <p:txBody>
          <a:bodyPr/>
          <a:lstStyle>
            <a:lvl1pPr>
              <a:defRPr/>
            </a:lvl1pPr>
          </a:lstStyle>
          <a:p>
            <a:pPr>
              <a:defRPr/>
            </a:pPr>
            <a:fld id="{5981E1F6-F5B1-49BF-B089-E786349FBB2F}" type="slidenum">
              <a:rPr lang="en-US" altLang="en-US"/>
              <a:pPr>
                <a:defRPr/>
              </a:pPr>
              <a:t>‹#›</a:t>
            </a:fld>
            <a:endParaRPr lang="en-US" altLang="en-US" dirty="0"/>
          </a:p>
        </p:txBody>
      </p:sp>
    </p:spTree>
    <p:extLst>
      <p:ext uri="{BB962C8B-B14F-4D97-AF65-F5344CB8AC3E}">
        <p14:creationId xmlns:p14="http://schemas.microsoft.com/office/powerpoint/2010/main" val="758356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56706273-55F7-47D6-9E10-B216018DD7CB}" type="datetimeFigureOut">
              <a:rPr lang="en-US"/>
              <a:pPr>
                <a:defRPr/>
              </a:pPr>
              <a:t>7/25/2022</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0" y="6248400"/>
            <a:ext cx="533400" cy="381000"/>
          </a:xfrm>
          <a:prstGeom prst="rect">
            <a:avLst/>
          </a:prstGeom>
        </p:spPr>
        <p:txBody>
          <a:bodyPr/>
          <a:lstStyle>
            <a:lvl1pPr>
              <a:defRPr>
                <a:solidFill>
                  <a:schemeClr val="tx2"/>
                </a:solidFill>
              </a:defRPr>
            </a:lvl1pPr>
          </a:lstStyle>
          <a:p>
            <a:pPr>
              <a:defRPr/>
            </a:pPr>
            <a:fld id="{662B3DDC-BFA8-405B-9627-510EDB3D6D37}" type="slidenum">
              <a:rPr lang="en-US" altLang="en-US"/>
              <a:pPr>
                <a:defRPr/>
              </a:pPr>
              <a:t>‹#›</a:t>
            </a:fld>
            <a:endParaRPr lang="en-US" altLang="en-US" dirty="0"/>
          </a:p>
        </p:txBody>
      </p:sp>
    </p:spTree>
    <p:extLst>
      <p:ext uri="{BB962C8B-B14F-4D97-AF65-F5344CB8AC3E}">
        <p14:creationId xmlns:p14="http://schemas.microsoft.com/office/powerpoint/2010/main" val="2074871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6B9536CF-B0A7-4D5E-8DA7-81D67C71E0C8}" type="datetimeFigureOut">
              <a:rPr lang="en-US"/>
              <a:pPr>
                <a:defRPr/>
              </a:pPr>
              <a:t>7/25/2022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674688" y="1271588"/>
            <a:ext cx="533400" cy="244475"/>
          </a:xfrm>
          <a:prstGeom prst="rect">
            <a:avLst/>
          </a:prstGeom>
        </p:spPr>
        <p:txBody>
          <a:bodyPr/>
          <a:lstStyle>
            <a:lvl1pPr>
              <a:defRPr/>
            </a:lvl1pPr>
          </a:lstStyle>
          <a:p>
            <a:pPr>
              <a:defRPr/>
            </a:pPr>
            <a:fld id="{5D2D81C7-7435-421A-BEA0-4C9584FFB9E7}" type="slidenum">
              <a:rPr lang="en-US" altLang="en-US"/>
              <a:pPr>
                <a:defRPr/>
              </a:pPr>
              <a:t>‹#›</a:t>
            </a:fld>
            <a:endParaRPr lang="en-US" altLang="en-US" dirty="0"/>
          </a:p>
        </p:txBody>
      </p:sp>
    </p:spTree>
    <p:extLst>
      <p:ext uri="{BB962C8B-B14F-4D97-AF65-F5344CB8AC3E}">
        <p14:creationId xmlns:p14="http://schemas.microsoft.com/office/powerpoint/2010/main" val="391874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C5E2336-8E9E-44FC-A007-C60C36D11CB5}" type="datetimeFigureOut">
              <a:rPr lang="en-US"/>
              <a:pPr>
                <a:defRPr/>
              </a:pPr>
              <a:t>7/25/2022</a:t>
            </a:fld>
            <a:endParaRPr lang="en-US" dirty="0">
              <a:solidFill>
                <a:schemeClr val="tx1"/>
              </a:solidFill>
            </a:endParaRPr>
          </a:p>
        </p:txBody>
      </p:sp>
      <p:sp>
        <p:nvSpPr>
          <p:cNvPr id="10" name="Slide Number Placeholder 12"/>
          <p:cNvSpPr>
            <a:spLocks noGrp="1"/>
          </p:cNvSpPr>
          <p:nvPr>
            <p:ph type="sldNum" sz="quarter" idx="11"/>
          </p:nvPr>
        </p:nvSpPr>
        <p:spPr>
          <a:xfrm>
            <a:off x="0" y="4667250"/>
            <a:ext cx="1447800" cy="663575"/>
          </a:xfrm>
          <a:prstGeom prst="rect">
            <a:avLst/>
          </a:prstGeom>
        </p:spPr>
        <p:txBody>
          <a:bodyPr/>
          <a:lstStyle>
            <a:lvl1pPr>
              <a:defRPr sz="2800"/>
            </a:lvl1pPr>
          </a:lstStyle>
          <a:p>
            <a:pPr>
              <a:defRPr/>
            </a:pPr>
            <a:fld id="{D7B8C48E-7F50-489E-84E4-E6CE7D45B249}" type="slidenum">
              <a:rPr lang="en-US" altLang="en-US"/>
              <a:pPr>
                <a:defRPr/>
              </a:pPr>
              <a:t>‹#›</a:t>
            </a:fld>
            <a:endParaRPr lang="en-US" altLang="en-US" dirty="0"/>
          </a:p>
        </p:txBody>
      </p:sp>
      <p:sp>
        <p:nvSpPr>
          <p:cNvPr id="11" name="Footer Placeholder 13"/>
          <p:cNvSpPr>
            <a:spLocks noGrp="1"/>
          </p:cNvSpPr>
          <p:nvPr>
            <p:ph type="ftr" sz="quarter" idx="12"/>
          </p:nvPr>
        </p:nvSpPr>
        <p:spPr>
          <a:xfrm>
            <a:off x="1600200" y="6248400"/>
            <a:ext cx="4572000" cy="365125"/>
          </a:xfrm>
        </p:spPr>
        <p:txBody>
          <a:bodyPr rtlCol="0"/>
          <a:lstStyle>
            <a:lvl1pPr>
              <a:defRPr>
                <a:solidFill>
                  <a:schemeClr val="tx1"/>
                </a:solidFill>
              </a:defRPr>
            </a:lvl1pPr>
          </a:lstStyle>
          <a:p>
            <a:pPr>
              <a:defRPr/>
            </a:pPr>
            <a:endParaRPr lang="en-US" dirty="0"/>
          </a:p>
        </p:txBody>
      </p:sp>
    </p:spTree>
    <p:extLst>
      <p:ext uri="{BB962C8B-B14F-4D97-AF65-F5344CB8AC3E}">
        <p14:creationId xmlns:p14="http://schemas.microsoft.com/office/powerpoint/2010/main" val="66403661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Times" pitchFamily="-16" charset="0"/>
              </a:defRPr>
            </a:lvl1pPr>
          </a:lstStyle>
          <a:p>
            <a:pPr>
              <a:defRPr/>
            </a:pPr>
            <a:fld id="{353B4052-E88B-4D1F-8316-00F3B9E7EA75}" type="datetimeFigureOut">
              <a:rPr lang="en-US"/>
              <a:pPr>
                <a:defRPr/>
              </a:pPr>
              <a:t>7/25/2022</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Times" pitchFamily="-16" charset="0"/>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pic>
        <p:nvPicPr>
          <p:cNvPr id="1032" name="Picture 10"/>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112125" y="401638"/>
            <a:ext cx="860425"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userDrawn="1"/>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pic>
        <p:nvPicPr>
          <p:cNvPr id="1034" name="Picture 10"/>
          <p:cNvPicPr>
            <a:picLocks noChangeAspect="1"/>
          </p:cNvPicPr>
          <p:nvPr userDrawn="1"/>
        </p:nvPicPr>
        <p:blipFill>
          <a:blip r:embed="rId16">
            <a:lum bright="70000" contrast="-70000"/>
            <a:extLst>
              <a:ext uri="{28A0092B-C50C-407E-A947-70E740481C1C}">
                <a14:useLocalDpi xmlns:a14="http://schemas.microsoft.com/office/drawing/2010/main" val="0"/>
              </a:ext>
            </a:extLst>
          </a:blip>
          <a:srcRect l="41833" r="4303"/>
          <a:stretch>
            <a:fillRect/>
          </a:stretch>
        </p:blipFill>
        <p:spPr bwMode="auto">
          <a:xfrm>
            <a:off x="-17463" y="3495675"/>
            <a:ext cx="9170988"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 id="2147484092" r:id="rId13"/>
  </p:sldLayoutIdLst>
  <p:timing>
    <p:tnLst>
      <p:par>
        <p:cTn id="1" dur="indefinite" restart="never" nodeType="tmRoot"/>
      </p:par>
    </p:tnLst>
  </p:timing>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w Cen MT"/>
        </a:defRPr>
      </a:lvl2pPr>
      <a:lvl3pPr algn="l" rtl="0" eaLnBrk="0" fontAlgn="base" hangingPunct="0">
        <a:spcBef>
          <a:spcPct val="0"/>
        </a:spcBef>
        <a:spcAft>
          <a:spcPct val="0"/>
        </a:spcAft>
        <a:defRPr sz="4000">
          <a:solidFill>
            <a:schemeClr val="tx2"/>
          </a:solidFill>
          <a:latin typeface="Tw Cen MT"/>
        </a:defRPr>
      </a:lvl3pPr>
      <a:lvl4pPr algn="l" rtl="0" eaLnBrk="0" fontAlgn="base" hangingPunct="0">
        <a:spcBef>
          <a:spcPct val="0"/>
        </a:spcBef>
        <a:spcAft>
          <a:spcPct val="0"/>
        </a:spcAft>
        <a:defRPr sz="4000">
          <a:solidFill>
            <a:schemeClr val="tx2"/>
          </a:solidFill>
          <a:latin typeface="Tw Cen MT"/>
        </a:defRPr>
      </a:lvl4pPr>
      <a:lvl5pPr algn="l" rtl="0" eaLnBrk="0" fontAlgn="base" hangingPunct="0">
        <a:spcBef>
          <a:spcPct val="0"/>
        </a:spcBef>
        <a:spcAft>
          <a:spcPct val="0"/>
        </a:spcAft>
        <a:defRPr sz="40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04685"/>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00A2E2"/>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
          <p:cNvSpPr>
            <a:spLocks noGrp="1" noChangeArrowheads="1"/>
          </p:cNvSpPr>
          <p:nvPr>
            <p:ph type="subTitle" sz="quarter" idx="1"/>
          </p:nvPr>
        </p:nvSpPr>
        <p:spPr>
          <a:xfrm>
            <a:off x="238149" y="1618017"/>
            <a:ext cx="6632575" cy="3064049"/>
          </a:xfrm>
        </p:spPr>
        <p:txBody>
          <a:bodyPr/>
          <a:lstStyle/>
          <a:p>
            <a:pPr eaLnBrk="1" hangingPunct="1"/>
            <a:r>
              <a:rPr lang="en-US" altLang="en-US" dirty="0" smtClean="0">
                <a:solidFill>
                  <a:schemeClr val="tx1"/>
                </a:solidFill>
              </a:rPr>
              <a:t>NHS GJ Board </a:t>
            </a:r>
            <a:endParaRPr lang="en-US" altLang="en-US" dirty="0" smtClean="0">
              <a:solidFill>
                <a:schemeClr val="tx1"/>
              </a:solidFill>
            </a:endParaRPr>
          </a:p>
          <a:p>
            <a:pPr eaLnBrk="1" hangingPunct="1"/>
            <a:r>
              <a:rPr lang="en-US" altLang="en-US" dirty="0" smtClean="0">
                <a:solidFill>
                  <a:schemeClr val="tx1"/>
                </a:solidFill>
              </a:rPr>
              <a:t>28 </a:t>
            </a:r>
            <a:r>
              <a:rPr lang="en-US" altLang="en-US" dirty="0" smtClean="0">
                <a:solidFill>
                  <a:schemeClr val="tx1"/>
                </a:solidFill>
              </a:rPr>
              <a:t>July 2022</a:t>
            </a:r>
          </a:p>
          <a:p>
            <a:pPr eaLnBrk="1" hangingPunct="1"/>
            <a:endParaRPr lang="en-US" altLang="en-US" dirty="0">
              <a:solidFill>
                <a:schemeClr val="tx1"/>
              </a:solidFill>
            </a:endParaRPr>
          </a:p>
          <a:p>
            <a:pPr eaLnBrk="1" hangingPunct="1"/>
            <a:r>
              <a:rPr lang="en-US" altLang="en-US" dirty="0" smtClean="0">
                <a:solidFill>
                  <a:schemeClr val="tx1"/>
                </a:solidFill>
              </a:rPr>
              <a:t>Financial Plan 2022/23 -2024/25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
          <p:cNvSpPr>
            <a:spLocks noGrp="1" noChangeArrowheads="1"/>
          </p:cNvSpPr>
          <p:nvPr>
            <p:ph type="subTitle" sz="quarter" idx="1"/>
          </p:nvPr>
        </p:nvSpPr>
        <p:spPr>
          <a:xfrm>
            <a:off x="213765" y="1398561"/>
            <a:ext cx="6632575" cy="3156505"/>
          </a:xfrm>
        </p:spPr>
        <p:txBody>
          <a:bodyPr/>
          <a:lstStyle/>
          <a:p>
            <a:pPr eaLnBrk="1" hangingPunct="1"/>
            <a:r>
              <a:rPr lang="en-US" altLang="en-US" dirty="0" smtClean="0">
                <a:solidFill>
                  <a:schemeClr val="tx1"/>
                </a:solidFill>
              </a:rPr>
              <a:t>NHS GJ Board</a:t>
            </a:r>
            <a:endParaRPr lang="en-US" altLang="en-US" dirty="0">
              <a:solidFill>
                <a:schemeClr val="tx1"/>
              </a:solidFill>
            </a:endParaRPr>
          </a:p>
          <a:p>
            <a:pPr eaLnBrk="1" hangingPunct="1"/>
            <a:r>
              <a:rPr lang="en-US" altLang="en-US" dirty="0" smtClean="0">
                <a:solidFill>
                  <a:schemeClr val="tx1"/>
                </a:solidFill>
              </a:rPr>
              <a:t>28 </a:t>
            </a:r>
            <a:r>
              <a:rPr lang="en-US" altLang="en-US" dirty="0">
                <a:solidFill>
                  <a:schemeClr val="tx1"/>
                </a:solidFill>
              </a:rPr>
              <a:t>July 2022</a:t>
            </a:r>
          </a:p>
          <a:p>
            <a:pPr eaLnBrk="1" hangingPunct="1"/>
            <a:endParaRPr lang="en-US" altLang="en-US" dirty="0">
              <a:solidFill>
                <a:schemeClr val="tx1"/>
              </a:solidFill>
            </a:endParaRPr>
          </a:p>
          <a:p>
            <a:pPr eaLnBrk="1" hangingPunct="1"/>
            <a:r>
              <a:rPr lang="en-US" altLang="en-US" dirty="0">
                <a:solidFill>
                  <a:schemeClr val="tx1"/>
                </a:solidFill>
              </a:rPr>
              <a:t>Financial Plan 2022/23 -2024/25</a:t>
            </a:r>
          </a:p>
          <a:p>
            <a:pPr eaLnBrk="1" hangingPunct="1"/>
            <a:r>
              <a:rPr lang="en-US" altLang="en-US" dirty="0" smtClean="0">
                <a:solidFill>
                  <a:schemeClr val="tx1"/>
                </a:solidFill>
              </a:rPr>
              <a:t>Discussion / Questions?</a:t>
            </a:r>
          </a:p>
        </p:txBody>
      </p:sp>
    </p:spTree>
    <p:extLst>
      <p:ext uri="{BB962C8B-B14F-4D97-AF65-F5344CB8AC3E}">
        <p14:creationId xmlns:p14="http://schemas.microsoft.com/office/powerpoint/2010/main" val="2067659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Title 4"/>
          <p:cNvSpPr>
            <a:spLocks noGrp="1"/>
          </p:cNvSpPr>
          <p:nvPr>
            <p:ph type="title"/>
          </p:nvPr>
        </p:nvSpPr>
        <p:spPr>
          <a:xfrm>
            <a:off x="612775" y="222250"/>
            <a:ext cx="8153400" cy="990600"/>
          </a:xfrm>
        </p:spPr>
        <p:txBody>
          <a:bodyPr/>
          <a:lstStyle/>
          <a:p>
            <a:r>
              <a:rPr lang="en-GB" altLang="en-US" dirty="0" smtClean="0"/>
              <a:t>Financial Plan – Key Points</a:t>
            </a:r>
          </a:p>
        </p:txBody>
      </p:sp>
      <p:sp>
        <p:nvSpPr>
          <p:cNvPr id="3" name="TextBox 2"/>
          <p:cNvSpPr txBox="1"/>
          <p:nvPr/>
        </p:nvSpPr>
        <p:spPr>
          <a:xfrm>
            <a:off x="452274" y="1533465"/>
            <a:ext cx="8188325" cy="5262979"/>
          </a:xfrm>
          <a:prstGeom prst="rect">
            <a:avLst/>
          </a:prstGeom>
          <a:noFill/>
        </p:spPr>
        <p:txBody>
          <a:bodyPr>
            <a:spAutoFit/>
          </a:bodyPr>
          <a:lstStyle/>
          <a:p>
            <a:pPr>
              <a:defRPr/>
            </a:pPr>
            <a:r>
              <a:rPr lang="en-GB" sz="1600" b="1" dirty="0" smtClean="0"/>
              <a:t>2022/23 Scottish Budget</a:t>
            </a:r>
          </a:p>
          <a:p>
            <a:pPr>
              <a:defRPr/>
            </a:pPr>
            <a:endParaRPr lang="en-GB" sz="1600" b="1" dirty="0" smtClean="0"/>
          </a:p>
          <a:p>
            <a:pPr>
              <a:defRPr/>
            </a:pPr>
            <a:r>
              <a:rPr lang="en-US" sz="1600" dirty="0"/>
              <a:t>The Scottish Government </a:t>
            </a:r>
            <a:r>
              <a:rPr lang="en-US" sz="1600" dirty="0" smtClean="0"/>
              <a:t>issued its 2022/23 budget letter to NHS Boards on 9 December 2021</a:t>
            </a:r>
            <a:r>
              <a:rPr lang="en-US" sz="1600" dirty="0"/>
              <a:t>, which </a:t>
            </a:r>
            <a:r>
              <a:rPr lang="en-US" sz="1600" dirty="0" smtClean="0"/>
              <a:t>described </a:t>
            </a:r>
            <a:r>
              <a:rPr lang="en-US" sz="1600" dirty="0"/>
              <a:t>an increase in spending on frontline NHS </a:t>
            </a:r>
            <a:r>
              <a:rPr lang="en-US" sz="1600" dirty="0" smtClean="0"/>
              <a:t>Boards. The following are the key areas of funding approved to date</a:t>
            </a:r>
            <a:endParaRPr lang="en-GB" sz="1600" dirty="0"/>
          </a:p>
          <a:p>
            <a:pPr marL="285750" indent="-285750">
              <a:buFont typeface="Wingdings" panose="05000000000000000000" pitchFamily="2" charset="2"/>
              <a:buChar char="§"/>
              <a:defRPr/>
            </a:pPr>
            <a:r>
              <a:rPr lang="en-US" sz="1600" dirty="0"/>
              <a:t>Additional baseline funding </a:t>
            </a:r>
            <a:r>
              <a:rPr lang="en-US" sz="1600" dirty="0" smtClean="0"/>
              <a:t>has not yet been confirmed so 2% is still assumed as the baseline uplift at this time of £2.2m.</a:t>
            </a:r>
          </a:p>
          <a:p>
            <a:pPr marL="285750" indent="-285750">
              <a:buFont typeface="Wingdings" panose="05000000000000000000" pitchFamily="2" charset="2"/>
              <a:buChar char="§"/>
              <a:defRPr/>
            </a:pPr>
            <a:r>
              <a:rPr lang="en-US" sz="1600" dirty="0" smtClean="0"/>
              <a:t>Waiting Time Improvement initiatives agreed of £5.3m with a further £0.874m tbc</a:t>
            </a:r>
          </a:p>
          <a:p>
            <a:pPr marL="285750" indent="-285750">
              <a:buFont typeface="Wingdings" panose="05000000000000000000" pitchFamily="2" charset="2"/>
              <a:buChar char="§"/>
              <a:defRPr/>
            </a:pPr>
            <a:r>
              <a:rPr lang="en-US" sz="1600" dirty="0" smtClean="0"/>
              <a:t>Covid-19 Funding – confirmation of an increase in GJNH funding to £2.2m</a:t>
            </a:r>
          </a:p>
          <a:p>
            <a:pPr>
              <a:defRPr/>
            </a:pPr>
            <a:endParaRPr lang="en-GB" sz="1600" dirty="0"/>
          </a:p>
          <a:p>
            <a:pPr>
              <a:defRPr/>
            </a:pPr>
            <a:r>
              <a:rPr lang="en-GB" sz="1600" b="1" dirty="0" smtClean="0"/>
              <a:t>Baseline Funding uplift modelling</a:t>
            </a:r>
          </a:p>
          <a:p>
            <a:pPr>
              <a:defRPr/>
            </a:pPr>
            <a:endParaRPr lang="en-GB" sz="1600" b="1" dirty="0" smtClean="0"/>
          </a:p>
          <a:p>
            <a:pPr>
              <a:defRPr/>
            </a:pPr>
            <a:r>
              <a:rPr lang="en-GB" sz="1600" dirty="0" smtClean="0"/>
              <a:t>The baseline uplift includes the following;</a:t>
            </a:r>
          </a:p>
          <a:p>
            <a:pPr marL="285750" indent="-285750">
              <a:buFont typeface="Wingdings" panose="05000000000000000000" pitchFamily="2" charset="2"/>
              <a:buChar char="§"/>
              <a:defRPr/>
            </a:pPr>
            <a:r>
              <a:rPr lang="en-US" sz="1600" dirty="0" smtClean="0"/>
              <a:t>At this point in time it is assumed that a further uplift will be confirmed to fund the proposed increase in the PSPP offer of a 5% pay award</a:t>
            </a:r>
          </a:p>
          <a:p>
            <a:pPr marL="285750" indent="-285750">
              <a:buFont typeface="Wingdings" panose="05000000000000000000" pitchFamily="2" charset="2"/>
              <a:buChar char="§"/>
              <a:defRPr/>
            </a:pPr>
            <a:r>
              <a:rPr lang="en-GB" sz="1600" dirty="0" smtClean="0"/>
              <a:t>For now the impact of the 5% increased pay offer is highlighted as an increase of potentially £3.6m, including the impact of AFC and non AFC staff as well as increased NICs.</a:t>
            </a:r>
          </a:p>
          <a:p>
            <a:pPr marL="285750" indent="-285750">
              <a:buFont typeface="Wingdings" panose="05000000000000000000" pitchFamily="2" charset="2"/>
              <a:buChar char="§"/>
              <a:defRPr/>
            </a:pPr>
            <a:r>
              <a:rPr lang="en-GB" sz="1600" dirty="0" smtClean="0"/>
              <a:t>All NHS GJ Other NHS Boards SLA uplifts will be subject to the Corporate Finance Network (CFN) SLA inflationary uplift agreement. Recent discussions have suggested an increase of 3.23% to be applied to all SLAs in 2022/23.This change represents a benefit of £965k to GJ. Any increase to pay award will also increase SLA receipts when the % is agreed.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Financial Plan – Key Points</a:t>
            </a:r>
            <a:endParaRPr lang="en-GB" dirty="0"/>
          </a:p>
        </p:txBody>
      </p:sp>
      <p:sp>
        <p:nvSpPr>
          <p:cNvPr id="3" name="Content Placeholder 2"/>
          <p:cNvSpPr>
            <a:spLocks noGrp="1"/>
          </p:cNvSpPr>
          <p:nvPr>
            <p:ph sz="quarter" idx="1"/>
          </p:nvPr>
        </p:nvSpPr>
        <p:spPr/>
        <p:txBody>
          <a:bodyPr/>
          <a:lstStyle/>
          <a:p>
            <a:pPr marL="342900" indent="-342900">
              <a:buClrTx/>
              <a:buSzPct val="100000"/>
              <a:buFont typeface="Arial" panose="020B0604020202020204" pitchFamily="34" charset="0"/>
              <a:buChar char="•"/>
              <a:defRPr/>
            </a:pPr>
            <a:r>
              <a:rPr lang="en-GB" sz="1600" b="1" dirty="0" smtClean="0">
                <a:latin typeface="Times" panose="02020603050405020304" pitchFamily="18" charset="0"/>
                <a:cs typeface="Times" panose="02020603050405020304" pitchFamily="18" charset="0"/>
              </a:rPr>
              <a:t>2022/23 </a:t>
            </a:r>
            <a:r>
              <a:rPr lang="en-GB" sz="1600" b="1" dirty="0">
                <a:latin typeface="Times" panose="02020603050405020304" pitchFamily="18" charset="0"/>
                <a:cs typeface="Times" panose="02020603050405020304" pitchFamily="18" charset="0"/>
              </a:rPr>
              <a:t>Pay award uplift </a:t>
            </a:r>
            <a:endParaRPr lang="en-GB" sz="1600" b="1" dirty="0" smtClean="0">
              <a:latin typeface="Times" panose="02020603050405020304" pitchFamily="18" charset="0"/>
              <a:cs typeface="Times" panose="02020603050405020304" pitchFamily="18" charset="0"/>
            </a:endParaRPr>
          </a:p>
          <a:p>
            <a:pPr marL="0" indent="0">
              <a:buNone/>
              <a:defRPr/>
            </a:pPr>
            <a:r>
              <a:rPr lang="en-US" sz="1600" dirty="0" smtClean="0">
                <a:latin typeface="Times" panose="02020603050405020304" pitchFamily="18" charset="0"/>
                <a:cs typeface="Times" panose="02020603050405020304" pitchFamily="18" charset="0"/>
              </a:rPr>
              <a:t>In </a:t>
            </a:r>
            <a:r>
              <a:rPr lang="en-US" sz="1600" dirty="0">
                <a:latin typeface="Times" panose="02020603050405020304" pitchFamily="18" charset="0"/>
                <a:cs typeface="Times" panose="02020603050405020304" pitchFamily="18" charset="0"/>
              </a:rPr>
              <a:t>terms of pay uplift this reflects the current Scottish Public Sector pay policy for planning purposes i.e</a:t>
            </a:r>
            <a:r>
              <a:rPr lang="en-US" sz="1600" dirty="0" smtClean="0">
                <a:latin typeface="Times" panose="02020603050405020304" pitchFamily="18" charset="0"/>
                <a:cs typeface="Times" panose="02020603050405020304" pitchFamily="18" charset="0"/>
              </a:rPr>
              <a:t>. – as per march 22 plan</a:t>
            </a:r>
          </a:p>
          <a:p>
            <a:pPr marL="422275" indent="-285750">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A new </a:t>
            </a:r>
            <a:r>
              <a:rPr lang="en-GB" sz="1600" dirty="0">
                <a:latin typeface="Times" panose="02020603050405020304" pitchFamily="18" charset="0"/>
                <a:cs typeface="Times" panose="02020603050405020304" pitchFamily="18" charset="0"/>
              </a:rPr>
              <a:t>£10.50 wage floor, </a:t>
            </a:r>
            <a:endParaRPr lang="en-GB" sz="1600" dirty="0" smtClean="0">
              <a:latin typeface="Times" panose="02020603050405020304" pitchFamily="18" charset="0"/>
              <a:cs typeface="Times" panose="02020603050405020304" pitchFamily="18" charset="0"/>
            </a:endParaRPr>
          </a:p>
          <a:p>
            <a:pPr marL="422275" indent="-285750">
              <a:buClrTx/>
              <a:buSzPct val="100000"/>
              <a:buFont typeface="Wingdings" panose="05000000000000000000" pitchFamily="2" charset="2"/>
              <a:buChar char="§"/>
              <a:defRPr/>
            </a:pPr>
            <a:r>
              <a:rPr lang="en-GB" sz="1600" dirty="0">
                <a:latin typeface="Times" panose="02020603050405020304" pitchFamily="18" charset="0"/>
                <a:cs typeface="Times" panose="02020603050405020304" pitchFamily="18" charset="0"/>
              </a:rPr>
              <a:t>A</a:t>
            </a:r>
            <a:r>
              <a:rPr lang="en-GB" sz="1600" dirty="0" smtClean="0">
                <a:latin typeface="Times" panose="02020603050405020304" pitchFamily="18" charset="0"/>
                <a:cs typeface="Times" panose="02020603050405020304" pitchFamily="18" charset="0"/>
              </a:rPr>
              <a:t> </a:t>
            </a:r>
            <a:r>
              <a:rPr lang="en-GB" sz="1600" dirty="0">
                <a:latin typeface="Times" panose="02020603050405020304" pitchFamily="18" charset="0"/>
                <a:cs typeface="Times" panose="02020603050405020304" pitchFamily="18" charset="0"/>
              </a:rPr>
              <a:t>guaranteed cash uplift of £775 for those earning £25,000 and below. This delivers a pay increase of more than three per cent to the lowest </a:t>
            </a:r>
            <a:r>
              <a:rPr lang="en-GB" sz="1600" dirty="0" smtClean="0">
                <a:latin typeface="Times" panose="02020603050405020304" pitchFamily="18" charset="0"/>
                <a:cs typeface="Times" panose="02020603050405020304" pitchFamily="18" charset="0"/>
              </a:rPr>
              <a:t>earners. </a:t>
            </a:r>
          </a:p>
          <a:p>
            <a:pPr marL="422275" indent="-285750">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The </a:t>
            </a:r>
            <a:r>
              <a:rPr lang="en-GB" sz="1600" dirty="0">
                <a:latin typeface="Times" panose="02020603050405020304" pitchFamily="18" charset="0"/>
                <a:cs typeface="Times" panose="02020603050405020304" pitchFamily="18" charset="0"/>
              </a:rPr>
              <a:t>policy also delivers a progressive headline pay increase of £700 for those earning over £25,000 and up to £</a:t>
            </a:r>
            <a:r>
              <a:rPr lang="en-GB" sz="1600" dirty="0" smtClean="0">
                <a:latin typeface="Times" panose="02020603050405020304" pitchFamily="18" charset="0"/>
                <a:cs typeface="Times" panose="02020603050405020304" pitchFamily="18" charset="0"/>
              </a:rPr>
              <a:t>40,000</a:t>
            </a:r>
            <a:r>
              <a:rPr lang="en-GB" sz="1600" dirty="0">
                <a:latin typeface="Times" panose="02020603050405020304" pitchFamily="18" charset="0"/>
                <a:cs typeface="Times" panose="02020603050405020304" pitchFamily="18" charset="0"/>
              </a:rPr>
              <a:t>.</a:t>
            </a:r>
            <a:endParaRPr lang="en-GB" sz="1600" dirty="0" smtClean="0">
              <a:latin typeface="Times" panose="02020603050405020304" pitchFamily="18" charset="0"/>
              <a:cs typeface="Times" panose="02020603050405020304" pitchFamily="18" charset="0"/>
            </a:endParaRPr>
          </a:p>
          <a:p>
            <a:pPr marL="422275" indent="-285750">
              <a:buClrTx/>
              <a:buSzPct val="100000"/>
              <a:buFont typeface="Wingdings" panose="05000000000000000000" pitchFamily="2" charset="2"/>
              <a:buChar char="§"/>
              <a:defRPr/>
            </a:pPr>
            <a:r>
              <a:rPr lang="en-GB" sz="1600" dirty="0">
                <a:latin typeface="Times" panose="02020603050405020304" pitchFamily="18" charset="0"/>
                <a:cs typeface="Times" panose="02020603050405020304" pitchFamily="18" charset="0"/>
              </a:rPr>
              <a:t>w</a:t>
            </a:r>
            <a:r>
              <a:rPr lang="en-GB" sz="1600" dirty="0" smtClean="0">
                <a:latin typeface="Times" panose="02020603050405020304" pitchFamily="18" charset="0"/>
                <a:cs typeface="Times" panose="02020603050405020304" pitchFamily="18" charset="0"/>
              </a:rPr>
              <a:t>ith </a:t>
            </a:r>
            <a:r>
              <a:rPr lang="en-GB" sz="1600" dirty="0">
                <a:latin typeface="Times" panose="02020603050405020304" pitchFamily="18" charset="0"/>
                <a:cs typeface="Times" panose="02020603050405020304" pitchFamily="18" charset="0"/>
              </a:rPr>
              <a:t>a £500 pay uplift to those earning over £40,000</a:t>
            </a:r>
            <a:r>
              <a:rPr lang="en-GB" sz="1600" dirty="0" smtClean="0">
                <a:latin typeface="Times" panose="02020603050405020304" pitchFamily="18" charset="0"/>
                <a:cs typeface="Times" panose="02020603050405020304" pitchFamily="18" charset="0"/>
              </a:rPr>
              <a:t>.</a:t>
            </a:r>
          </a:p>
          <a:p>
            <a:pPr marL="422275" indent="-285750">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Further details on the breakdown of the proposed 5% offer is awaited and an estimated increase of £3.6m in the GJ cost base is anticipated with an assumed increase in the final baseline uplift to fully fund. This remains a significant financial risk to the revised financial plan to be submitted and may not be resolved prior to the submission date at the end of July 2022.</a:t>
            </a:r>
            <a:endParaRPr lang="en-GB" sz="1600" dirty="0">
              <a:latin typeface="Times" panose="02020603050405020304" pitchFamily="18" charset="0"/>
              <a:cs typeface="Times" panose="02020603050405020304" pitchFamily="18" charset="0"/>
            </a:endParaRPr>
          </a:p>
          <a:p>
            <a:endParaRPr lang="en-GB" dirty="0"/>
          </a:p>
        </p:txBody>
      </p:sp>
    </p:spTree>
    <p:extLst>
      <p:ext uri="{BB962C8B-B14F-4D97-AF65-F5344CB8AC3E}">
        <p14:creationId xmlns:p14="http://schemas.microsoft.com/office/powerpoint/2010/main" val="3018740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3600" dirty="0"/>
              <a:t>Financial Plan – </a:t>
            </a:r>
            <a:r>
              <a:rPr lang="en-GB" altLang="en-US" sz="3600" dirty="0" smtClean="0"/>
              <a:t>Recovery/Covid</a:t>
            </a:r>
            <a:endParaRPr lang="en-GB" sz="3600" dirty="0"/>
          </a:p>
        </p:txBody>
      </p:sp>
      <p:sp>
        <p:nvSpPr>
          <p:cNvPr id="3" name="Content Placeholder 2"/>
          <p:cNvSpPr>
            <a:spLocks noGrp="1"/>
          </p:cNvSpPr>
          <p:nvPr>
            <p:ph sz="quarter" idx="1"/>
          </p:nvPr>
        </p:nvSpPr>
        <p:spPr>
          <a:xfrm>
            <a:off x="612648" y="1600199"/>
            <a:ext cx="8153400" cy="5046134"/>
          </a:xfrm>
        </p:spPr>
        <p:txBody>
          <a:bodyPr/>
          <a:lstStyle/>
          <a:p>
            <a:pPr>
              <a:buClrTx/>
              <a:buSzPct val="100000"/>
              <a:buFont typeface="Arial" panose="020B0604020202020204" pitchFamily="34" charset="0"/>
              <a:buChar char="•"/>
              <a:defRPr/>
            </a:pPr>
            <a:r>
              <a:rPr lang="en-GB" sz="1600" b="1" dirty="0" smtClean="0">
                <a:latin typeface="Times" panose="02020603050405020304" pitchFamily="18" charset="0"/>
                <a:cs typeface="Times" panose="02020603050405020304" pitchFamily="18" charset="0"/>
              </a:rPr>
              <a:t>Remobilisation, Recovery and Redesign Plan</a:t>
            </a:r>
          </a:p>
          <a:p>
            <a:pPr marL="0" indent="0">
              <a:buClrTx/>
              <a:buSzPct val="100000"/>
              <a:buNone/>
              <a:defRPr/>
            </a:pPr>
            <a:endParaRPr lang="en-GB" sz="1600" b="1"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Meetings have continued with the Access Support Team (AST) and the initial level of funding agreed is as follows;</a:t>
            </a: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Further discussion is ongoing to finalise the funding required for Cardiac IS theatres, Mobile </a:t>
            </a:r>
            <a:r>
              <a:rPr lang="en-GB" sz="1600" dirty="0">
                <a:latin typeface="Times" panose="02020603050405020304" pitchFamily="18" charset="0"/>
                <a:cs typeface="Times" panose="02020603050405020304" pitchFamily="18" charset="0"/>
              </a:rPr>
              <a:t>C</a:t>
            </a:r>
            <a:r>
              <a:rPr lang="en-GB" sz="1600" dirty="0" smtClean="0">
                <a:latin typeface="Times" panose="02020603050405020304" pitchFamily="18" charset="0"/>
                <a:cs typeface="Times" panose="02020603050405020304" pitchFamily="18" charset="0"/>
              </a:rPr>
              <a:t>ath lab and Cardiology weekend sessions of £0.874m</a:t>
            </a:r>
          </a:p>
          <a:p>
            <a:pPr marL="366713" lvl="1" indent="0">
              <a:buClrTx/>
              <a:buSzPct val="100000"/>
              <a:buNone/>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marL="366713" lvl="1" indent="0">
              <a:buClrTx/>
              <a:buSzPct val="100000"/>
              <a:buNone/>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marL="0" indent="0">
              <a:buNone/>
            </a:pPr>
            <a:endParaRPr lang="en-GB" sz="1800" dirty="0" smtClean="0"/>
          </a:p>
          <a:p>
            <a:pPr marL="0" indent="0">
              <a:buNone/>
            </a:pPr>
            <a:endParaRPr lang="en-GB" sz="1800" dirty="0"/>
          </a:p>
        </p:txBody>
      </p:sp>
      <p:pic>
        <p:nvPicPr>
          <p:cNvPr id="5" name="Picture 4"/>
          <p:cNvPicPr>
            <a:picLocks noChangeAspect="1"/>
          </p:cNvPicPr>
          <p:nvPr/>
        </p:nvPicPr>
        <p:blipFill>
          <a:blip r:embed="rId2"/>
          <a:stretch>
            <a:fillRect/>
          </a:stretch>
        </p:blipFill>
        <p:spPr>
          <a:xfrm>
            <a:off x="1625556" y="2962800"/>
            <a:ext cx="5905500" cy="2609850"/>
          </a:xfrm>
          <a:prstGeom prst="rect">
            <a:avLst/>
          </a:prstGeom>
        </p:spPr>
      </p:pic>
    </p:spTree>
    <p:extLst>
      <p:ext uri="{BB962C8B-B14F-4D97-AF65-F5344CB8AC3E}">
        <p14:creationId xmlns:p14="http://schemas.microsoft.com/office/powerpoint/2010/main" val="1208152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3600" dirty="0"/>
              <a:t>Financial Plan – </a:t>
            </a:r>
            <a:r>
              <a:rPr lang="en-GB" altLang="en-US" sz="3600" dirty="0" smtClean="0"/>
              <a:t>Recovery/Covid</a:t>
            </a:r>
            <a:endParaRPr lang="en-GB" sz="3600" dirty="0"/>
          </a:p>
        </p:txBody>
      </p:sp>
      <p:sp>
        <p:nvSpPr>
          <p:cNvPr id="3" name="Content Placeholder 2"/>
          <p:cNvSpPr>
            <a:spLocks noGrp="1"/>
          </p:cNvSpPr>
          <p:nvPr>
            <p:ph sz="quarter" idx="1"/>
          </p:nvPr>
        </p:nvSpPr>
        <p:spPr>
          <a:xfrm>
            <a:off x="612648" y="1600199"/>
            <a:ext cx="8153400" cy="5046134"/>
          </a:xfrm>
        </p:spPr>
        <p:txBody>
          <a:bodyPr/>
          <a:lstStyle/>
          <a:p>
            <a:pPr>
              <a:buClrTx/>
              <a:buSzPct val="100000"/>
              <a:buFont typeface="Arial" panose="020B0604020202020204" pitchFamily="34" charset="0"/>
              <a:buChar char="•"/>
              <a:defRPr/>
            </a:pPr>
            <a:r>
              <a:rPr lang="en-GB" sz="1600" b="1" dirty="0" smtClean="0">
                <a:latin typeface="Times" panose="02020603050405020304" pitchFamily="18" charset="0"/>
                <a:cs typeface="Times" panose="02020603050405020304" pitchFamily="18" charset="0"/>
              </a:rPr>
              <a:t>Remobilisation, Recovery and Redesign Plan</a:t>
            </a:r>
          </a:p>
          <a:p>
            <a:pPr marL="0" indent="0">
              <a:buClrTx/>
              <a:buSzPct val="100000"/>
              <a:buNone/>
              <a:defRPr/>
            </a:pPr>
            <a:endParaRPr lang="en-GB" sz="1600" b="1"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Annual Delivery Plan (ADP) – Activity Planning Assumptions for NHS GJ Board were completed earlier in the year and shared with Committee and Board.  However as part of the revised Financial Plan and push to maximise initiatives to deal with the current backlog across NHS Scotland,  further modelling is being finalised by the end of July 2022. This work is on-going to review any activity increases with the corresponding changes made to the final submission of the financial plan.</a:t>
            </a:r>
          </a:p>
          <a:p>
            <a:pPr lvl="1">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 Vaccination – Confirmed as previous submission as £100k</a:t>
            </a:r>
          </a:p>
          <a:p>
            <a:pPr lvl="1">
              <a:buClrTx/>
              <a:buSzPct val="100000"/>
              <a:buFont typeface="Wingdings" panose="05000000000000000000" pitchFamily="2" charset="2"/>
              <a:buChar char="§"/>
              <a:defRPr/>
            </a:pPr>
            <a:r>
              <a:rPr lang="en-GB" sz="1600" dirty="0" smtClean="0">
                <a:latin typeface="Times" panose="02020603050405020304" pitchFamily="18" charset="0"/>
                <a:cs typeface="Times" panose="02020603050405020304" pitchFamily="18" charset="0"/>
              </a:rPr>
              <a:t>Test &amp; Protect – Confirmed at £205k based on existing mobile testing facility.</a:t>
            </a:r>
          </a:p>
          <a:p>
            <a:pPr marL="366713" lvl="1" indent="0">
              <a:buClrTx/>
              <a:buSzPct val="100000"/>
              <a:buNone/>
              <a:defRPr/>
            </a:pPr>
            <a:endParaRPr lang="en-GB" sz="16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600" dirty="0">
              <a:latin typeface="Times" panose="02020603050405020304" pitchFamily="18" charset="0"/>
              <a:cs typeface="Times"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3230313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Financial Plan – Recovery/Covid</a:t>
            </a:r>
            <a:endParaRPr lang="en-GB" dirty="0"/>
          </a:p>
        </p:txBody>
      </p:sp>
      <p:sp>
        <p:nvSpPr>
          <p:cNvPr id="3" name="Content Placeholder 2"/>
          <p:cNvSpPr>
            <a:spLocks noGrp="1"/>
          </p:cNvSpPr>
          <p:nvPr>
            <p:ph sz="quarter" idx="1"/>
          </p:nvPr>
        </p:nvSpPr>
        <p:spPr/>
        <p:txBody>
          <a:bodyPr/>
          <a:lstStyle/>
          <a:p>
            <a:pPr lvl="1">
              <a:buClrTx/>
              <a:buSzPct val="100000"/>
              <a:buFont typeface="Wingdings" panose="05000000000000000000" pitchFamily="2" charset="2"/>
              <a:buChar char="§"/>
              <a:defRPr/>
            </a:pPr>
            <a:endParaRPr lang="en-GB" sz="1600" dirty="0" smtClean="0">
              <a:latin typeface="Times" panose="02020603050405020304" pitchFamily="18" charset="0"/>
              <a:cs typeface="Times" panose="02020603050405020304" pitchFamily="18" charset="0"/>
            </a:endParaRPr>
          </a:p>
          <a:p>
            <a:pPr>
              <a:buClrTx/>
              <a:buSzPct val="100000"/>
              <a:buFont typeface="Wingdings" panose="05000000000000000000" pitchFamily="2" charset="2"/>
              <a:buChar char="§"/>
              <a:defRPr/>
            </a:pPr>
            <a:r>
              <a:rPr lang="en-GB" sz="1800" dirty="0" smtClean="0">
                <a:latin typeface="Times" panose="02020603050405020304" pitchFamily="18" charset="0"/>
                <a:cs typeface="Times" panose="02020603050405020304" pitchFamily="18" charset="0"/>
              </a:rPr>
              <a:t>Other </a:t>
            </a:r>
            <a:r>
              <a:rPr lang="en-GB" sz="1800" dirty="0" err="1" smtClean="0">
                <a:latin typeface="Times" panose="02020603050405020304" pitchFamily="18" charset="0"/>
                <a:cs typeface="Times" panose="02020603050405020304" pitchFamily="18" charset="0"/>
              </a:rPr>
              <a:t>Covid</a:t>
            </a:r>
            <a:r>
              <a:rPr lang="en-GB" sz="1800" dirty="0" smtClean="0">
                <a:latin typeface="Times" panose="02020603050405020304" pitchFamily="18" charset="0"/>
                <a:cs typeface="Times" panose="02020603050405020304" pitchFamily="18" charset="0"/>
              </a:rPr>
              <a:t> funding of £2.2m (based upon the original £4.8m forecast cost requirement) has also now been confirmed by SG, to cover the ongoing costs of </a:t>
            </a:r>
            <a:r>
              <a:rPr lang="en-GB" sz="1800" dirty="0" err="1" smtClean="0">
                <a:latin typeface="Times" panose="02020603050405020304" pitchFamily="18" charset="0"/>
                <a:cs typeface="Times" panose="02020603050405020304" pitchFamily="18" charset="0"/>
              </a:rPr>
              <a:t>Covid</a:t>
            </a:r>
            <a:r>
              <a:rPr lang="en-GB" sz="1800" dirty="0" smtClean="0">
                <a:latin typeface="Times" panose="02020603050405020304" pitchFamily="18" charset="0"/>
                <a:cs typeface="Times" panose="02020603050405020304" pitchFamily="18" charset="0"/>
              </a:rPr>
              <a:t>. This also includes funding for the forecast </a:t>
            </a:r>
            <a:r>
              <a:rPr lang="en-US" sz="1800" dirty="0" smtClean="0">
                <a:latin typeface="Times" panose="02020603050405020304" pitchFamily="18" charset="0"/>
                <a:cs typeface="Times" panose="02020603050405020304" pitchFamily="18" charset="0"/>
              </a:rPr>
              <a:t>income loss for the GJCH into 2022/23. this has now been revised slightly within the current version of the Finance Plan to £1.2m from the original £1.5m. </a:t>
            </a:r>
          </a:p>
          <a:p>
            <a:pPr lvl="1">
              <a:buClrTx/>
              <a:buSzPct val="100000"/>
              <a:buFont typeface="Wingdings" panose="05000000000000000000" pitchFamily="2" charset="2"/>
              <a:buChar char="§"/>
              <a:defRPr/>
            </a:pPr>
            <a:endParaRPr lang="en-US" sz="18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US" sz="1800" dirty="0" smtClean="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US" sz="1800" dirty="0">
              <a:latin typeface="Times" panose="02020603050405020304" pitchFamily="18" charset="0"/>
              <a:cs typeface="Times" panose="02020603050405020304" pitchFamily="18" charset="0"/>
            </a:endParaRPr>
          </a:p>
          <a:p>
            <a:pPr lvl="1">
              <a:buClrTx/>
              <a:buSzPct val="100000"/>
              <a:buFont typeface="Wingdings" panose="05000000000000000000" pitchFamily="2" charset="2"/>
              <a:buChar char="§"/>
              <a:defRPr/>
            </a:pPr>
            <a:endParaRPr lang="en-GB" sz="1800" dirty="0" smtClean="0">
              <a:latin typeface="Times" panose="02020603050405020304" pitchFamily="18" charset="0"/>
              <a:cs typeface="Times" panose="02020603050405020304" pitchFamily="18" charset="0"/>
            </a:endParaRPr>
          </a:p>
          <a:p>
            <a:pPr>
              <a:buFont typeface="Wingdings" panose="05000000000000000000" pitchFamily="2" charset="2"/>
              <a:buChar char="§"/>
            </a:pPr>
            <a:r>
              <a:rPr lang="en-GB" sz="1800" dirty="0" smtClean="0">
                <a:latin typeface="Times" panose="02020603050405020304" pitchFamily="18" charset="0"/>
                <a:cs typeface="Times" panose="02020603050405020304" pitchFamily="18" charset="0"/>
              </a:rPr>
              <a:t>H,L&amp;D Recovery – </a:t>
            </a:r>
            <a:r>
              <a:rPr lang="en-GB" sz="1800" dirty="0">
                <a:latin typeface="Times" panose="02020603050405020304" pitchFamily="18" charset="0"/>
                <a:cs typeface="Times" panose="02020603050405020304" pitchFamily="18" charset="0"/>
              </a:rPr>
              <a:t>The Board previously received non-recurring funding to support the workforce implemented into the H, L&amp;D division (to bridge implications from 4 nations’ guidance, patient distancing, flow implications and change in patient complexity due to delays in presentation). </a:t>
            </a:r>
            <a:endParaRPr lang="en-GB" sz="1800" dirty="0" smtClean="0">
              <a:latin typeface="Times" panose="02020603050405020304" pitchFamily="18" charset="0"/>
              <a:cs typeface="Times" panose="02020603050405020304" pitchFamily="18" charset="0"/>
            </a:endParaRPr>
          </a:p>
          <a:p>
            <a:pPr>
              <a:buFont typeface="Wingdings" panose="05000000000000000000" pitchFamily="2" charset="2"/>
              <a:buChar char="§"/>
            </a:pPr>
            <a:r>
              <a:rPr lang="en-GB" sz="1800" dirty="0" smtClean="0">
                <a:latin typeface="Times" panose="02020603050405020304" pitchFamily="18" charset="0"/>
                <a:cs typeface="Times" panose="02020603050405020304" pitchFamily="18" charset="0"/>
              </a:rPr>
              <a:t>This </a:t>
            </a:r>
            <a:r>
              <a:rPr lang="en-GB" sz="1800" dirty="0">
                <a:latin typeface="Times" panose="02020603050405020304" pitchFamily="18" charset="0"/>
                <a:cs typeface="Times" panose="02020603050405020304" pitchFamily="18" charset="0"/>
              </a:rPr>
              <a:t>area will require to be managed within the £2.2m </a:t>
            </a:r>
            <a:r>
              <a:rPr lang="en-GB" sz="1800" dirty="0" err="1">
                <a:latin typeface="Times" panose="02020603050405020304" pitchFamily="18" charset="0"/>
                <a:cs typeface="Times" panose="02020603050405020304" pitchFamily="18" charset="0"/>
              </a:rPr>
              <a:t>covid</a:t>
            </a:r>
            <a:r>
              <a:rPr lang="en-GB" sz="1800" dirty="0">
                <a:latin typeface="Times" panose="02020603050405020304" pitchFamily="18" charset="0"/>
                <a:cs typeface="Times" panose="02020603050405020304" pitchFamily="18" charset="0"/>
              </a:rPr>
              <a:t> funding and cost reductions</a:t>
            </a:r>
            <a:r>
              <a:rPr lang="en-US" sz="1800" dirty="0"/>
              <a:t>. </a:t>
            </a:r>
            <a:endParaRPr lang="en-GB" sz="1800" dirty="0"/>
          </a:p>
          <a:p>
            <a:endParaRPr lang="en-GB" dirty="0"/>
          </a:p>
        </p:txBody>
      </p:sp>
      <p:pic>
        <p:nvPicPr>
          <p:cNvPr id="4" name="Picture 3"/>
          <p:cNvPicPr/>
          <p:nvPr/>
        </p:nvPicPr>
        <p:blipFill>
          <a:blip r:embed="rId2"/>
          <a:stretch>
            <a:fillRect/>
          </a:stretch>
        </p:blipFill>
        <p:spPr>
          <a:xfrm>
            <a:off x="1074344" y="3536212"/>
            <a:ext cx="6108700" cy="990600"/>
          </a:xfrm>
          <a:prstGeom prst="rect">
            <a:avLst/>
          </a:prstGeom>
        </p:spPr>
      </p:pic>
    </p:spTree>
    <p:extLst>
      <p:ext uri="{BB962C8B-B14F-4D97-AF65-F5344CB8AC3E}">
        <p14:creationId xmlns:p14="http://schemas.microsoft.com/office/powerpoint/2010/main" val="3517751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3600" dirty="0"/>
              <a:t>Financial Plan – Key Points</a:t>
            </a:r>
            <a:endParaRPr lang="en-GB" sz="3600" dirty="0"/>
          </a:p>
        </p:txBody>
      </p:sp>
      <p:sp>
        <p:nvSpPr>
          <p:cNvPr id="3" name="Content Placeholder 2"/>
          <p:cNvSpPr>
            <a:spLocks noGrp="1"/>
          </p:cNvSpPr>
          <p:nvPr>
            <p:ph sz="quarter" idx="1"/>
          </p:nvPr>
        </p:nvSpPr>
        <p:spPr>
          <a:xfrm>
            <a:off x="170688" y="1600198"/>
            <a:ext cx="8827008" cy="5099860"/>
          </a:xfrm>
        </p:spPr>
        <p:txBody>
          <a:bodyPr/>
          <a:lstStyle/>
          <a:p>
            <a:pPr marL="342900" indent="-342900">
              <a:buClrTx/>
              <a:buSzPct val="100000"/>
              <a:buFont typeface="Arial" panose="020B0604020202020204" pitchFamily="34" charset="0"/>
              <a:buChar char="•"/>
              <a:defRPr/>
            </a:pPr>
            <a:r>
              <a:rPr lang="en-GB" sz="1500" b="1" dirty="0" smtClean="0">
                <a:latin typeface="Times" panose="02020603050405020304" pitchFamily="18" charset="0"/>
                <a:cs typeface="Times" panose="02020603050405020304" pitchFamily="18" charset="0"/>
              </a:rPr>
              <a:t>NHS </a:t>
            </a:r>
            <a:r>
              <a:rPr lang="en-GB" sz="1500" b="1" dirty="0">
                <a:latin typeface="Times" panose="02020603050405020304" pitchFamily="18" charset="0"/>
                <a:cs typeface="Times" panose="02020603050405020304" pitchFamily="18" charset="0"/>
              </a:rPr>
              <a:t>Scotland </a:t>
            </a:r>
            <a:r>
              <a:rPr lang="en-GB" sz="1500" b="1" dirty="0" smtClean="0">
                <a:latin typeface="Times" panose="02020603050405020304" pitchFamily="18" charset="0"/>
                <a:cs typeface="Times" panose="02020603050405020304" pitchFamily="18" charset="0"/>
              </a:rPr>
              <a:t>Academy –</a:t>
            </a:r>
            <a:r>
              <a:rPr lang="en-GB" sz="1500" dirty="0">
                <a:latin typeface="Times" panose="02020603050405020304" pitchFamily="18" charset="0"/>
                <a:cs typeface="Times" panose="02020603050405020304" pitchFamily="18" charset="0"/>
              </a:rPr>
              <a:t>Meetings with Scottish Government Finance have been positive with discussions focussing on additional programmes and developments for 2022-23 and beyond. </a:t>
            </a:r>
            <a:r>
              <a:rPr lang="en-GB" sz="1500" dirty="0" smtClean="0">
                <a:latin typeface="Times" panose="02020603050405020304" pitchFamily="18" charset="0"/>
                <a:cs typeface="Times" panose="02020603050405020304" pitchFamily="18" charset="0"/>
              </a:rPr>
              <a:t>Further clarity has now been received through these meetings around the initial £4.5m for the revised National Treatment Centre Resource and Investment for accelerated </a:t>
            </a:r>
            <a:r>
              <a:rPr lang="en-GB" sz="1500" dirty="0">
                <a:latin typeface="Times" panose="02020603050405020304" pitchFamily="18" charset="0"/>
                <a:cs typeface="Times" panose="02020603050405020304" pitchFamily="18" charset="0"/>
              </a:rPr>
              <a:t>workforce development programmes in the </a:t>
            </a:r>
            <a:r>
              <a:rPr lang="en-GB" sz="1500" dirty="0" smtClean="0">
                <a:latin typeface="Times" panose="02020603050405020304" pitchFamily="18" charset="0"/>
                <a:cs typeface="Times" panose="02020603050405020304" pitchFamily="18" charset="0"/>
              </a:rPr>
              <a:t>future. Whilst SG health finance have confirmed that only £3.5m has been set aside for this now, plans have been put forward to be included within the 2022/23 funding requirement. 70% of this is assumed to relate to initiatives undertaken at the GJNH whilst the remaining 30%  is assumed to relate to NES work programmes. These have not been approved at this time.</a:t>
            </a:r>
          </a:p>
          <a:p>
            <a:pPr marL="342900" indent="-342900">
              <a:buClrTx/>
              <a:buSzPct val="100000"/>
              <a:buFont typeface="Arial" panose="020B0604020202020204" pitchFamily="34" charset="0"/>
              <a:buChar char="•"/>
              <a:defRPr/>
            </a:pPr>
            <a:r>
              <a:rPr lang="en-GB" sz="1500" b="1" dirty="0" smtClean="0">
                <a:latin typeface="Times" panose="02020603050405020304" pitchFamily="18" charset="0"/>
                <a:cs typeface="Times" panose="02020603050405020304" pitchFamily="18" charset="0"/>
              </a:rPr>
              <a:t>Centre for Sustainable Delivery – </a:t>
            </a:r>
            <a:r>
              <a:rPr lang="en-GB" sz="1500" dirty="0" smtClean="0">
                <a:latin typeface="Times" panose="02020603050405020304" pitchFamily="18" charset="0"/>
                <a:cs typeface="Times" panose="02020603050405020304" pitchFamily="18" charset="0"/>
              </a:rPr>
              <a:t>This assumes a cost neutral position within the Finance Plan with £5.34m workforce baseline, £369k additional for Innovation and Strategy Programme and £7.5m programme budgets (the latter to be finalised for 2022/23 with SG, however will be cost neutral). Further schemes relating to cancer/SACMPPP and ANIA and Green Theatres project of £1.2m have also been shared, increasing the total requested </a:t>
            </a:r>
            <a:r>
              <a:rPr lang="en-GB" sz="1500" dirty="0" err="1" smtClean="0">
                <a:latin typeface="Times" panose="02020603050405020304" pitchFamily="18" charset="0"/>
                <a:cs typeface="Times" panose="02020603050405020304" pitchFamily="18" charset="0"/>
              </a:rPr>
              <a:t>CfSD</a:t>
            </a:r>
            <a:r>
              <a:rPr lang="en-GB" sz="1500" dirty="0" smtClean="0">
                <a:latin typeface="Times" panose="02020603050405020304" pitchFamily="18" charset="0"/>
                <a:cs typeface="Times" panose="02020603050405020304" pitchFamily="18" charset="0"/>
              </a:rPr>
              <a:t> resource to £14.4m. This is still to be finalised.</a:t>
            </a:r>
          </a:p>
          <a:p>
            <a:pPr>
              <a:buClrTx/>
              <a:buSzPct val="100000"/>
              <a:buFont typeface="Arial" panose="020B0604020202020204" pitchFamily="34" charset="0"/>
              <a:buChar char="•"/>
            </a:pPr>
            <a:r>
              <a:rPr lang="en-GB" sz="1500" b="1" dirty="0" smtClean="0">
                <a:latin typeface="Times" panose="02020603050405020304" pitchFamily="18" charset="0"/>
                <a:cs typeface="Times" panose="02020603050405020304" pitchFamily="18" charset="0"/>
              </a:rPr>
              <a:t>Elective Treatment Centre – </a:t>
            </a:r>
            <a:r>
              <a:rPr lang="en-GB" sz="1500" dirty="0" smtClean="0">
                <a:latin typeface="Times" panose="02020603050405020304" pitchFamily="18" charset="0"/>
                <a:cs typeface="Times" panose="02020603050405020304" pitchFamily="18" charset="0"/>
              </a:rPr>
              <a:t>Assumes a cost neutral position, ADP activity plan assumptions and aligned with original Phase 1&amp;2 FBC position plus the impact of the 2 Endoscopy rooms. This incorporates acceleration of plans.</a:t>
            </a:r>
          </a:p>
          <a:p>
            <a:pPr>
              <a:buClrTx/>
              <a:buSzPct val="100000"/>
              <a:buFont typeface="Arial" panose="020B0604020202020204" pitchFamily="34" charset="0"/>
              <a:buChar char="•"/>
            </a:pPr>
            <a:r>
              <a:rPr lang="en-GB" sz="1500" b="1" dirty="0" smtClean="0">
                <a:latin typeface="Times" panose="02020603050405020304" pitchFamily="18" charset="0"/>
                <a:cs typeface="Times" panose="02020603050405020304" pitchFamily="18" charset="0"/>
              </a:rPr>
              <a:t>International Recruitment –</a:t>
            </a:r>
            <a:r>
              <a:rPr lang="en-GB" sz="1500" dirty="0" smtClean="0">
                <a:latin typeface="Times" panose="02020603050405020304" pitchFamily="18" charset="0"/>
                <a:cs typeface="Times" panose="02020603050405020304" pitchFamily="18" charset="0"/>
              </a:rPr>
              <a:t> Costs assumptions of £905k align with the business case being developed. Income of £625k is assumed in the revised Finance Plan although it is acknowledged that an element of internal costs may need to be funded directly via the Board.</a:t>
            </a:r>
          </a:p>
          <a:p>
            <a:pPr marL="0" indent="0">
              <a:buNone/>
            </a:pPr>
            <a:endParaRPr lang="en-GB" sz="1800" dirty="0"/>
          </a:p>
        </p:txBody>
      </p:sp>
    </p:spTree>
    <p:extLst>
      <p:ext uri="{BB962C8B-B14F-4D97-AF65-F5344CB8AC3E}">
        <p14:creationId xmlns:p14="http://schemas.microsoft.com/office/powerpoint/2010/main" val="182355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Financial Plan – Key </a:t>
            </a:r>
            <a:r>
              <a:rPr lang="en-GB" altLang="en-US" dirty="0" smtClean="0"/>
              <a:t>Points</a:t>
            </a:r>
            <a:endParaRPr lang="en-GB" dirty="0"/>
          </a:p>
        </p:txBody>
      </p:sp>
      <p:sp>
        <p:nvSpPr>
          <p:cNvPr id="3" name="Content Placeholder 2"/>
          <p:cNvSpPr>
            <a:spLocks noGrp="1"/>
          </p:cNvSpPr>
          <p:nvPr>
            <p:ph sz="quarter" idx="1"/>
          </p:nvPr>
        </p:nvSpPr>
        <p:spPr>
          <a:xfrm>
            <a:off x="612648" y="1600200"/>
            <a:ext cx="8153400" cy="5257800"/>
          </a:xfrm>
          <a:noFill/>
        </p:spPr>
        <p:txBody>
          <a:bodyPr/>
          <a:lstStyle/>
          <a:p>
            <a:pPr>
              <a:buClrTx/>
              <a:buSzPct val="100000"/>
              <a:buFont typeface="Arial" panose="020B0604020202020204" pitchFamily="34" charset="0"/>
              <a:buChar char="•"/>
            </a:pPr>
            <a:r>
              <a:rPr lang="en-GB" sz="1600" b="1" dirty="0" smtClean="0">
                <a:latin typeface="Times" panose="02020603050405020304" pitchFamily="18" charset="0"/>
                <a:cs typeface="Times" panose="02020603050405020304" pitchFamily="18" charset="0"/>
              </a:rPr>
              <a:t>Cath </a:t>
            </a:r>
            <a:r>
              <a:rPr lang="en-GB" sz="1600" b="1" dirty="0">
                <a:latin typeface="Times" panose="02020603050405020304" pitchFamily="18" charset="0"/>
                <a:cs typeface="Times" panose="02020603050405020304" pitchFamily="18" charset="0"/>
              </a:rPr>
              <a:t>Lab </a:t>
            </a:r>
            <a:r>
              <a:rPr lang="en-GB" sz="1600" b="1" dirty="0" smtClean="0">
                <a:latin typeface="Times" panose="02020603050405020304" pitchFamily="18" charset="0"/>
                <a:cs typeface="Times" panose="02020603050405020304" pitchFamily="18" charset="0"/>
              </a:rPr>
              <a:t>5 – </a:t>
            </a:r>
            <a:r>
              <a:rPr lang="en-GB" sz="1600" dirty="0" smtClean="0">
                <a:latin typeface="Times" panose="02020603050405020304" pitchFamily="18" charset="0"/>
                <a:cs typeface="Times" panose="02020603050405020304" pitchFamily="18" charset="0"/>
              </a:rPr>
              <a:t>No external funding support has been approved, at this stage, to support this development and additional supplies implications at full activity of £1.1m is included. Workforce costs are already in baseline service costs. Discussions ongoing via regional planning and boards, and will be the subject of discussion with Regional forums and with Scottish Government.</a:t>
            </a:r>
            <a:endParaRPr lang="en-GB" sz="1600" dirty="0">
              <a:latin typeface="Times" panose="02020603050405020304" pitchFamily="18" charset="0"/>
              <a:cs typeface="Times" panose="02020603050405020304" pitchFamily="18" charset="0"/>
            </a:endParaRPr>
          </a:p>
          <a:p>
            <a:pPr>
              <a:buClrTx/>
              <a:buSzPct val="100000"/>
              <a:buFont typeface="Arial" panose="020B0604020202020204" pitchFamily="34" charset="0"/>
              <a:buChar char="•"/>
            </a:pPr>
            <a:r>
              <a:rPr lang="en-GB" sz="1600" b="1" dirty="0" smtClean="0">
                <a:latin typeface="Times" panose="02020603050405020304" pitchFamily="18" charset="0"/>
                <a:cs typeface="Times" panose="02020603050405020304" pitchFamily="18" charset="0"/>
              </a:rPr>
              <a:t>Service </a:t>
            </a:r>
            <a:r>
              <a:rPr lang="en-GB" sz="1600" b="1" dirty="0">
                <a:latin typeface="Times" panose="02020603050405020304" pitchFamily="18" charset="0"/>
                <a:cs typeface="Times" panose="02020603050405020304" pitchFamily="18" charset="0"/>
              </a:rPr>
              <a:t>Planning – </a:t>
            </a:r>
            <a:r>
              <a:rPr lang="en-GB" sz="1600" dirty="0">
                <a:latin typeface="Times" panose="02020603050405020304" pitchFamily="18" charset="0"/>
                <a:cs typeface="Times" panose="02020603050405020304" pitchFamily="18" charset="0"/>
              </a:rPr>
              <a:t>Collation of these across services incorporated development plans to increase sessional availability. Further work will be required to prioritise these developments and take proposals to Scottish Government for funding. At this stage no direct provision has been made in the finance plan. Initial consolidation estimated a cost of circa £3.5m against c21.5 posts, which would clearly be phased over a period of time, development of new service proposals identified further resource of 9.5-wte and circa £1.5m</a:t>
            </a:r>
          </a:p>
          <a:p>
            <a:pPr>
              <a:buClrTx/>
              <a:buSzPct val="100000"/>
              <a:buFont typeface="Arial" panose="020B0604020202020204" pitchFamily="34" charset="0"/>
              <a:buChar char="•"/>
            </a:pPr>
            <a:r>
              <a:rPr lang="en-GB" sz="1600" b="1" dirty="0" smtClean="0">
                <a:latin typeface="Times" panose="02020603050405020304" pitchFamily="18" charset="0"/>
                <a:cs typeface="Times" panose="02020603050405020304" pitchFamily="18" charset="0"/>
              </a:rPr>
              <a:t>E-health </a:t>
            </a:r>
            <a:r>
              <a:rPr lang="en-GB" sz="1600" b="1" dirty="0">
                <a:latin typeface="Times" panose="02020603050405020304" pitchFamily="18" charset="0"/>
                <a:cs typeface="Times" panose="02020603050405020304" pitchFamily="18" charset="0"/>
              </a:rPr>
              <a:t>Investment </a:t>
            </a:r>
            <a:r>
              <a:rPr lang="en-GB" sz="1600" dirty="0">
                <a:latin typeface="Times" panose="02020603050405020304" pitchFamily="18" charset="0"/>
                <a:cs typeface="Times" panose="02020603050405020304" pitchFamily="18" charset="0"/>
              </a:rPr>
              <a:t>– additional support </a:t>
            </a:r>
            <a:r>
              <a:rPr lang="en-GB" sz="1600" dirty="0" smtClean="0">
                <a:latin typeface="Times" panose="02020603050405020304" pitchFamily="18" charset="0"/>
                <a:cs typeface="Times" panose="02020603050405020304" pitchFamily="18" charset="0"/>
              </a:rPr>
              <a:t>incorporated following approval of the investment </a:t>
            </a:r>
            <a:r>
              <a:rPr lang="en-GB" sz="1600" dirty="0">
                <a:latin typeface="Times" panose="02020603050405020304" pitchFamily="18" charset="0"/>
                <a:cs typeface="Times" panose="02020603050405020304" pitchFamily="18" charset="0"/>
              </a:rPr>
              <a:t>paper and in light of </a:t>
            </a:r>
            <a:r>
              <a:rPr lang="en-GB" sz="1600" dirty="0" smtClean="0">
                <a:latin typeface="Times" panose="02020603050405020304" pitchFamily="18" charset="0"/>
                <a:cs typeface="Times" panose="02020603050405020304" pitchFamily="18" charset="0"/>
              </a:rPr>
              <a:t>key </a:t>
            </a:r>
            <a:r>
              <a:rPr lang="en-GB" sz="1600" dirty="0">
                <a:latin typeface="Times" panose="02020603050405020304" pitchFamily="18" charset="0"/>
                <a:cs typeface="Times" panose="02020603050405020304" pitchFamily="18" charset="0"/>
              </a:rPr>
              <a:t>issues experienced over the last 2 years and </a:t>
            </a:r>
            <a:r>
              <a:rPr lang="en-GB" sz="1600" dirty="0" smtClean="0">
                <a:latin typeface="Times" panose="02020603050405020304" pitchFamily="18" charset="0"/>
                <a:cs typeface="Times" panose="02020603050405020304" pitchFamily="18" charset="0"/>
              </a:rPr>
              <a:t>the evolving </a:t>
            </a:r>
            <a:r>
              <a:rPr lang="en-GB" sz="1600" dirty="0">
                <a:latin typeface="Times" panose="02020603050405020304" pitchFamily="18" charset="0"/>
                <a:cs typeface="Times" panose="02020603050405020304" pitchFamily="18" charset="0"/>
              </a:rPr>
              <a:t>demand on the </a:t>
            </a:r>
            <a:r>
              <a:rPr lang="en-GB" sz="1600" dirty="0" err="1">
                <a:latin typeface="Times" panose="02020603050405020304" pitchFamily="18" charset="0"/>
                <a:cs typeface="Times" panose="02020603050405020304" pitchFamily="18" charset="0"/>
              </a:rPr>
              <a:t>ehealth</a:t>
            </a:r>
            <a:r>
              <a:rPr lang="en-GB" sz="1600" dirty="0">
                <a:latin typeface="Times" panose="02020603050405020304" pitchFamily="18" charset="0"/>
                <a:cs typeface="Times" panose="02020603050405020304" pitchFamily="18" charset="0"/>
              </a:rPr>
              <a:t> team from agile </a:t>
            </a:r>
            <a:r>
              <a:rPr lang="en-GB" sz="1600" dirty="0" smtClean="0">
                <a:latin typeface="Times" panose="02020603050405020304" pitchFamily="18" charset="0"/>
                <a:cs typeface="Times" panose="02020603050405020304" pitchFamily="18" charset="0"/>
              </a:rPr>
              <a:t>working, </a:t>
            </a:r>
            <a:r>
              <a:rPr lang="en-GB" sz="1600" dirty="0">
                <a:latin typeface="Times" panose="02020603050405020304" pitchFamily="18" charset="0"/>
                <a:cs typeface="Times" panose="02020603050405020304" pitchFamily="18" charset="0"/>
              </a:rPr>
              <a:t>system response and to national system upgrades and innovative </a:t>
            </a:r>
            <a:r>
              <a:rPr lang="en-GB" sz="1600" dirty="0" smtClean="0">
                <a:latin typeface="Times" panose="02020603050405020304" pitchFamily="18" charset="0"/>
                <a:cs typeface="Times" panose="02020603050405020304" pitchFamily="18" charset="0"/>
              </a:rPr>
              <a:t>technologies. c£0.2m-</a:t>
            </a:r>
            <a:r>
              <a:rPr lang="en-GB" sz="1600" dirty="0">
                <a:latin typeface="Times" panose="02020603050405020304" pitchFamily="18" charset="0"/>
                <a:cs typeface="Times" panose="02020603050405020304" pitchFamily="18" charset="0"/>
              </a:rPr>
              <a:t>£0.3m in </a:t>
            </a:r>
            <a:r>
              <a:rPr lang="en-GB" sz="1600" dirty="0" smtClean="0">
                <a:latin typeface="Times" panose="02020603050405020304" pitchFamily="18" charset="0"/>
                <a:cs typeface="Times" panose="02020603050405020304" pitchFamily="18" charset="0"/>
              </a:rPr>
              <a:t>year.</a:t>
            </a:r>
          </a:p>
          <a:p>
            <a:pPr>
              <a:buClrTx/>
              <a:buSzPct val="100000"/>
              <a:buFont typeface="Arial" panose="020B0604020202020204" pitchFamily="34" charset="0"/>
              <a:buChar char="•"/>
            </a:pPr>
            <a:r>
              <a:rPr lang="en-GB" sz="1600" b="1" dirty="0" smtClean="0">
                <a:latin typeface="Times" panose="02020603050405020304" pitchFamily="18" charset="0"/>
                <a:cs typeface="Times" panose="02020603050405020304" pitchFamily="18" charset="0"/>
              </a:rPr>
              <a:t>LIMS increased Costs </a:t>
            </a:r>
            <a:r>
              <a:rPr lang="en-GB" sz="1600" dirty="0" smtClean="0">
                <a:latin typeface="Times" panose="02020603050405020304" pitchFamily="18" charset="0"/>
                <a:cs typeface="Times" panose="02020603050405020304" pitchFamily="18" charset="0"/>
              </a:rPr>
              <a:t>– Following the notice served to the Board, as well as 6 other NHS Boards for our current Labs information management information system, a provision of £810k has been included within the revised financial plan to account for this potential unexpected cost to extend/replace our current system.</a:t>
            </a:r>
          </a:p>
        </p:txBody>
      </p:sp>
    </p:spTree>
    <p:extLst>
      <p:ext uri="{BB962C8B-B14F-4D97-AF65-F5344CB8AC3E}">
        <p14:creationId xmlns:p14="http://schemas.microsoft.com/office/powerpoint/2010/main" val="2138482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Financial Plan Income/Expenditure Summary</a:t>
            </a:r>
            <a:endParaRPr lang="en-GB" sz="2800" dirty="0"/>
          </a:p>
        </p:txBody>
      </p:sp>
      <p:sp>
        <p:nvSpPr>
          <p:cNvPr id="3" name="Content Placeholder 2"/>
          <p:cNvSpPr>
            <a:spLocks noGrp="1"/>
          </p:cNvSpPr>
          <p:nvPr>
            <p:ph sz="quarter" idx="1"/>
          </p:nvPr>
        </p:nvSpPr>
        <p:spPr>
          <a:xfrm>
            <a:off x="609600" y="1669311"/>
            <a:ext cx="3886200" cy="3657601"/>
          </a:xfrm>
        </p:spPr>
        <p:txBody>
          <a:bodyPr/>
          <a:lstStyle/>
          <a:p>
            <a:pPr marL="0" indent="0">
              <a:buNone/>
            </a:pPr>
            <a:r>
              <a:rPr lang="en-GB" sz="1600" b="1" dirty="0" smtClean="0">
                <a:latin typeface="Times" panose="02020603050405020304" pitchFamily="18" charset="0"/>
                <a:cs typeface="Times" panose="02020603050405020304" pitchFamily="18" charset="0"/>
              </a:rPr>
              <a:t>Income, Costs and Efficiency Savings </a:t>
            </a:r>
            <a:r>
              <a:rPr lang="en-GB" sz="1600" dirty="0" smtClean="0">
                <a:latin typeface="Times" panose="02020603050405020304" pitchFamily="18" charset="0"/>
                <a:cs typeface="Times" panose="02020603050405020304" pitchFamily="18" charset="0"/>
              </a:rPr>
              <a:t>	</a:t>
            </a:r>
            <a:endParaRPr lang="en-GB" sz="1800" dirty="0" smtClean="0"/>
          </a:p>
          <a:p>
            <a:pPr marL="366713" lvl="1" indent="0">
              <a:buNone/>
            </a:pPr>
            <a:endParaRPr lang="en-GB" sz="1500" dirty="0" smtClean="0"/>
          </a:p>
          <a:p>
            <a:pPr marL="366713" lvl="1" indent="0">
              <a:buNone/>
            </a:pPr>
            <a:endParaRPr lang="en-GB" sz="1500" dirty="0" smtClean="0"/>
          </a:p>
          <a:p>
            <a:pPr marL="366713" lvl="1" indent="0">
              <a:buNone/>
            </a:pPr>
            <a:endParaRPr lang="en-GB" sz="1500" dirty="0"/>
          </a:p>
          <a:p>
            <a:pPr marL="366713" lvl="1" indent="0">
              <a:buNone/>
            </a:pPr>
            <a:endParaRPr lang="en-GB" sz="1500" dirty="0" smtClean="0"/>
          </a:p>
          <a:p>
            <a:pPr lvl="1"/>
            <a:endParaRPr lang="en-GB" sz="1800" dirty="0" smtClean="0"/>
          </a:p>
          <a:p>
            <a:pPr lvl="1"/>
            <a:endParaRPr lang="en-GB" sz="1800" dirty="0"/>
          </a:p>
          <a:p>
            <a:pPr lvl="1"/>
            <a:endParaRPr lang="en-GB" sz="1800" dirty="0" smtClean="0"/>
          </a:p>
          <a:p>
            <a:pPr lvl="1"/>
            <a:endParaRPr lang="en-GB" sz="1800" dirty="0"/>
          </a:p>
          <a:p>
            <a:pPr lvl="1"/>
            <a:endParaRPr lang="en-GB" sz="1800" dirty="0" smtClean="0"/>
          </a:p>
          <a:p>
            <a:pPr marL="0" indent="0">
              <a:buNone/>
            </a:pPr>
            <a:endParaRPr lang="en-GB" sz="2400" dirty="0"/>
          </a:p>
        </p:txBody>
      </p:sp>
      <p:sp>
        <p:nvSpPr>
          <p:cNvPr id="5" name="Content Placeholder 4"/>
          <p:cNvSpPr>
            <a:spLocks noGrp="1"/>
          </p:cNvSpPr>
          <p:nvPr>
            <p:ph sz="quarter" idx="2"/>
          </p:nvPr>
        </p:nvSpPr>
        <p:spPr>
          <a:xfrm>
            <a:off x="5131846" y="1589567"/>
            <a:ext cx="3886200" cy="4841938"/>
          </a:xfrm>
        </p:spPr>
        <p:txBody>
          <a:bodyPr/>
          <a:lstStyle/>
          <a:p>
            <a:pPr marL="0" indent="0">
              <a:buNone/>
            </a:pPr>
            <a:r>
              <a:rPr lang="en-GB" sz="1600" b="1" dirty="0" smtClean="0">
                <a:latin typeface="Times" panose="02020603050405020304" pitchFamily="18" charset="0"/>
                <a:cs typeface="Times" panose="02020603050405020304" pitchFamily="18" charset="0"/>
              </a:rPr>
              <a:t>Financial Plan basis</a:t>
            </a:r>
          </a:p>
          <a:p>
            <a:pPr lvl="1">
              <a:buFont typeface="Wingdings" panose="05000000000000000000" pitchFamily="2" charset="2"/>
              <a:buChar char="§"/>
            </a:pPr>
            <a:r>
              <a:rPr lang="en-GB" sz="1600" dirty="0" smtClean="0">
                <a:latin typeface="Times" panose="02020603050405020304" pitchFamily="18" charset="0"/>
                <a:cs typeface="Times" panose="02020603050405020304" pitchFamily="18" charset="0"/>
              </a:rPr>
              <a:t>£4.6m gap largely due to the following;</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c/f savings - £1.3m</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Pay Uplift gap - £0.6m </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Supplies Inflation – £0.5m</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Drugs Inflation - £0.4m</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Band 2 to 3 - £0.3m</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Energy costs - £0.96m</a:t>
            </a:r>
          </a:p>
          <a:p>
            <a:pPr lvl="1">
              <a:buFont typeface="Wingdings" panose="05000000000000000000" pitchFamily="2" charset="2"/>
              <a:buChar char="Ø"/>
            </a:pPr>
            <a:r>
              <a:rPr lang="en-GB" sz="1600" dirty="0" smtClean="0">
                <a:latin typeface="Times" panose="02020603050405020304" pitchFamily="18" charset="0"/>
                <a:cs typeface="Times" panose="02020603050405020304" pitchFamily="18" charset="0"/>
              </a:rPr>
              <a:t>Developments - £0.5m</a:t>
            </a:r>
            <a:endParaRPr lang="en-GB" sz="1600" dirty="0">
              <a:latin typeface="Times" panose="02020603050405020304" pitchFamily="18" charset="0"/>
              <a:cs typeface="Times" panose="02020603050405020304" pitchFamily="18" charset="0"/>
            </a:endParaRPr>
          </a:p>
          <a:p>
            <a:pPr marL="366713" lvl="1" indent="0">
              <a:buNone/>
            </a:pPr>
            <a:endParaRPr lang="en-GB" sz="1300" dirty="0" smtClean="0">
              <a:latin typeface="Times" panose="02020603050405020304" pitchFamily="18" charset="0"/>
              <a:cs typeface="Times" panose="02020603050405020304" pitchFamily="18" charset="0"/>
            </a:endParaRPr>
          </a:p>
          <a:p>
            <a:endParaRPr lang="en-GB" sz="1600" b="1" dirty="0">
              <a:latin typeface="Times" panose="02020603050405020304" pitchFamily="18" charset="0"/>
              <a:cs typeface="Times" panose="02020603050405020304" pitchFamily="18" charset="0"/>
            </a:endParaRPr>
          </a:p>
        </p:txBody>
      </p:sp>
      <p:pic>
        <p:nvPicPr>
          <p:cNvPr id="9" name="Picture 8"/>
          <p:cNvPicPr>
            <a:picLocks noChangeAspect="1"/>
          </p:cNvPicPr>
          <p:nvPr/>
        </p:nvPicPr>
        <p:blipFill>
          <a:blip r:embed="rId2"/>
          <a:stretch>
            <a:fillRect/>
          </a:stretch>
        </p:blipFill>
        <p:spPr>
          <a:xfrm>
            <a:off x="215383" y="2009679"/>
            <a:ext cx="5289550" cy="2800350"/>
          </a:xfrm>
          <a:prstGeom prst="rect">
            <a:avLst/>
          </a:prstGeom>
        </p:spPr>
      </p:pic>
      <p:sp>
        <p:nvSpPr>
          <p:cNvPr id="10" name="TextBox 9"/>
          <p:cNvSpPr txBox="1"/>
          <p:nvPr/>
        </p:nvSpPr>
        <p:spPr>
          <a:xfrm>
            <a:off x="423862" y="5097801"/>
            <a:ext cx="8339138" cy="1569660"/>
          </a:xfrm>
          <a:prstGeom prst="rect">
            <a:avLst/>
          </a:prstGeom>
          <a:noFill/>
        </p:spPr>
        <p:txBody>
          <a:bodyPr wrap="square" rtlCol="0">
            <a:spAutoFit/>
          </a:bodyPr>
          <a:lstStyle/>
          <a:p>
            <a:pPr marL="285750" indent="-285750">
              <a:buFont typeface="Arial" panose="020B0604020202020204" pitchFamily="34" charset="0"/>
              <a:buChar char="•"/>
            </a:pPr>
            <a:r>
              <a:rPr lang="en-GB" sz="1600" dirty="0" smtClean="0"/>
              <a:t>Pay award of 5% represents additional costs of c£3.6m, pending finalisation and agreement of the pay deal. Funding flows remain to be agreed at this point. SLA Income uplift will increase following pay award agreement.</a:t>
            </a:r>
          </a:p>
          <a:p>
            <a:pPr marL="285750" indent="-285750">
              <a:buFont typeface="Arial" panose="020B0604020202020204" pitchFamily="34" charset="0"/>
              <a:buChar char="•"/>
            </a:pPr>
            <a:r>
              <a:rPr lang="en-GB" sz="1600" dirty="0" smtClean="0"/>
              <a:t>LIMS increased costs broadly offset by projected income increase</a:t>
            </a:r>
          </a:p>
          <a:p>
            <a:pPr marL="285750" indent="-285750">
              <a:buFont typeface="Arial" panose="020B0604020202020204" pitchFamily="34" charset="0"/>
              <a:buChar char="•"/>
            </a:pPr>
            <a:r>
              <a:rPr lang="en-GB" sz="1600" dirty="0"/>
              <a:t>From current models the efficiency savings programme is likely to be in the region of £</a:t>
            </a:r>
            <a:r>
              <a:rPr lang="en-GB" sz="1600" dirty="0" smtClean="0"/>
              <a:t>4.5m - £4.6m </a:t>
            </a:r>
            <a:r>
              <a:rPr lang="en-GB" sz="1600" dirty="0"/>
              <a:t>for 2022/23. </a:t>
            </a:r>
          </a:p>
        </p:txBody>
      </p:sp>
    </p:spTree>
    <p:extLst>
      <p:ext uri="{BB962C8B-B14F-4D97-AF65-F5344CB8AC3E}">
        <p14:creationId xmlns:p14="http://schemas.microsoft.com/office/powerpoint/2010/main" val="22837200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hospital">
      <a:dk1>
        <a:srgbClr val="004685"/>
      </a:dk1>
      <a:lt1>
        <a:sysClr val="window" lastClr="FFFFFF"/>
      </a:lt1>
      <a:dk2>
        <a:srgbClr val="004685"/>
      </a:dk2>
      <a:lt2>
        <a:srgbClr val="00A2E2"/>
      </a:lt2>
      <a:accent1>
        <a:srgbClr val="004685"/>
      </a:accent1>
      <a:accent2>
        <a:srgbClr val="00A2E2"/>
      </a:accent2>
      <a:accent3>
        <a:srgbClr val="004685"/>
      </a:accent3>
      <a:accent4>
        <a:srgbClr val="00A2E2"/>
      </a:accent4>
      <a:accent5>
        <a:srgbClr val="004685"/>
      </a:accent5>
      <a:accent6>
        <a:srgbClr val="00A2E2"/>
      </a:accent6>
      <a:hlink>
        <a:srgbClr val="004685"/>
      </a:hlink>
      <a:folHlink>
        <a:srgbClr val="00A2E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ospital">
    <a:dk1>
      <a:srgbClr val="004685"/>
    </a:dk1>
    <a:lt1>
      <a:sysClr val="window" lastClr="FFFFFF"/>
    </a:lt1>
    <a:dk2>
      <a:srgbClr val="004685"/>
    </a:dk2>
    <a:lt2>
      <a:srgbClr val="00A2E2"/>
    </a:lt2>
    <a:accent1>
      <a:srgbClr val="004685"/>
    </a:accent1>
    <a:accent2>
      <a:srgbClr val="00A2E2"/>
    </a:accent2>
    <a:accent3>
      <a:srgbClr val="004685"/>
    </a:accent3>
    <a:accent4>
      <a:srgbClr val="00A2E2"/>
    </a:accent4>
    <a:accent5>
      <a:srgbClr val="004685"/>
    </a:accent5>
    <a:accent6>
      <a:srgbClr val="00A2E2"/>
    </a:accent6>
    <a:hlink>
      <a:srgbClr val="004685"/>
    </a:hlink>
    <a:folHlink>
      <a:srgbClr val="00A2E2"/>
    </a:folHlink>
  </a:clrScheme>
</a:themeOverride>
</file>

<file path=docProps/app.xml><?xml version="1.0" encoding="utf-8"?>
<Properties xmlns="http://schemas.openxmlformats.org/officeDocument/2006/extended-properties" xmlns:vt="http://schemas.openxmlformats.org/officeDocument/2006/docPropsVTypes">
  <Template>Median</Template>
  <TotalTime>7411</TotalTime>
  <Words>1464</Words>
  <Application>Microsoft Office PowerPoint</Application>
  <PresentationFormat>On-screen Show (4:3)</PresentationFormat>
  <Paragraphs>106</Paragraphs>
  <Slides>10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Times</vt:lpstr>
      <vt:lpstr>Tw Cen MT</vt:lpstr>
      <vt:lpstr>Wingdings</vt:lpstr>
      <vt:lpstr>Wingdings 2</vt:lpstr>
      <vt:lpstr>Median</vt:lpstr>
      <vt:lpstr>PowerPoint Presentation</vt:lpstr>
      <vt:lpstr>Financial Plan – Key Points</vt:lpstr>
      <vt:lpstr>Financial Plan – Key Points</vt:lpstr>
      <vt:lpstr>Financial Plan – Recovery/Covid</vt:lpstr>
      <vt:lpstr>Financial Plan – Recovery/Covid</vt:lpstr>
      <vt:lpstr>Financial Plan – Recovery/Covid</vt:lpstr>
      <vt:lpstr>Financial Plan – Key Points</vt:lpstr>
      <vt:lpstr>Financial Plan – Key Points</vt:lpstr>
      <vt:lpstr>Financial Plan Income/Expenditure 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of Scotland  Cardio-Thoracic Surgery Centre  Engagement Event</dc:title>
  <dc:creator>Martin Clark</dc:creator>
  <cp:lastModifiedBy>Alison Mackay</cp:lastModifiedBy>
  <cp:revision>345</cp:revision>
  <cp:lastPrinted>2020-11-03T18:31:41Z</cp:lastPrinted>
  <dcterms:created xsi:type="dcterms:W3CDTF">2004-07-07T13:33:31Z</dcterms:created>
  <dcterms:modified xsi:type="dcterms:W3CDTF">2022-07-25T14:06:01Z</dcterms:modified>
</cp:coreProperties>
</file>