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11" r:id="rId3"/>
    <p:sldId id="310" r:id="rId4"/>
    <p:sldId id="322" r:id="rId5"/>
    <p:sldId id="323" r:id="rId6"/>
    <p:sldId id="313" r:id="rId7"/>
    <p:sldId id="315" r:id="rId8"/>
    <p:sldId id="324" r:id="rId9"/>
    <p:sldId id="325" r:id="rId10"/>
    <p:sldId id="326" r:id="rId11"/>
    <p:sldId id="327" r:id="rId12"/>
    <p:sldId id="304" r:id="rId13"/>
    <p:sldId id="328" r:id="rId14"/>
    <p:sldId id="308" r:id="rId15"/>
    <p:sldId id="309" r:id="rId16"/>
    <p:sldId id="320" r:id="rId17"/>
  </p:sldIdLst>
  <p:sldSz cx="9144000" cy="5143500" type="screen16x9"/>
  <p:notesSz cx="6858000" cy="9144000"/>
  <p:embeddedFontLst>
    <p:embeddedFont>
      <p:font typeface="Lato Black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CC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9DDF2-D6E7-4416-9A17-0C599F85544F}">
  <a:tblStyle styleId="{9C89DDF2-D6E7-4416-9A17-0C599F8554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5E96-7F9C-40A2-B1E7-5E2AD0749087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4BD35-EA12-4AA5-B727-548B065725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95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87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5" y="2917255"/>
            <a:ext cx="9140444" cy="2224977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100000">
                <a:srgbClr val="0070C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5" y="1926312"/>
            <a:ext cx="9140444" cy="3217196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30000"/>
                </a:srgbClr>
              </a:gs>
              <a:gs pos="100000">
                <a:srgbClr val="002060">
                  <a:alpha val="4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519" y="3413477"/>
            <a:ext cx="9140444" cy="1728867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50000"/>
                </a:srgbClr>
              </a:gs>
              <a:gs pos="100000">
                <a:srgbClr val="0070C0">
                  <a:alpha val="7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34301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34301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09" y="221457"/>
            <a:ext cx="1059359" cy="73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1" y="517526"/>
            <a:ext cx="6034500" cy="438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1" y="1240173"/>
            <a:ext cx="60345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Char char="◦"/>
              <a:defRPr sz="2000">
                <a:solidFill>
                  <a:srgbClr val="002060"/>
                </a:solidFill>
                <a:latin typeface="+mj-lt"/>
              </a:defRPr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 dirty="0"/>
          </a:p>
        </p:txBody>
      </p:sp>
      <p:grpSp>
        <p:nvGrpSpPr>
          <p:cNvPr id="10" name="Google Shape;29;p4"/>
          <p:cNvGrpSpPr/>
          <p:nvPr userDrawn="1"/>
        </p:nvGrpSpPr>
        <p:grpSpPr>
          <a:xfrm rot="16200000" flipH="1">
            <a:off x="5508144" y="1530417"/>
            <a:ext cx="5154243" cy="2093411"/>
            <a:chOff x="187960" y="1453515"/>
            <a:chExt cx="3861435" cy="1568450"/>
          </a:xfrm>
        </p:grpSpPr>
        <p:sp>
          <p:nvSpPr>
            <p:cNvPr id="11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20000"/>
                  </a:srgbClr>
                </a:gs>
                <a:gs pos="100000">
                  <a:srgbClr val="99CCFF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66CCFF">
                    <a:alpha val="80000"/>
                  </a:srgbClr>
                </a:gs>
                <a:gs pos="100000">
                  <a:srgbClr val="002060">
                    <a:alpha val="94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0070C0">
                    <a:alpha val="20000"/>
                  </a:srgbClr>
                </a:gs>
                <a:gs pos="100000">
                  <a:srgbClr val="00206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17" y="132445"/>
            <a:ext cx="613568" cy="424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9542-7E60-4C8C-B5A2-B986AD57E4B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802A-74C3-4485-9A74-F06789A6C1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1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1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2" r:id="rId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marR="0" lvl="0" indent="-380990" algn="l" rtl="0">
        <a:lnSpc>
          <a:spcPct val="100000"/>
        </a:lnSpc>
        <a:spcBef>
          <a:spcPts val="0"/>
        </a:spcBef>
        <a:spcAft>
          <a:spcPts val="0"/>
        </a:spcAft>
        <a:buClr>
          <a:srgbClr val="66CCFF"/>
        </a:buClr>
        <a:buFont typeface="Wingdings" panose="05000000000000000000" pitchFamily="2" charset="2"/>
        <a:buChar char="Ø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11" y="404863"/>
            <a:ext cx="7025833" cy="1080123"/>
          </a:xfrm>
        </p:spPr>
        <p:txBody>
          <a:bodyPr/>
          <a:lstStyle/>
          <a:p>
            <a:r>
              <a:rPr lang="en-GB" sz="4000" dirty="0" smtClean="0"/>
              <a:t>Presentation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503" y="1357752"/>
            <a:ext cx="7025833" cy="1092840"/>
          </a:xfrm>
        </p:spPr>
        <p:txBody>
          <a:bodyPr/>
          <a:lstStyle/>
          <a:p>
            <a:r>
              <a:rPr lang="en-US" altLang="en-US" sz="3200" dirty="0" smtClean="0"/>
              <a:t>Summary Financial Report</a:t>
            </a:r>
            <a:endParaRPr lang="en-US" altLang="en-US" sz="3200" dirty="0"/>
          </a:p>
          <a:p>
            <a:r>
              <a:rPr lang="en-US" altLang="en-US" sz="3200" dirty="0"/>
              <a:t>a</a:t>
            </a:r>
            <a:r>
              <a:rPr lang="en-US" altLang="en-US" sz="3200" dirty="0" smtClean="0"/>
              <a:t>s at 31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March 2023 (Month 12)</a:t>
            </a:r>
          </a:p>
          <a:p>
            <a:endParaRPr lang="en-US" altLang="en-US" sz="3200" dirty="0" smtClean="0"/>
          </a:p>
          <a:p>
            <a:r>
              <a:rPr lang="en-US" altLang="en-US" sz="3200" b="1" dirty="0" smtClean="0"/>
              <a:t>Draft- 2022/23 Year Position</a:t>
            </a:r>
          </a:p>
          <a:p>
            <a:endParaRPr lang="en-US" altLang="en-US" sz="3200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52763" y="0"/>
            <a:ext cx="956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0066CC"/>
                </a:solidFill>
              </a:rPr>
              <a:t>Item 6.2b</a:t>
            </a:r>
            <a:endParaRPr lang="en-GB" sz="105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59" y="1324051"/>
            <a:ext cx="7840587" cy="389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558786" lvl="1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33255"/>
              </p:ext>
            </p:extLst>
          </p:nvPr>
        </p:nvGraphicFramePr>
        <p:xfrm>
          <a:off x="275771" y="686940"/>
          <a:ext cx="7595384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595384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Points-Divisions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1197543"/>
            <a:ext cx="7653906" cy="36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59" y="1324051"/>
            <a:ext cx="7840587" cy="389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558786" lvl="1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33255"/>
              </p:ext>
            </p:extLst>
          </p:nvPr>
        </p:nvGraphicFramePr>
        <p:xfrm>
          <a:off x="275771" y="686940"/>
          <a:ext cx="7595384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595384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Points-Divisions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1197543"/>
            <a:ext cx="7668535" cy="37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212178"/>
            <a:ext cx="8755275" cy="44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Plan assumes £4.590m of in-year efficiency savings</a:t>
            </a:r>
          </a:p>
          <a:p>
            <a:pPr marL="0" indent="0">
              <a:buClrTx/>
              <a:buSzPct val="100000"/>
              <a:buNone/>
              <a:defRPr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£3.011m of efficiencies have been identified at Month 12 </a:t>
            </a:r>
          </a:p>
          <a:p>
            <a:pPr marL="1015975" lvl="2" indent="0">
              <a:buSzPct val="100000"/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Balance of £1.579m offset with general income over performance 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reserve position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23363" y="3601788"/>
            <a:ext cx="1187544" cy="5208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Procurement</a:t>
            </a:r>
            <a:endParaRPr lang="en-GB" sz="800" b="1" dirty="0"/>
          </a:p>
        </p:txBody>
      </p:sp>
      <p:sp>
        <p:nvSpPr>
          <p:cNvPr id="10" name="Oval 9"/>
          <p:cNvSpPr/>
          <p:nvPr/>
        </p:nvSpPr>
        <p:spPr>
          <a:xfrm>
            <a:off x="826484" y="3601788"/>
            <a:ext cx="1085694" cy="5208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Workforce</a:t>
            </a:r>
            <a:endParaRPr lang="en-GB" sz="800" b="1" dirty="0"/>
          </a:p>
        </p:txBody>
      </p:sp>
      <p:sp>
        <p:nvSpPr>
          <p:cNvPr id="11" name="Oval 10"/>
          <p:cNvSpPr/>
          <p:nvPr/>
        </p:nvSpPr>
        <p:spPr>
          <a:xfrm>
            <a:off x="3095848" y="3596997"/>
            <a:ext cx="1145818" cy="5208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Digital/ Technology</a:t>
            </a:r>
            <a:endParaRPr lang="en-GB" sz="800" b="1" dirty="0"/>
          </a:p>
        </p:txBody>
      </p:sp>
      <p:sp>
        <p:nvSpPr>
          <p:cNvPr id="12" name="Oval 11"/>
          <p:cNvSpPr/>
          <p:nvPr/>
        </p:nvSpPr>
        <p:spPr>
          <a:xfrm>
            <a:off x="2529223" y="4072053"/>
            <a:ext cx="1056996" cy="52088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Estates/ Capital</a:t>
            </a:r>
            <a:endParaRPr lang="en-GB" sz="800" b="1" dirty="0"/>
          </a:p>
        </p:txBody>
      </p:sp>
      <p:sp>
        <p:nvSpPr>
          <p:cNvPr id="13" name="Oval 12"/>
          <p:cNvSpPr/>
          <p:nvPr/>
        </p:nvSpPr>
        <p:spPr>
          <a:xfrm>
            <a:off x="5948481" y="3539977"/>
            <a:ext cx="992435" cy="520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CfSD</a:t>
            </a:r>
            <a:endParaRPr lang="en-GB" sz="800" b="1" dirty="0"/>
          </a:p>
        </p:txBody>
      </p:sp>
      <p:sp>
        <p:nvSpPr>
          <p:cNvPr id="14" name="Oval 13"/>
          <p:cNvSpPr/>
          <p:nvPr/>
        </p:nvSpPr>
        <p:spPr>
          <a:xfrm>
            <a:off x="5970506" y="4117886"/>
            <a:ext cx="1077308" cy="5208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NHS Academy</a:t>
            </a:r>
            <a:endParaRPr lang="en-GB" sz="800" b="1" dirty="0"/>
          </a:p>
        </p:txBody>
      </p:sp>
      <p:sp>
        <p:nvSpPr>
          <p:cNvPr id="15" name="Oval 14"/>
          <p:cNvSpPr/>
          <p:nvPr/>
        </p:nvSpPr>
        <p:spPr>
          <a:xfrm>
            <a:off x="1311732" y="4072054"/>
            <a:ext cx="1245143" cy="520889"/>
          </a:xfrm>
          <a:prstGeom prst="ellipse">
            <a:avLst/>
          </a:prstGeom>
          <a:solidFill>
            <a:srgbClr val="E598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/>
              <a:t>Quality Improvement</a:t>
            </a:r>
            <a:endParaRPr lang="en-GB" sz="8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59451"/>
              </p:ext>
            </p:extLst>
          </p:nvPr>
        </p:nvGraphicFramePr>
        <p:xfrm>
          <a:off x="296855" y="694257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Efficiencies</a:t>
                      </a:r>
                      <a:r>
                        <a:rPr lang="en-GB" sz="1800" b="1" i="0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Update at</a:t>
                      </a: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23763"/>
              </p:ext>
            </p:extLst>
          </p:nvPr>
        </p:nvGraphicFramePr>
        <p:xfrm>
          <a:off x="296854" y="579364"/>
          <a:ext cx="7647453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647453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Efficiencies</a:t>
                      </a:r>
                      <a:r>
                        <a:rPr lang="en-GB" sz="1800" b="1" i="0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Update at</a:t>
                      </a: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54" y="1093367"/>
            <a:ext cx="7647453" cy="38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5" y="252112"/>
            <a:ext cx="6339988" cy="36205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j-lt"/>
              </a:rPr>
              <a:t>2022/23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Financia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7" y="1294414"/>
            <a:ext cx="7941188" cy="3701867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  2022/23 Financial Plan – Non-Core expenditure was not included in Board Draft</a:t>
            </a:r>
          </a:p>
          <a:p>
            <a:pPr marL="76200" indent="0">
              <a:buClr>
                <a:srgbClr val="002060"/>
              </a:buClr>
              <a:buNone/>
            </a:pPr>
            <a:endParaRPr lang="en-GB" sz="1600" dirty="0" smtClean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 Unbudgeted/ unknown expenditure items at year end e.g. National Financial  </a:t>
            </a:r>
          </a:p>
          <a:p>
            <a:pPr marL="76200" indent="0">
              <a:buClr>
                <a:srgbClr val="002060"/>
              </a:buClr>
              <a:buNone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        Ledger issues</a:t>
            </a:r>
          </a:p>
          <a:p>
            <a:pPr marL="76200" indent="0">
              <a:buClr>
                <a:srgbClr val="002060"/>
              </a:buClr>
              <a:buNone/>
            </a:pPr>
            <a:endParaRPr lang="en-GB" sz="1600" dirty="0" smtClean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 Movements in costs and income not shown through trend analysis</a:t>
            </a:r>
          </a:p>
          <a:p>
            <a:pPr marL="76200" indent="0">
              <a:buClr>
                <a:srgbClr val="002060"/>
              </a:buClr>
              <a:buNone/>
            </a:pPr>
            <a:endParaRPr lang="en-GB" sz="1600" dirty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 Scottish Government remaining anticipated allocations will be received M13</a:t>
            </a:r>
          </a:p>
          <a:p>
            <a:pPr marL="76200" indent="0">
              <a:buClr>
                <a:srgbClr val="002060"/>
              </a:buClr>
              <a:buNone/>
            </a:pPr>
            <a:endParaRPr lang="en-GB" sz="1600" dirty="0" smtClean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SLAs- Income Risks and volume levels were achieved 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  <a:latin typeface="+mj-lt"/>
            </a:endParaRPr>
          </a:p>
          <a:p>
            <a:pPr marL="76200" indent="0">
              <a:buClr>
                <a:srgbClr val="002060"/>
              </a:buClr>
              <a:buNone/>
            </a:pPr>
            <a:endParaRPr lang="en-GB" sz="1600" b="1" dirty="0" smtClean="0">
              <a:solidFill>
                <a:srgbClr val="002060"/>
              </a:solidFill>
              <a:latin typeface="+mj-lt"/>
            </a:endParaRPr>
          </a:p>
          <a:p>
            <a:pPr marL="533400" lvl="1" indent="0">
              <a:buClr>
                <a:srgbClr val="002060"/>
              </a:buClr>
              <a:buNone/>
            </a:pPr>
            <a:endParaRPr lang="en-GB" sz="1600" b="1" dirty="0" smtClean="0">
              <a:solidFill>
                <a:srgbClr val="FF0000"/>
              </a:solidFill>
              <a:latin typeface="+mj-lt"/>
            </a:endParaRPr>
          </a:p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59078"/>
              </p:ext>
            </p:extLst>
          </p:nvPr>
        </p:nvGraphicFramePr>
        <p:xfrm>
          <a:off x="308005" y="752777"/>
          <a:ext cx="799474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9474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Draft Breakeven Outturn – Key</a:t>
                      </a:r>
                      <a:r>
                        <a:rPr lang="en-GB" sz="1800" b="1" i="0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Risks and Current Assumptions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346818"/>
            <a:ext cx="7614886" cy="370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Non-Core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position 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Break-even</a:t>
            </a: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area covers depreciation charges, annual managed expenditure items and any impairment of assets.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capital plan was exceed with £11.785m of expenditure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expected expenditure is currently being discussed with SG. Current estimate £21.543m expected to be final figure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SzPct val="100000"/>
              <a:buNone/>
              <a:defRPr/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162684"/>
              </p:ext>
            </p:extLst>
          </p:nvPr>
        </p:nvGraphicFramePr>
        <p:xfrm>
          <a:off x="300160" y="643051"/>
          <a:ext cx="7351008" cy="64008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51008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578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Other considerations of the </a:t>
                      </a:r>
                      <a:r>
                        <a:rPr lang="en-GB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Financial Report a</a:t>
                      </a: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93" y="295134"/>
            <a:ext cx="7238251" cy="1159800"/>
          </a:xfrm>
        </p:spPr>
        <p:txBody>
          <a:bodyPr/>
          <a:lstStyle/>
          <a:p>
            <a:r>
              <a:rPr lang="en-GB" sz="4000" dirty="0" smtClean="0"/>
              <a:t>ELT Presentation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499" y="1009498"/>
            <a:ext cx="7238251" cy="2603410"/>
          </a:xfrm>
        </p:spPr>
        <p:txBody>
          <a:bodyPr/>
          <a:lstStyle/>
          <a:p>
            <a:r>
              <a:rPr lang="en-US" altLang="en-US" sz="2200" dirty="0" smtClean="0"/>
              <a:t>ELT are asked to :</a:t>
            </a:r>
          </a:p>
          <a:p>
            <a:endParaRPr lang="en-US" altLang="en-US" sz="2200" dirty="0"/>
          </a:p>
          <a:p>
            <a:pPr marL="76200" indent="0"/>
            <a:r>
              <a:rPr lang="en-US" altLang="en-US" sz="2200" dirty="0" smtClean="0"/>
              <a:t>1. Note the financial position for Month 12 subject to   </a:t>
            </a:r>
          </a:p>
          <a:p>
            <a:pPr marL="76200" indent="0"/>
            <a:r>
              <a:rPr lang="en-US" altLang="en-US" sz="2200" dirty="0"/>
              <a:t> </a:t>
            </a:r>
            <a:r>
              <a:rPr lang="en-US" altLang="en-US" sz="2200" dirty="0" smtClean="0"/>
              <a:t>   External Audit</a:t>
            </a:r>
          </a:p>
          <a:p>
            <a:pPr marL="76200" indent="0"/>
            <a:r>
              <a:rPr lang="en-US" altLang="en-US" sz="2200" dirty="0"/>
              <a:t> </a:t>
            </a:r>
            <a:r>
              <a:rPr lang="en-US" altLang="en-US" sz="2200" dirty="0" smtClean="0"/>
              <a:t>    </a:t>
            </a:r>
          </a:p>
          <a:p>
            <a:pPr marL="76200" indent="0"/>
            <a:r>
              <a:rPr lang="en-US" altLang="en-US" sz="2200" dirty="0" smtClean="0"/>
              <a:t>2.  Note the key messages highlighted above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4400" dirty="0" smtClean="0"/>
              <a:t>Questions</a:t>
            </a:r>
            <a:r>
              <a:rPr lang="en-US" altLang="en-US" sz="3600" dirty="0" smtClean="0"/>
              <a:t> ? 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2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04673"/>
              </p:ext>
            </p:extLst>
          </p:nvPr>
        </p:nvGraphicFramePr>
        <p:xfrm>
          <a:off x="300160" y="635733"/>
          <a:ext cx="7636303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636303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Points-Year End Position (Prior to External Audit)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86053"/>
              </p:ext>
            </p:extLst>
          </p:nvPr>
        </p:nvGraphicFramePr>
        <p:xfrm>
          <a:off x="300160" y="1095129"/>
          <a:ext cx="7307115" cy="393192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5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38581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 of Board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 2022/23 break even Financial Plan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£39k surplus disclosed at Month 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delivery on Income of £2.598m has offset the overspend on expenditure of £2.559m – £39k net positive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variance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£3.011m (FYE) of efficiencies have been identified at Month 12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of Non-Core break even position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Capital planning level exceeded with additional SG funding agreed</a:t>
                      </a:r>
                      <a:endParaRPr lang="en-GB" sz="18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5278"/>
              </p:ext>
            </p:extLst>
          </p:nvPr>
        </p:nvGraphicFramePr>
        <p:xfrm>
          <a:off x="207768" y="4452961"/>
          <a:ext cx="7274700" cy="30480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274700">
                  <a:extLst>
                    <a:ext uri="{9D8B030D-6E8A-4147-A177-3AD203B41FA5}">
                      <a16:colId xmlns:a16="http://schemas.microsoft.com/office/drawing/2014/main" val="1900183433"/>
                    </a:ext>
                  </a:extLst>
                </a:gridCol>
              </a:tblGrid>
              <a:tr h="252668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r>
                        <a:rPr lang="en-GB" b="1" i="1" dirty="0" smtClean="0">
                          <a:solidFill>
                            <a:srgbClr val="002060"/>
                          </a:solidFill>
                        </a:rPr>
                        <a:t>Key</a:t>
                      </a:r>
                      <a:r>
                        <a:rPr lang="en-GB" b="1" i="1" baseline="0" dirty="0" smtClean="0">
                          <a:solidFill>
                            <a:srgbClr val="002060"/>
                          </a:solidFill>
                        </a:rPr>
                        <a:t> – Income / Expenditure variances- improved position against budget are +ve </a:t>
                      </a: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8123300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47642"/>
              </p:ext>
            </p:extLst>
          </p:nvPr>
        </p:nvGraphicFramePr>
        <p:xfrm>
          <a:off x="300161" y="797357"/>
          <a:ext cx="7282668" cy="352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6477148" imgH="2647819" progId="Excel.Sheet.12">
                  <p:embed/>
                </p:oleObj>
              </mc:Choice>
              <mc:Fallback>
                <p:oleObj name="Worksheet" r:id="rId3" imgW="6477148" imgH="26478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61" y="797357"/>
                        <a:ext cx="7282668" cy="3529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9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76793"/>
              </p:ext>
            </p:extLst>
          </p:nvPr>
        </p:nvGraphicFramePr>
        <p:xfrm>
          <a:off x="344581" y="803982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50910"/>
              </p:ext>
            </p:extLst>
          </p:nvPr>
        </p:nvGraphicFramePr>
        <p:xfrm>
          <a:off x="344580" y="1431626"/>
          <a:ext cx="7043771" cy="319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6477148" imgH="2844888" progId="Excel.Sheet.12">
                  <p:embed/>
                </p:oleObj>
              </mc:Choice>
              <mc:Fallback>
                <p:oleObj name="Worksheet" r:id="rId3" imgW="6477148" imgH="28448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580" y="1431626"/>
                        <a:ext cx="7043771" cy="319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7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79030"/>
              </p:ext>
            </p:extLst>
          </p:nvPr>
        </p:nvGraphicFramePr>
        <p:xfrm>
          <a:off x="344580" y="803982"/>
          <a:ext cx="684626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84626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0" y="1287474"/>
            <a:ext cx="6941888" cy="36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581" y="1397203"/>
            <a:ext cx="7731399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Core Funding </a:t>
            </a:r>
            <a:r>
              <a:rPr lang="en-GB" sz="1800" dirty="0" smtClean="0">
                <a:latin typeface="+mn-lt"/>
                <a:cs typeface="Arial" panose="020B0604020202020204" pitchFamily="34" charset="0"/>
              </a:rPr>
              <a:t>received of £132.973</a:t>
            </a: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m, with final allocations due in M13 of </a:t>
            </a:r>
            <a:r>
              <a:rPr lang="en-GB" sz="18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(£6.555m) –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adjustment of Core to Non-core for </a:t>
            </a:r>
            <a:r>
              <a:rPr lang="en-GB" sz="1800" dirty="0" smtClean="0">
                <a:latin typeface="+mn-lt"/>
                <a:cs typeface="Arial" panose="020B0604020202020204" pitchFamily="34" charset="0"/>
              </a:rPr>
              <a:t>Depreciation</a:t>
            </a:r>
          </a:p>
          <a:p>
            <a:pPr marL="101598" indent="0" defTabSz="685800">
              <a:buClrTx/>
              <a:buNone/>
            </a:pPr>
            <a:endParaRPr lang="en-GB" sz="1800" dirty="0" smtClean="0"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rial" panose="020B0604020202020204" pitchFamily="34" charset="0"/>
              </a:rPr>
              <a:t>Final Anticipated Core RRL of £126.418m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Other Income of £</a:t>
            </a:r>
            <a:r>
              <a:rPr lang="en-GB" sz="1800" dirty="0" smtClean="0">
                <a:latin typeface="+mn-lt"/>
                <a:cs typeface="Arial" panose="020B0604020202020204" pitchFamily="34" charset="0"/>
              </a:rPr>
              <a:t>87.568</a:t>
            </a: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 equating to an over-recovery against final budget of £84.970m by £2.598m </a:t>
            </a:r>
          </a:p>
          <a:p>
            <a:pPr marL="101598" indent="0" defTabSz="685800">
              <a:buClrTx/>
              <a:buNone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Total SLAs               £</a:t>
            </a:r>
            <a:r>
              <a:rPr lang="en-GB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296k  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Hotel income  	 £1,713k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Other variances  	     £589k</a:t>
            </a:r>
          </a:p>
          <a:p>
            <a:pPr lvl="2" defTabSz="685800">
              <a:buClrTx/>
              <a:buFont typeface="Courier New" panose="02070309020205020404" pitchFamily="49" charset="0"/>
              <a:buChar char="o"/>
            </a:pPr>
            <a:endParaRPr lang="en-GB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76793"/>
              </p:ext>
            </p:extLst>
          </p:nvPr>
        </p:nvGraphicFramePr>
        <p:xfrm>
          <a:off x="344581" y="803982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3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44825"/>
              </p:ext>
            </p:extLst>
          </p:nvPr>
        </p:nvGraphicFramePr>
        <p:xfrm>
          <a:off x="308006" y="803982"/>
          <a:ext cx="6729216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29216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92480"/>
              </p:ext>
            </p:extLst>
          </p:nvPr>
        </p:nvGraphicFramePr>
        <p:xfrm>
          <a:off x="308006" y="1431627"/>
          <a:ext cx="6780422" cy="3396010"/>
        </p:xfrm>
        <a:graphic>
          <a:graphicData uri="http://schemas.openxmlformats.org/drawingml/2006/table">
            <a:tbl>
              <a:tblPr>
                <a:tableStyleId>{9C89DDF2-D6E7-4416-9A17-0C599F85544F}</a:tableStyleId>
              </a:tblPr>
              <a:tblGrid>
                <a:gridCol w="1642133">
                  <a:extLst>
                    <a:ext uri="{9D8B030D-6E8A-4147-A177-3AD203B41FA5}">
                      <a16:colId xmlns:a16="http://schemas.microsoft.com/office/drawing/2014/main" val="2392085345"/>
                    </a:ext>
                  </a:extLst>
                </a:gridCol>
                <a:gridCol w="1112413">
                  <a:extLst>
                    <a:ext uri="{9D8B030D-6E8A-4147-A177-3AD203B41FA5}">
                      <a16:colId xmlns:a16="http://schemas.microsoft.com/office/drawing/2014/main" val="1602787187"/>
                    </a:ext>
                  </a:extLst>
                </a:gridCol>
                <a:gridCol w="1006469">
                  <a:extLst>
                    <a:ext uri="{9D8B030D-6E8A-4147-A177-3AD203B41FA5}">
                      <a16:colId xmlns:a16="http://schemas.microsoft.com/office/drawing/2014/main" val="853056851"/>
                    </a:ext>
                  </a:extLst>
                </a:gridCol>
                <a:gridCol w="1006469">
                  <a:extLst>
                    <a:ext uri="{9D8B030D-6E8A-4147-A177-3AD203B41FA5}">
                      <a16:colId xmlns:a16="http://schemas.microsoft.com/office/drawing/2014/main" val="3677380666"/>
                    </a:ext>
                  </a:extLst>
                </a:gridCol>
                <a:gridCol w="1006469">
                  <a:extLst>
                    <a:ext uri="{9D8B030D-6E8A-4147-A177-3AD203B41FA5}">
                      <a16:colId xmlns:a16="http://schemas.microsoft.com/office/drawing/2014/main" val="4049466563"/>
                    </a:ext>
                  </a:extLst>
                </a:gridCol>
                <a:gridCol w="1006469">
                  <a:extLst>
                    <a:ext uri="{9D8B030D-6E8A-4147-A177-3AD203B41FA5}">
                      <a16:colId xmlns:a16="http://schemas.microsoft.com/office/drawing/2014/main" val="1046491747"/>
                    </a:ext>
                  </a:extLst>
                </a:gridCol>
              </a:tblGrid>
              <a:tr h="3944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Annual Budget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Year To Date Budget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Year to Date Actuals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Variance     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Variance </a:t>
                      </a:r>
                      <a:endParaRPr lang="en-GB" sz="10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GB" sz="1000" u="none" strike="noStrike" dirty="0" smtClean="0">
                          <a:effectLst/>
                        </a:rPr>
                        <a:t>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89937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Staff Costs-Medical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35,788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35,788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36,888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-1,100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-3.1%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28988"/>
                  </a:ext>
                </a:extLst>
              </a:tr>
              <a:tr h="2040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Staff Costs-Nursing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46,011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46,011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44,207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1,804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3.9%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50689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Staff Costs-Clinical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18,594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18,594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17,870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724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3.9%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34554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Staff Costs-Support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11,161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11,161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10,943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218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2.0%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70220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Staff Costs-Admin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23,371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23,371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23,630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-259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-1.1%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51706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Total Pay Expenditure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134,925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134,925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133,538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1,387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1.0%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40482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Pharmacy Supplies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4,519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4,519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4,905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-386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-8.5%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73083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Surgical Supplies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28,932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28,932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31,563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-2,631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-9.1%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54162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Lab/Radiology Supplies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1,857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1,857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2,017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-160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-8.6%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60906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PPE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9,113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9,113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10,332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-1,219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-13.4%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52597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8,171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8,171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8,828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-657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-8.0%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85022"/>
                  </a:ext>
                </a:extLst>
              </a:tr>
              <a:tr h="24069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CS&amp;R&amp;S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23,870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23,870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22,763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1,107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4.6%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15315"/>
                  </a:ext>
                </a:extLst>
              </a:tr>
              <a:tr h="1904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Total Core Expenditure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76,462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76,462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80,408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-3,946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-5.2%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06566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Total Expenditure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211,387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211,387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213,946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-2,559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-1.2%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45387"/>
                  </a:ext>
                </a:extLst>
              </a:tr>
              <a:tr h="197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All figures £000's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1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2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59" y="1324051"/>
            <a:ext cx="7840587" cy="389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overspend of 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(£2,559k)</a:t>
            </a:r>
          </a:p>
          <a:p>
            <a:pPr marL="101598" indent="0" defTabSz="685800">
              <a:buClrTx/>
              <a:buNone/>
            </a:pPr>
            <a:endParaRPr lang="en-GB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Costs £1,387k favourable (c. 1% of YTD Budget)</a:t>
            </a:r>
          </a:p>
          <a:p>
            <a:pPr marL="558786" lvl="1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Pay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(£1,100k)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</a:p>
          <a:p>
            <a:pPr lvl="2" defTabSz="685800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£1,804k under</a:t>
            </a:r>
          </a:p>
          <a:p>
            <a:pPr lvl="2" defTabSz="685800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Clinical, Support, Admin  £683k under</a:t>
            </a: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Pay Costs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(£3,945k)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(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c.-5.2%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YTD Budget)</a:t>
            </a:r>
          </a:p>
          <a:p>
            <a:pPr marL="558786" lvl="1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Supplies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(£2,631) k over</a:t>
            </a:r>
          </a:p>
          <a:p>
            <a:pPr lvl="2" defTabSz="685800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Reserves £1,107k under </a:t>
            </a:r>
            <a:endParaRPr lang="en-GB" sz="16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Pharmacy, Radiology, PPE and FM £120k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(£2,422)k over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44825"/>
              </p:ext>
            </p:extLst>
          </p:nvPr>
        </p:nvGraphicFramePr>
        <p:xfrm>
          <a:off x="308006" y="803982"/>
          <a:ext cx="6729216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29216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 smtClean="0"/>
              <a:t>2022/23 Financial Position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59" y="1324051"/>
            <a:ext cx="7840587" cy="389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558786" lvl="1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42048"/>
              </p:ext>
            </p:extLst>
          </p:nvPr>
        </p:nvGraphicFramePr>
        <p:xfrm>
          <a:off x="275771" y="686940"/>
          <a:ext cx="6476999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476999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Points-Divisions at March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997797"/>
              </p:ext>
            </p:extLst>
          </p:nvPr>
        </p:nvGraphicFramePr>
        <p:xfrm>
          <a:off x="275771" y="1197543"/>
          <a:ext cx="64770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6477148" imgH="1663656" progId="Excel.Sheet.12">
                  <p:embed/>
                </p:oleObj>
              </mc:Choice>
              <mc:Fallback>
                <p:oleObj name="Worksheet" r:id="rId3" imgW="6477148" imgH="16636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771" y="1197543"/>
                        <a:ext cx="64770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18761"/>
              </p:ext>
            </p:extLst>
          </p:nvPr>
        </p:nvGraphicFramePr>
        <p:xfrm>
          <a:off x="300157" y="3053280"/>
          <a:ext cx="6452613" cy="1367096"/>
        </p:xfrm>
        <a:graphic>
          <a:graphicData uri="http://schemas.openxmlformats.org/drawingml/2006/table">
            <a:tbl>
              <a:tblPr>
                <a:tableStyleId>{9C89DDF2-D6E7-4416-9A17-0C599F85544F}</a:tableStyleId>
              </a:tblPr>
              <a:tblGrid>
                <a:gridCol w="1580614">
                  <a:extLst>
                    <a:ext uri="{9D8B030D-6E8A-4147-A177-3AD203B41FA5}">
                      <a16:colId xmlns:a16="http://schemas.microsoft.com/office/drawing/2014/main" val="1215965814"/>
                    </a:ext>
                  </a:extLst>
                </a:gridCol>
                <a:gridCol w="1040759">
                  <a:extLst>
                    <a:ext uri="{9D8B030D-6E8A-4147-A177-3AD203B41FA5}">
                      <a16:colId xmlns:a16="http://schemas.microsoft.com/office/drawing/2014/main" val="1200156097"/>
                    </a:ext>
                  </a:extLst>
                </a:gridCol>
                <a:gridCol w="957810">
                  <a:extLst>
                    <a:ext uri="{9D8B030D-6E8A-4147-A177-3AD203B41FA5}">
                      <a16:colId xmlns:a16="http://schemas.microsoft.com/office/drawing/2014/main" val="2524644879"/>
                    </a:ext>
                  </a:extLst>
                </a:gridCol>
                <a:gridCol w="957810">
                  <a:extLst>
                    <a:ext uri="{9D8B030D-6E8A-4147-A177-3AD203B41FA5}">
                      <a16:colId xmlns:a16="http://schemas.microsoft.com/office/drawing/2014/main" val="525083624"/>
                    </a:ext>
                  </a:extLst>
                </a:gridCol>
                <a:gridCol w="957810">
                  <a:extLst>
                    <a:ext uri="{9D8B030D-6E8A-4147-A177-3AD203B41FA5}">
                      <a16:colId xmlns:a16="http://schemas.microsoft.com/office/drawing/2014/main" val="256601207"/>
                    </a:ext>
                  </a:extLst>
                </a:gridCol>
                <a:gridCol w="957810">
                  <a:extLst>
                    <a:ext uri="{9D8B030D-6E8A-4147-A177-3AD203B41FA5}">
                      <a16:colId xmlns:a16="http://schemas.microsoft.com/office/drawing/2014/main" val="550796017"/>
                    </a:ext>
                  </a:extLst>
                </a:gridCol>
              </a:tblGrid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Pharmacy Supplies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-387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-266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-96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-25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1226303392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Surgical Supplies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-2,631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-1,289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-1,274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-68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482168883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Lab/Radiology Supplies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-159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-111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-23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-25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215541088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PPE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-1,219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-333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-30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-463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-393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3629659665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-657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-144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-97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-267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-149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1192832665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CS&amp;R&amp;S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1,109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-41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-333 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1,446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37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3335179075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Total Core Expenditure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-3,944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-2,184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-1,853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598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-505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2726818138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Total Expenditure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-2,558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-2,011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-641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1,054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-960 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112164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3225</TotalTime>
  <Words>796</Words>
  <Application>Microsoft Office PowerPoint</Application>
  <PresentationFormat>On-screen Show (16:9)</PresentationFormat>
  <Paragraphs>289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Courier New</vt:lpstr>
      <vt:lpstr>Arial</vt:lpstr>
      <vt:lpstr>Lato Black</vt:lpstr>
      <vt:lpstr>Calibri</vt:lpstr>
      <vt:lpstr>Lato Light</vt:lpstr>
      <vt:lpstr>Wingdings</vt:lpstr>
      <vt:lpstr>Silvia template</vt:lpstr>
      <vt:lpstr>Worksheet</vt:lpstr>
      <vt:lpstr>Presentation 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</vt:lpstr>
      <vt:lpstr>2022/23 Financial Position </vt:lpstr>
      <vt:lpstr>2022/23 Financial Position</vt:lpstr>
      <vt:lpstr>ELT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Karen Ackland</dc:creator>
  <cp:lastModifiedBy>Christine Nelson (NHS GOLDEN JUBILEE)</cp:lastModifiedBy>
  <cp:revision>138</cp:revision>
  <dcterms:modified xsi:type="dcterms:W3CDTF">2023-05-17T12:39:30Z</dcterms:modified>
</cp:coreProperties>
</file>