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8"/>
  </p:notesMasterIdLst>
  <p:handoutMasterIdLst>
    <p:handoutMasterId r:id="rId19"/>
  </p:handoutMasterIdLst>
  <p:sldIdLst>
    <p:sldId id="259" r:id="rId2"/>
    <p:sldId id="311" r:id="rId3"/>
    <p:sldId id="310" r:id="rId4"/>
    <p:sldId id="322" r:id="rId5"/>
    <p:sldId id="323" r:id="rId6"/>
    <p:sldId id="313" r:id="rId7"/>
    <p:sldId id="315" r:id="rId8"/>
    <p:sldId id="324" r:id="rId9"/>
    <p:sldId id="325" r:id="rId10"/>
    <p:sldId id="326" r:id="rId11"/>
    <p:sldId id="327" r:id="rId12"/>
    <p:sldId id="304" r:id="rId13"/>
    <p:sldId id="328" r:id="rId14"/>
    <p:sldId id="308" r:id="rId15"/>
    <p:sldId id="309" r:id="rId16"/>
    <p:sldId id="320" r:id="rId17"/>
  </p:sldIdLst>
  <p:sldSz cx="9144000" cy="5143500" type="screen16x9"/>
  <p:notesSz cx="6858000" cy="9144000"/>
  <p:embeddedFontLst>
    <p:embeddedFont>
      <p:font typeface="Lato Black" panose="020B0604020202020204" charset="0"/>
      <p:bold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Lato Light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99CCFF"/>
    <a:srgbClr val="CCE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C89DDF2-D6E7-4416-9A17-0C599F85544F}">
  <a:tblStyle styleId="{9C89DDF2-D6E7-4416-9A17-0C599F85544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8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99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F5E96-7F9C-40A2-B1E7-5E2AD0749087}" type="datetimeFigureOut">
              <a:rPr lang="en-GB" smtClean="0"/>
              <a:t>17/05/2023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4BD35-EA12-4AA5-B727-548B065725F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7950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0871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15" y="2917255"/>
            <a:ext cx="9140444" cy="2224977"/>
          </a:xfrm>
          <a:custGeom>
            <a:avLst/>
            <a:gdLst/>
            <a:ahLst/>
            <a:cxnLst/>
            <a:rect l="l" t="t" r="r" b="b"/>
            <a:pathLst>
              <a:path w="3860800" h="939800" extrusionOk="0">
                <a:moveTo>
                  <a:pt x="1304290" y="494030"/>
                </a:moveTo>
                <a:cubicBezTo>
                  <a:pt x="857250" y="494030"/>
                  <a:pt x="421005" y="451485"/>
                  <a:pt x="0" y="370840"/>
                </a:cubicBezTo>
                <a:lnTo>
                  <a:pt x="0" y="942340"/>
                </a:lnTo>
                <a:lnTo>
                  <a:pt x="3864610" y="942340"/>
                </a:lnTo>
                <a:lnTo>
                  <a:pt x="3864610" y="0"/>
                </a:lnTo>
                <a:cubicBezTo>
                  <a:pt x="3082290" y="317500"/>
                  <a:pt x="2216150" y="494030"/>
                  <a:pt x="1304290" y="494030"/>
                </a:cubicBezTo>
                <a:close/>
              </a:path>
            </a:pathLst>
          </a:custGeom>
          <a:gradFill>
            <a:gsLst>
              <a:gs pos="0">
                <a:srgbClr val="00B0F0">
                  <a:alpha val="20000"/>
                </a:srgbClr>
              </a:gs>
              <a:gs pos="100000">
                <a:srgbClr val="0070C0">
                  <a:alpha val="2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15" y="1926312"/>
            <a:ext cx="9140444" cy="3217196"/>
          </a:xfrm>
          <a:custGeom>
            <a:avLst/>
            <a:gdLst/>
            <a:ahLst/>
            <a:cxnLst/>
            <a:rect l="l" t="t" r="r" b="b"/>
            <a:pathLst>
              <a:path w="3860800" h="1358900" extrusionOk="0">
                <a:moveTo>
                  <a:pt x="175260" y="1096010"/>
                </a:moveTo>
                <a:cubicBezTo>
                  <a:pt x="116840" y="1096010"/>
                  <a:pt x="58420" y="1095375"/>
                  <a:pt x="0" y="1094105"/>
                </a:cubicBezTo>
                <a:lnTo>
                  <a:pt x="0" y="1360805"/>
                </a:lnTo>
                <a:lnTo>
                  <a:pt x="3864610" y="1360805"/>
                </a:lnTo>
                <a:lnTo>
                  <a:pt x="3864610" y="0"/>
                </a:lnTo>
                <a:cubicBezTo>
                  <a:pt x="2827655" y="689610"/>
                  <a:pt x="1553210" y="1096010"/>
                  <a:pt x="175260" y="1096010"/>
                </a:cubicBezTo>
                <a:close/>
              </a:path>
            </a:pathLst>
          </a:custGeom>
          <a:gradFill>
            <a:gsLst>
              <a:gs pos="0">
                <a:srgbClr val="99CCFF">
                  <a:alpha val="30000"/>
                </a:srgbClr>
              </a:gs>
              <a:gs pos="100000">
                <a:srgbClr val="002060">
                  <a:alpha val="40000"/>
                </a:srgbClr>
              </a:gs>
            </a:gsLst>
            <a:lin ang="108014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1519" y="3413477"/>
            <a:ext cx="9140444" cy="1728867"/>
          </a:xfrm>
          <a:custGeom>
            <a:avLst/>
            <a:gdLst/>
            <a:ahLst/>
            <a:cxnLst/>
            <a:rect l="l" t="t" r="r" b="b"/>
            <a:pathLst>
              <a:path w="3860800" h="730250" extrusionOk="0">
                <a:moveTo>
                  <a:pt x="2672715" y="539750"/>
                </a:moveTo>
                <a:cubicBezTo>
                  <a:pt x="1717040" y="539750"/>
                  <a:pt x="811530" y="346075"/>
                  <a:pt x="0" y="0"/>
                </a:cubicBezTo>
                <a:lnTo>
                  <a:pt x="0" y="732790"/>
                </a:lnTo>
                <a:lnTo>
                  <a:pt x="3863975" y="732790"/>
                </a:lnTo>
                <a:lnTo>
                  <a:pt x="3863975" y="437515"/>
                </a:lnTo>
                <a:cubicBezTo>
                  <a:pt x="3477895" y="504190"/>
                  <a:pt x="3079750" y="539750"/>
                  <a:pt x="2672715" y="539750"/>
                </a:cubicBezTo>
                <a:close/>
              </a:path>
            </a:pathLst>
          </a:custGeom>
          <a:gradFill>
            <a:gsLst>
              <a:gs pos="0">
                <a:srgbClr val="99CCFF">
                  <a:alpha val="50000"/>
                </a:srgbClr>
              </a:gs>
              <a:gs pos="100000">
                <a:srgbClr val="0070C0">
                  <a:alpha val="7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1034301" y="1583350"/>
            <a:ext cx="6342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>
                <a:solidFill>
                  <a:srgbClr val="00206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034301" y="2840052"/>
            <a:ext cx="6342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rgbClr val="00206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9pPr>
          </a:lstStyle>
          <a:p>
            <a:endParaRPr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709" y="221457"/>
            <a:ext cx="1059359" cy="733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userDrawn="1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737851" y="517526"/>
            <a:ext cx="6034500" cy="43843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solidFill>
                  <a:srgbClr val="00206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1"/>
          </p:nvPr>
        </p:nvSpPr>
        <p:spPr>
          <a:xfrm>
            <a:off x="737851" y="1240173"/>
            <a:ext cx="6034500" cy="293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189" lvl="0" indent="-355591" rtl="0"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Char char="◦"/>
              <a:defRPr sz="2000">
                <a:solidFill>
                  <a:srgbClr val="002060"/>
                </a:solidFill>
                <a:latin typeface="+mj-lt"/>
              </a:defRPr>
            </a:lvl1pPr>
            <a:lvl2pPr marL="914377" lvl="1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2pPr>
            <a:lvl3pPr marL="1371566" lvl="2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3pPr>
            <a:lvl4pPr marL="1828754" lvl="3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4pPr>
            <a:lvl5pPr marL="2285943" lvl="4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5pPr>
            <a:lvl6pPr marL="2743131" lvl="5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6pPr>
            <a:lvl7pPr marL="3200320" lvl="6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7pPr>
            <a:lvl8pPr marL="3657509" lvl="7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8pPr>
            <a:lvl9pPr marL="4114697" lvl="8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9pPr>
          </a:lstStyle>
          <a:p>
            <a:endParaRPr dirty="0"/>
          </a:p>
        </p:txBody>
      </p:sp>
      <p:grpSp>
        <p:nvGrpSpPr>
          <p:cNvPr id="10" name="Google Shape;29;p4"/>
          <p:cNvGrpSpPr/>
          <p:nvPr userDrawn="1"/>
        </p:nvGrpSpPr>
        <p:grpSpPr>
          <a:xfrm rot="16200000" flipH="1">
            <a:off x="5508144" y="1530417"/>
            <a:ext cx="5154243" cy="2093411"/>
            <a:chOff x="187960" y="1453515"/>
            <a:chExt cx="3861435" cy="1568450"/>
          </a:xfrm>
        </p:grpSpPr>
        <p:sp>
          <p:nvSpPr>
            <p:cNvPr id="11" name="Google Shape;30;p4"/>
            <p:cNvSpPr/>
            <p:nvPr/>
          </p:nvSpPr>
          <p:spPr>
            <a:xfrm>
              <a:off x="187960" y="1453515"/>
              <a:ext cx="3860800" cy="1568450"/>
            </a:xfrm>
            <a:custGeom>
              <a:avLst/>
              <a:gdLst/>
              <a:ahLst/>
              <a:cxnLst/>
              <a:rect l="l" t="t" r="r" b="b"/>
              <a:pathLst>
                <a:path w="3860800" h="1568450" extrusionOk="0">
                  <a:moveTo>
                    <a:pt x="1304290" y="810260"/>
                  </a:moveTo>
                  <a:cubicBezTo>
                    <a:pt x="857250" y="810260"/>
                    <a:pt x="421005" y="740410"/>
                    <a:pt x="0" y="608330"/>
                  </a:cubicBezTo>
                  <a:lnTo>
                    <a:pt x="0" y="1570355"/>
                  </a:lnTo>
                  <a:lnTo>
                    <a:pt x="3864610" y="1570355"/>
                  </a:lnTo>
                  <a:lnTo>
                    <a:pt x="3864610" y="0"/>
                  </a:lnTo>
                  <a:cubicBezTo>
                    <a:pt x="3082290" y="520700"/>
                    <a:pt x="2216150" y="810260"/>
                    <a:pt x="1304290" y="810260"/>
                  </a:cubicBezTo>
                  <a:close/>
                </a:path>
              </a:pathLst>
            </a:custGeom>
            <a:gradFill>
              <a:gsLst>
                <a:gs pos="0">
                  <a:srgbClr val="00B0F0">
                    <a:alpha val="20000"/>
                  </a:srgbClr>
                </a:gs>
                <a:gs pos="100000">
                  <a:srgbClr val="99CCFF">
                    <a:alpha val="2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2" name="Google Shape;31;p4"/>
            <p:cNvSpPr/>
            <p:nvPr/>
          </p:nvSpPr>
          <p:spPr>
            <a:xfrm>
              <a:off x="187960" y="2182495"/>
              <a:ext cx="3860800" cy="838200"/>
            </a:xfrm>
            <a:custGeom>
              <a:avLst/>
              <a:gdLst/>
              <a:ahLst/>
              <a:cxnLst/>
              <a:rect l="l" t="t" r="r" b="b"/>
              <a:pathLst>
                <a:path w="3860800" h="838200" extrusionOk="0">
                  <a:moveTo>
                    <a:pt x="1932305" y="451485"/>
                  </a:moveTo>
                  <a:cubicBezTo>
                    <a:pt x="1258570" y="451485"/>
                    <a:pt x="608965" y="293370"/>
                    <a:pt x="0" y="0"/>
                  </a:cubicBezTo>
                  <a:lnTo>
                    <a:pt x="0" y="840740"/>
                  </a:lnTo>
                  <a:lnTo>
                    <a:pt x="3864610" y="840740"/>
                  </a:lnTo>
                  <a:lnTo>
                    <a:pt x="3864610" y="635"/>
                  </a:lnTo>
                  <a:cubicBezTo>
                    <a:pt x="3255645" y="293370"/>
                    <a:pt x="2606675" y="451485"/>
                    <a:pt x="1932305" y="451485"/>
                  </a:cubicBezTo>
                  <a:close/>
                </a:path>
              </a:pathLst>
            </a:custGeom>
            <a:gradFill>
              <a:gsLst>
                <a:gs pos="0">
                  <a:srgbClr val="66CCFF">
                    <a:alpha val="80000"/>
                  </a:srgbClr>
                </a:gs>
                <a:gs pos="100000">
                  <a:srgbClr val="002060">
                    <a:alpha val="94000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3" name="Google Shape;32;p4"/>
            <p:cNvSpPr/>
            <p:nvPr/>
          </p:nvSpPr>
          <p:spPr>
            <a:xfrm>
              <a:off x="188595" y="1819275"/>
              <a:ext cx="3860800" cy="1200150"/>
            </a:xfrm>
            <a:custGeom>
              <a:avLst/>
              <a:gdLst/>
              <a:ahLst/>
              <a:cxnLst/>
              <a:rect l="l" t="t" r="r" b="b"/>
              <a:pathLst>
                <a:path w="3860800" h="1200150" extrusionOk="0">
                  <a:moveTo>
                    <a:pt x="2672715" y="887095"/>
                  </a:moveTo>
                  <a:cubicBezTo>
                    <a:pt x="1717040" y="887095"/>
                    <a:pt x="811530" y="568960"/>
                    <a:pt x="0" y="0"/>
                  </a:cubicBezTo>
                  <a:lnTo>
                    <a:pt x="0" y="1204595"/>
                  </a:lnTo>
                  <a:lnTo>
                    <a:pt x="3864610" y="1204595"/>
                  </a:lnTo>
                  <a:lnTo>
                    <a:pt x="3864610" y="718820"/>
                  </a:lnTo>
                  <a:cubicBezTo>
                    <a:pt x="3478530" y="829310"/>
                    <a:pt x="3079750" y="887095"/>
                    <a:pt x="2672715" y="887095"/>
                  </a:cubicBezTo>
                  <a:close/>
                </a:path>
              </a:pathLst>
            </a:custGeom>
            <a:gradFill>
              <a:gsLst>
                <a:gs pos="0">
                  <a:srgbClr val="0070C0">
                    <a:alpha val="20000"/>
                  </a:srgbClr>
                </a:gs>
                <a:gs pos="100000">
                  <a:srgbClr val="002060">
                    <a:alpha val="2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717" y="132445"/>
            <a:ext cx="613568" cy="4247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9542-7E60-4C8C-B5A2-B986AD57E4B6}" type="datetimeFigureOut">
              <a:rPr lang="en-GB" smtClean="0"/>
              <a:t>17/05/2023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802A-74C3-4485-9A74-F06789A6C1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6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37851" y="517525"/>
            <a:ext cx="6034500" cy="7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37851" y="1475700"/>
            <a:ext cx="6034500" cy="30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rgbClr val="002060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72" r:id="rId3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206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57189" marR="0" lvl="0" indent="-380990" algn="l" rtl="0">
        <a:lnSpc>
          <a:spcPct val="100000"/>
        </a:lnSpc>
        <a:spcBef>
          <a:spcPts val="0"/>
        </a:spcBef>
        <a:spcAft>
          <a:spcPts val="0"/>
        </a:spcAft>
        <a:buClr>
          <a:srgbClr val="66CCFF"/>
        </a:buClr>
        <a:buFont typeface="Wingdings" panose="05000000000000000000" pitchFamily="2" charset="2"/>
        <a:buChar char="Ø"/>
        <a:defRPr sz="1400" b="0" i="0" u="none" strike="noStrike" cap="none">
          <a:solidFill>
            <a:srgbClr val="00206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711" y="404863"/>
            <a:ext cx="7025833" cy="1080123"/>
          </a:xfrm>
        </p:spPr>
        <p:txBody>
          <a:bodyPr/>
          <a:lstStyle/>
          <a:p>
            <a:r>
              <a:rPr lang="en-GB" sz="4000" dirty="0" smtClean="0"/>
              <a:t>Presentation</a:t>
            </a:r>
            <a:br>
              <a:rPr lang="en-GB" sz="4000" dirty="0" smtClean="0"/>
            </a:b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6503" y="1357752"/>
            <a:ext cx="7025833" cy="1092840"/>
          </a:xfrm>
        </p:spPr>
        <p:txBody>
          <a:bodyPr/>
          <a:lstStyle/>
          <a:p>
            <a:r>
              <a:rPr lang="en-US" altLang="en-US" sz="3200" dirty="0" smtClean="0"/>
              <a:t>Summary Financial Report</a:t>
            </a:r>
            <a:endParaRPr lang="en-US" altLang="en-US" sz="3200" dirty="0"/>
          </a:p>
          <a:p>
            <a:r>
              <a:rPr lang="en-US" altLang="en-US" sz="3200" dirty="0"/>
              <a:t>a</a:t>
            </a:r>
            <a:r>
              <a:rPr lang="en-US" altLang="en-US" sz="3200" dirty="0" smtClean="0"/>
              <a:t>s at 31</a:t>
            </a:r>
            <a:r>
              <a:rPr lang="en-US" altLang="en-US" sz="3200" baseline="30000" dirty="0" smtClean="0"/>
              <a:t>st</a:t>
            </a:r>
            <a:r>
              <a:rPr lang="en-US" altLang="en-US" sz="3200" dirty="0" smtClean="0"/>
              <a:t> March 2023 (Month 12)</a:t>
            </a:r>
          </a:p>
          <a:p>
            <a:endParaRPr lang="en-US" altLang="en-US" sz="3200" dirty="0" smtClean="0"/>
          </a:p>
          <a:p>
            <a:r>
              <a:rPr lang="en-US" altLang="en-US" sz="3200" b="1" dirty="0" smtClean="0"/>
              <a:t>Draft- 2022/23 Year Position</a:t>
            </a:r>
          </a:p>
          <a:p>
            <a:endParaRPr lang="en-US" altLang="en-US" sz="3200" dirty="0" smtClean="0"/>
          </a:p>
          <a:p>
            <a:endParaRPr lang="en-US" altLang="en-US" dirty="0" smtClean="0"/>
          </a:p>
          <a:p>
            <a:endParaRPr lang="en-US" altLang="en-US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952763" y="0"/>
            <a:ext cx="9563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rgbClr val="0066CC"/>
                </a:solidFill>
              </a:rPr>
              <a:t>Item 6.2b</a:t>
            </a:r>
            <a:endParaRPr lang="en-GB" sz="1050" dirty="0">
              <a:solidFill>
                <a:srgbClr val="0066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59" y="1324051"/>
            <a:ext cx="7840587" cy="3891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558786" lvl="1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Wingdings" panose="05000000000000000000" pitchFamily="2" charset="2"/>
              <a:buChar char="§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933255"/>
              </p:ext>
            </p:extLst>
          </p:nvPr>
        </p:nvGraphicFramePr>
        <p:xfrm>
          <a:off x="275771" y="686940"/>
          <a:ext cx="7595384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595384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Points-Divisions at March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71" y="1197543"/>
            <a:ext cx="7653906" cy="36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96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59" y="1324051"/>
            <a:ext cx="7840587" cy="3891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558786" lvl="1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Wingdings" panose="05000000000000000000" pitchFamily="2" charset="2"/>
              <a:buChar char="§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933255"/>
              </p:ext>
            </p:extLst>
          </p:nvPr>
        </p:nvGraphicFramePr>
        <p:xfrm>
          <a:off x="275771" y="686940"/>
          <a:ext cx="7595384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595384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Points-Divisions at March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71" y="1197543"/>
            <a:ext cx="7668535" cy="372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4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1212178"/>
            <a:ext cx="8755275" cy="4448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Financial Plan assumes £4.590m of in-year efficiency savings</a:t>
            </a:r>
          </a:p>
          <a:p>
            <a:pPr marL="0" indent="0">
              <a:buClrTx/>
              <a:buSzPct val="100000"/>
              <a:buNone/>
              <a:defRPr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£3.011m of efficiencies have been identified at Month 12 </a:t>
            </a:r>
          </a:p>
          <a:p>
            <a:pPr marL="1015975" lvl="2" indent="0">
              <a:buSzPct val="100000"/>
              <a:buNone/>
              <a:defRPr/>
            </a:pP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Balance of £1.579m offset with general income over performance </a:t>
            </a:r>
          </a:p>
          <a:p>
            <a:pPr marL="558786" lvl="1" indent="0">
              <a:buClr>
                <a:srgbClr val="002060"/>
              </a:buClr>
              <a:buSzPct val="100000"/>
              <a:buNone/>
              <a:defRPr/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reserve position</a:t>
            </a:r>
          </a:p>
          <a:p>
            <a:pPr marL="558786" lvl="1" indent="0">
              <a:buClr>
                <a:srgbClr val="002060"/>
              </a:buClr>
              <a:buSzPct val="100000"/>
              <a:buNone/>
              <a:defRPr/>
            </a:pP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923363" y="3601788"/>
            <a:ext cx="1187544" cy="5208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 dirty="0" smtClean="0"/>
              <a:t>Procurement</a:t>
            </a:r>
            <a:endParaRPr lang="en-GB" sz="800" b="1" dirty="0"/>
          </a:p>
        </p:txBody>
      </p:sp>
      <p:sp>
        <p:nvSpPr>
          <p:cNvPr id="10" name="Oval 9"/>
          <p:cNvSpPr/>
          <p:nvPr/>
        </p:nvSpPr>
        <p:spPr>
          <a:xfrm>
            <a:off x="826484" y="3601788"/>
            <a:ext cx="1085694" cy="52088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 dirty="0" smtClean="0"/>
              <a:t>Workforce</a:t>
            </a:r>
            <a:endParaRPr lang="en-GB" sz="800" b="1" dirty="0"/>
          </a:p>
        </p:txBody>
      </p:sp>
      <p:sp>
        <p:nvSpPr>
          <p:cNvPr id="11" name="Oval 10"/>
          <p:cNvSpPr/>
          <p:nvPr/>
        </p:nvSpPr>
        <p:spPr>
          <a:xfrm>
            <a:off x="3095848" y="3596997"/>
            <a:ext cx="1145818" cy="52088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 dirty="0" smtClean="0"/>
              <a:t>Digital/ Technology</a:t>
            </a:r>
            <a:endParaRPr lang="en-GB" sz="800" b="1" dirty="0"/>
          </a:p>
        </p:txBody>
      </p:sp>
      <p:sp>
        <p:nvSpPr>
          <p:cNvPr id="12" name="Oval 11"/>
          <p:cNvSpPr/>
          <p:nvPr/>
        </p:nvSpPr>
        <p:spPr>
          <a:xfrm>
            <a:off x="2529223" y="4072053"/>
            <a:ext cx="1056996" cy="520889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 dirty="0" smtClean="0"/>
              <a:t>Estates/ Capital</a:t>
            </a:r>
            <a:endParaRPr lang="en-GB" sz="800" b="1" dirty="0"/>
          </a:p>
        </p:txBody>
      </p:sp>
      <p:sp>
        <p:nvSpPr>
          <p:cNvPr id="13" name="Oval 12"/>
          <p:cNvSpPr/>
          <p:nvPr/>
        </p:nvSpPr>
        <p:spPr>
          <a:xfrm>
            <a:off x="5948481" y="3539977"/>
            <a:ext cx="992435" cy="5208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 dirty="0" smtClean="0"/>
              <a:t>CfSD</a:t>
            </a:r>
            <a:endParaRPr lang="en-GB" sz="800" b="1" dirty="0"/>
          </a:p>
        </p:txBody>
      </p:sp>
      <p:sp>
        <p:nvSpPr>
          <p:cNvPr id="14" name="Oval 13"/>
          <p:cNvSpPr/>
          <p:nvPr/>
        </p:nvSpPr>
        <p:spPr>
          <a:xfrm>
            <a:off x="5970506" y="4117886"/>
            <a:ext cx="1077308" cy="52088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 dirty="0" smtClean="0"/>
              <a:t>NHS Academy</a:t>
            </a:r>
            <a:endParaRPr lang="en-GB" sz="800" b="1" dirty="0"/>
          </a:p>
        </p:txBody>
      </p:sp>
      <p:sp>
        <p:nvSpPr>
          <p:cNvPr id="15" name="Oval 14"/>
          <p:cNvSpPr/>
          <p:nvPr/>
        </p:nvSpPr>
        <p:spPr>
          <a:xfrm>
            <a:off x="1311732" y="4072054"/>
            <a:ext cx="1245143" cy="520889"/>
          </a:xfrm>
          <a:prstGeom prst="ellipse">
            <a:avLst/>
          </a:prstGeom>
          <a:solidFill>
            <a:srgbClr val="E598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 dirty="0" smtClean="0"/>
              <a:t>Quality Improvement</a:t>
            </a:r>
            <a:endParaRPr lang="en-GB" sz="800" b="1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459451"/>
              </p:ext>
            </p:extLst>
          </p:nvPr>
        </p:nvGraphicFramePr>
        <p:xfrm>
          <a:off x="296855" y="694257"/>
          <a:ext cx="6096000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Efficiencies</a:t>
                      </a:r>
                      <a:r>
                        <a:rPr lang="en-GB" sz="1800" b="1" i="0" u="none" strike="noStrike" cap="none" baseline="0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Update at</a:t>
                      </a: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March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54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423763"/>
              </p:ext>
            </p:extLst>
          </p:nvPr>
        </p:nvGraphicFramePr>
        <p:xfrm>
          <a:off x="296854" y="579364"/>
          <a:ext cx="7647453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647453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Efficiencies</a:t>
                      </a:r>
                      <a:r>
                        <a:rPr lang="en-GB" sz="1800" b="1" i="0" u="none" strike="noStrike" cap="none" baseline="0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Update at</a:t>
                      </a: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March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54" y="1093367"/>
            <a:ext cx="7647453" cy="383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9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5" y="252112"/>
            <a:ext cx="6339988" cy="362055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+mj-lt"/>
              </a:rPr>
              <a:t>2022/23 </a:t>
            </a:r>
            <a:r>
              <a:rPr lang="en-GB" b="1" dirty="0" smtClean="0">
                <a:solidFill>
                  <a:srgbClr val="002060"/>
                </a:solidFill>
                <a:latin typeface="+mj-lt"/>
              </a:rPr>
              <a:t>Financia</a:t>
            </a:r>
            <a:r>
              <a:rPr lang="en-GB" b="1" dirty="0">
                <a:solidFill>
                  <a:srgbClr val="002060"/>
                </a:solidFill>
                <a:latin typeface="+mj-lt"/>
              </a:rPr>
              <a:t>l</a:t>
            </a:r>
            <a:r>
              <a:rPr lang="en-GB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GB" b="1" dirty="0">
                <a:solidFill>
                  <a:srgbClr val="002060"/>
                </a:solidFill>
                <a:latin typeface="+mj-lt"/>
              </a:rPr>
              <a:t>Position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007" y="1294414"/>
            <a:ext cx="7941188" cy="3701867"/>
          </a:xfrm>
        </p:spPr>
        <p:txBody>
          <a:bodyPr/>
          <a:lstStyle/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+mj-lt"/>
              </a:rPr>
              <a:t>  2022/23 Financial Plan – Non-Core expenditure was not included in Board Draft</a:t>
            </a:r>
          </a:p>
          <a:p>
            <a:pPr marL="76200" indent="0">
              <a:buClr>
                <a:srgbClr val="002060"/>
              </a:buClr>
              <a:buNone/>
            </a:pPr>
            <a:endParaRPr lang="en-GB" sz="1600" dirty="0" smtClean="0">
              <a:solidFill>
                <a:srgbClr val="002060"/>
              </a:solidFill>
              <a:latin typeface="+mj-lt"/>
            </a:endParaRP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+mj-lt"/>
              </a:rPr>
              <a:t> Unbudgeted/ unknown expenditure items at year end e.g. National Financial  </a:t>
            </a:r>
          </a:p>
          <a:p>
            <a:pPr marL="76200" indent="0">
              <a:buClr>
                <a:srgbClr val="002060"/>
              </a:buClr>
              <a:buNone/>
            </a:pPr>
            <a:r>
              <a:rPr lang="en-GB" sz="1600" dirty="0" smtClean="0">
                <a:solidFill>
                  <a:srgbClr val="002060"/>
                </a:solidFill>
                <a:latin typeface="+mj-lt"/>
              </a:rPr>
              <a:t>        Ledger issues</a:t>
            </a:r>
          </a:p>
          <a:p>
            <a:pPr marL="76200" indent="0">
              <a:buClr>
                <a:srgbClr val="002060"/>
              </a:buClr>
              <a:buNone/>
            </a:pPr>
            <a:endParaRPr lang="en-GB" sz="1600" dirty="0" smtClean="0">
              <a:solidFill>
                <a:srgbClr val="002060"/>
              </a:solidFill>
              <a:latin typeface="+mj-lt"/>
            </a:endParaRP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+mj-lt"/>
              </a:rPr>
              <a:t> Movements in costs and income not shown through trend analysis</a:t>
            </a:r>
          </a:p>
          <a:p>
            <a:pPr marL="76200" indent="0">
              <a:buClr>
                <a:srgbClr val="002060"/>
              </a:buClr>
              <a:buNone/>
            </a:pPr>
            <a:endParaRPr lang="en-GB" sz="1600" dirty="0">
              <a:solidFill>
                <a:srgbClr val="002060"/>
              </a:solidFill>
              <a:latin typeface="+mj-lt"/>
            </a:endParaRP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+mj-lt"/>
              </a:rPr>
              <a:t> Scottish Government remaining anticipated allocations will be received M13</a:t>
            </a:r>
          </a:p>
          <a:p>
            <a:pPr marL="76200" indent="0">
              <a:buClr>
                <a:srgbClr val="002060"/>
              </a:buClr>
              <a:buNone/>
            </a:pPr>
            <a:endParaRPr lang="en-GB" sz="1600" dirty="0" smtClean="0">
              <a:solidFill>
                <a:srgbClr val="002060"/>
              </a:solidFill>
              <a:latin typeface="+mj-lt"/>
            </a:endParaRP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+mj-lt"/>
              </a:rPr>
              <a:t>SLAs- Income Risks and volume levels were achieved  </a:t>
            </a:r>
          </a:p>
          <a:p>
            <a:pPr lvl="1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rgbClr val="002060"/>
              </a:solidFill>
              <a:latin typeface="+mj-lt"/>
            </a:endParaRPr>
          </a:p>
          <a:p>
            <a:pPr marL="76200" indent="0">
              <a:buClr>
                <a:srgbClr val="002060"/>
              </a:buClr>
              <a:buNone/>
            </a:pPr>
            <a:endParaRPr lang="en-GB" sz="1600" b="1" dirty="0" smtClean="0">
              <a:solidFill>
                <a:srgbClr val="002060"/>
              </a:solidFill>
              <a:latin typeface="+mj-lt"/>
            </a:endParaRPr>
          </a:p>
          <a:p>
            <a:pPr marL="533400" lvl="1" indent="0">
              <a:buClr>
                <a:srgbClr val="002060"/>
              </a:buClr>
              <a:buNone/>
            </a:pPr>
            <a:endParaRPr lang="en-GB" sz="1600" b="1" dirty="0" smtClean="0">
              <a:solidFill>
                <a:srgbClr val="FF0000"/>
              </a:solidFill>
              <a:latin typeface="+mj-lt"/>
            </a:endParaRPr>
          </a:p>
          <a:p>
            <a:pPr lvl="2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659078"/>
              </p:ext>
            </p:extLst>
          </p:nvPr>
        </p:nvGraphicFramePr>
        <p:xfrm>
          <a:off x="308005" y="752777"/>
          <a:ext cx="7994747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994747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Draft Breakeven Outturn – Key</a:t>
                      </a:r>
                      <a:r>
                        <a:rPr lang="en-GB" sz="1800" b="1" i="0" u="none" strike="noStrike" cap="none" baseline="0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Risks and Current Assumptions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70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1346818"/>
            <a:ext cx="7614886" cy="3700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Non-Core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position –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Break-even</a:t>
            </a:r>
          </a:p>
          <a:p>
            <a:pPr marL="101598" indent="0">
              <a:buClr>
                <a:srgbClr val="002060"/>
              </a:buClr>
              <a:buSzPct val="100000"/>
              <a:buNone/>
              <a:defRPr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area covers depreciation charges, annual managed expenditure items and any impairment of assets.</a:t>
            </a:r>
          </a:p>
          <a:p>
            <a:pPr marL="558786" lvl="1" indent="0">
              <a:buClr>
                <a:srgbClr val="002060"/>
              </a:buClr>
              <a:buSzPct val="100000"/>
              <a:buNone/>
              <a:defRPr/>
            </a:pP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Capital </a:t>
            </a: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core capital plan was exceed with £11.785m of expenditure</a:t>
            </a: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2 expected expenditure is currently being discussed with SG. Current estimate £21.543m expected to be final figure</a:t>
            </a:r>
          </a:p>
          <a:p>
            <a:pPr marL="558786" lvl="1" indent="0">
              <a:buClr>
                <a:srgbClr val="002060"/>
              </a:buClr>
              <a:buSzPct val="100000"/>
              <a:buNone/>
              <a:defRPr/>
            </a:pP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>
              <a:buClr>
                <a:srgbClr val="002060"/>
              </a:buClr>
              <a:buSzPct val="100000"/>
              <a:buNone/>
              <a:defRPr/>
            </a:pP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>
              <a:buClr>
                <a:srgbClr val="002060"/>
              </a:buClr>
              <a:buSzPct val="100000"/>
              <a:buNone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>
              <a:buSzPct val="100000"/>
              <a:buNone/>
              <a:defRPr/>
            </a:pPr>
            <a:endParaRPr lang="en-US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162684"/>
              </p:ext>
            </p:extLst>
          </p:nvPr>
        </p:nvGraphicFramePr>
        <p:xfrm>
          <a:off x="300160" y="643051"/>
          <a:ext cx="7351008" cy="64008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51008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5785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Other considerations of the </a:t>
                      </a:r>
                      <a:r>
                        <a:rPr lang="en-GB" sz="1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Summary Financial Report a</a:t>
                      </a: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t March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14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293" y="295134"/>
            <a:ext cx="7238251" cy="1159800"/>
          </a:xfrm>
        </p:spPr>
        <p:txBody>
          <a:bodyPr/>
          <a:lstStyle/>
          <a:p>
            <a:r>
              <a:rPr lang="en-GB" sz="4000" dirty="0" smtClean="0"/>
              <a:t>ELT Presentation</a:t>
            </a:r>
            <a:br>
              <a:rPr lang="en-GB" sz="4000" dirty="0" smtClean="0"/>
            </a:b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6499" y="1009498"/>
            <a:ext cx="7238251" cy="2603410"/>
          </a:xfrm>
        </p:spPr>
        <p:txBody>
          <a:bodyPr/>
          <a:lstStyle/>
          <a:p>
            <a:r>
              <a:rPr lang="en-US" altLang="en-US" sz="2200" dirty="0" smtClean="0"/>
              <a:t>ELT are asked to :</a:t>
            </a:r>
          </a:p>
          <a:p>
            <a:endParaRPr lang="en-US" altLang="en-US" sz="2200" dirty="0"/>
          </a:p>
          <a:p>
            <a:pPr marL="76200" indent="0"/>
            <a:r>
              <a:rPr lang="en-US" altLang="en-US" sz="2200" dirty="0" smtClean="0"/>
              <a:t>1. Note the financial position for Month 12 subject to   </a:t>
            </a:r>
          </a:p>
          <a:p>
            <a:pPr marL="76200" indent="0"/>
            <a:r>
              <a:rPr lang="en-US" altLang="en-US" sz="2200" dirty="0"/>
              <a:t> </a:t>
            </a:r>
            <a:r>
              <a:rPr lang="en-US" altLang="en-US" sz="2200" dirty="0" smtClean="0"/>
              <a:t>   External Audit</a:t>
            </a:r>
          </a:p>
          <a:p>
            <a:pPr marL="76200" indent="0"/>
            <a:r>
              <a:rPr lang="en-US" altLang="en-US" sz="2200" dirty="0"/>
              <a:t> </a:t>
            </a:r>
            <a:r>
              <a:rPr lang="en-US" altLang="en-US" sz="2200" dirty="0" smtClean="0"/>
              <a:t>    </a:t>
            </a:r>
          </a:p>
          <a:p>
            <a:pPr marL="76200" indent="0"/>
            <a:r>
              <a:rPr lang="en-US" altLang="en-US" sz="2200" dirty="0" smtClean="0"/>
              <a:t>2.  Note the key messages highlighted above</a:t>
            </a:r>
          </a:p>
          <a:p>
            <a:endParaRPr lang="en-US" altLang="en-US" dirty="0" smtClean="0"/>
          </a:p>
          <a:p>
            <a:endParaRPr lang="en-US" altLang="en-US" dirty="0" smtClean="0"/>
          </a:p>
          <a:p>
            <a:r>
              <a:rPr lang="en-US" altLang="en-US" sz="4400" dirty="0" smtClean="0"/>
              <a:t>Questions</a:t>
            </a:r>
            <a:r>
              <a:rPr lang="en-US" altLang="en-US" sz="3600" dirty="0" smtClean="0"/>
              <a:t> ? </a:t>
            </a:r>
          </a:p>
          <a:p>
            <a:endParaRPr lang="en-US" altLang="en-US" dirty="0" smtClean="0"/>
          </a:p>
          <a:p>
            <a:endParaRPr lang="en-US" alt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924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304673"/>
              </p:ext>
            </p:extLst>
          </p:nvPr>
        </p:nvGraphicFramePr>
        <p:xfrm>
          <a:off x="300160" y="635733"/>
          <a:ext cx="7636303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636303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Points-Year End Position (Prior to External Audit)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486053"/>
              </p:ext>
            </p:extLst>
          </p:nvPr>
        </p:nvGraphicFramePr>
        <p:xfrm>
          <a:off x="300160" y="1095129"/>
          <a:ext cx="7307115" cy="393192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07115">
                  <a:extLst>
                    <a:ext uri="{9D8B030D-6E8A-4147-A177-3AD203B41FA5}">
                      <a16:colId xmlns:a16="http://schemas.microsoft.com/office/drawing/2014/main" val="1226554044"/>
                    </a:ext>
                  </a:extLst>
                </a:gridCol>
              </a:tblGrid>
              <a:tr h="3858177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Achievement of Board</a:t>
                      </a:r>
                      <a:r>
                        <a:rPr lang="en-GB" sz="1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approved 2022/23 break even Financial Plan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800" baseline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£39k surplus disclosed at Month 12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800" dirty="0" smtClean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 delivery on Income of £2.598m has offset the overspend on expenditure of £2.559m – £39k net positive</a:t>
                      </a:r>
                      <a:r>
                        <a:rPr lang="en-GB" sz="1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variance</a:t>
                      </a:r>
                      <a:endParaRPr lang="en-GB" sz="18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8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£3.011m (FYE) of efficiencies have been identified at Month 12</a:t>
                      </a:r>
                      <a:r>
                        <a:rPr lang="en-GB" sz="18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80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Delivery of Non-Core break even position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8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Core Capital planning level exceeded with additional SG funding agreed</a:t>
                      </a:r>
                      <a:endParaRPr lang="en-GB" sz="180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3288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61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55278"/>
              </p:ext>
            </p:extLst>
          </p:nvPr>
        </p:nvGraphicFramePr>
        <p:xfrm>
          <a:off x="207768" y="4452961"/>
          <a:ext cx="7274700" cy="30480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274700">
                  <a:extLst>
                    <a:ext uri="{9D8B030D-6E8A-4147-A177-3AD203B41FA5}">
                      <a16:colId xmlns:a16="http://schemas.microsoft.com/office/drawing/2014/main" val="1900183433"/>
                    </a:ext>
                  </a:extLst>
                </a:gridCol>
              </a:tblGrid>
              <a:tr h="252668">
                <a:tc>
                  <a:txBody>
                    <a:bodyPr/>
                    <a:lstStyle/>
                    <a:p>
                      <a:r>
                        <a:rPr lang="en-GB" dirty="0" smtClean="0"/>
                        <a:t> </a:t>
                      </a:r>
                      <a:r>
                        <a:rPr lang="en-GB" b="1" i="1" dirty="0" smtClean="0">
                          <a:solidFill>
                            <a:srgbClr val="002060"/>
                          </a:solidFill>
                        </a:rPr>
                        <a:t>Key</a:t>
                      </a:r>
                      <a:r>
                        <a:rPr lang="en-GB" b="1" i="1" baseline="0" dirty="0" smtClean="0">
                          <a:solidFill>
                            <a:srgbClr val="002060"/>
                          </a:solidFill>
                        </a:rPr>
                        <a:t> – Income / Expenditure variances- improved position against budget are +ve </a:t>
                      </a:r>
                      <a:endParaRPr lang="en-GB" b="1" i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8123300"/>
                  </a:ext>
                </a:extLst>
              </a:tr>
            </a:tbl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4247642"/>
              </p:ext>
            </p:extLst>
          </p:nvPr>
        </p:nvGraphicFramePr>
        <p:xfrm>
          <a:off x="300161" y="797357"/>
          <a:ext cx="7282668" cy="3529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Worksheet" r:id="rId3" imgW="6477148" imgH="2647819" progId="Excel.Sheet.12">
                  <p:embed/>
                </p:oleObj>
              </mc:Choice>
              <mc:Fallback>
                <p:oleObj name="Worksheet" r:id="rId3" imgW="6477148" imgH="264781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0161" y="797357"/>
                        <a:ext cx="7282668" cy="352931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298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576793"/>
              </p:ext>
            </p:extLst>
          </p:nvPr>
        </p:nvGraphicFramePr>
        <p:xfrm>
          <a:off x="344581" y="803982"/>
          <a:ext cx="6096000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Income Points at March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5450910"/>
              </p:ext>
            </p:extLst>
          </p:nvPr>
        </p:nvGraphicFramePr>
        <p:xfrm>
          <a:off x="344580" y="1431626"/>
          <a:ext cx="7043771" cy="3191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Worksheet" r:id="rId3" imgW="6477148" imgH="2844888" progId="Excel.Sheet.12">
                  <p:embed/>
                </p:oleObj>
              </mc:Choice>
              <mc:Fallback>
                <p:oleObj name="Worksheet" r:id="rId3" imgW="6477148" imgH="284488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4580" y="1431626"/>
                        <a:ext cx="7043771" cy="3191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375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079030"/>
              </p:ext>
            </p:extLst>
          </p:nvPr>
        </p:nvGraphicFramePr>
        <p:xfrm>
          <a:off x="344580" y="803982"/>
          <a:ext cx="6846261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846261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Income Points at March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160" y="1287474"/>
            <a:ext cx="6941888" cy="360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23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44581" y="1397203"/>
            <a:ext cx="7731399" cy="351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Core Funding </a:t>
            </a:r>
            <a:r>
              <a:rPr lang="en-GB" sz="1800" dirty="0" smtClean="0">
                <a:latin typeface="+mn-lt"/>
                <a:cs typeface="Arial" panose="020B0604020202020204" pitchFamily="34" charset="0"/>
              </a:rPr>
              <a:t>received of £132.973</a:t>
            </a:r>
            <a:r>
              <a:rPr lang="en-GB" sz="1800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m, with final allocations due in M13 of </a:t>
            </a:r>
            <a:r>
              <a:rPr lang="en-GB" sz="1800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(£6.555m) – </a:t>
            </a:r>
            <a:r>
              <a:rPr lang="en-GB" sz="1800" dirty="0">
                <a:latin typeface="+mn-lt"/>
                <a:cs typeface="Arial" panose="020B0604020202020204" pitchFamily="34" charset="0"/>
              </a:rPr>
              <a:t>adjustment of Core to Non-core for </a:t>
            </a:r>
            <a:r>
              <a:rPr lang="en-GB" sz="1800" dirty="0" smtClean="0">
                <a:latin typeface="+mn-lt"/>
                <a:cs typeface="Arial" panose="020B0604020202020204" pitchFamily="34" charset="0"/>
              </a:rPr>
              <a:t>Depreciation</a:t>
            </a:r>
          </a:p>
          <a:p>
            <a:pPr marL="101598" indent="0" defTabSz="685800">
              <a:buClrTx/>
              <a:buNone/>
            </a:pPr>
            <a:endParaRPr lang="en-GB" sz="1800" dirty="0" smtClean="0">
              <a:latin typeface="+mn-lt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+mn-lt"/>
                <a:cs typeface="Arial" panose="020B0604020202020204" pitchFamily="34" charset="0"/>
              </a:rPr>
              <a:t>Final Anticipated Core RRL of £126.418m</a:t>
            </a:r>
            <a:endParaRPr lang="en-GB" sz="1800" dirty="0">
              <a:latin typeface="+mn-lt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dirty="0">
              <a:latin typeface="+mn-lt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Other Income of £</a:t>
            </a:r>
            <a:r>
              <a:rPr lang="en-GB" sz="1800" dirty="0" smtClean="0">
                <a:latin typeface="+mn-lt"/>
                <a:cs typeface="Arial" panose="020B0604020202020204" pitchFamily="34" charset="0"/>
              </a:rPr>
              <a:t>87.568</a:t>
            </a:r>
            <a:r>
              <a:rPr lang="en-GB" sz="1800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m equating to an over-recovery against final budget of £84.970m by £2.598m </a:t>
            </a:r>
          </a:p>
          <a:p>
            <a:pPr marL="101598" indent="0" defTabSz="685800">
              <a:buClrTx/>
              <a:buNone/>
            </a:pPr>
            <a:endParaRPr lang="en-GB" sz="1800" dirty="0">
              <a:latin typeface="+mn-lt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Total SLAs               £</a:t>
            </a:r>
            <a:r>
              <a:rPr lang="en-GB" sz="18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296k  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Hotel income  	 £1,713k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Other variances  	     £589k</a:t>
            </a:r>
          </a:p>
          <a:p>
            <a:pPr lvl="2" defTabSz="685800">
              <a:buClrTx/>
              <a:buFont typeface="Courier New" panose="02070309020205020404" pitchFamily="49" charset="0"/>
              <a:buChar char="o"/>
            </a:pPr>
            <a:endParaRPr lang="en-GB" sz="1800" b="1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 smtClean="0">
              <a:latin typeface="+mn-lt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576793"/>
              </p:ext>
            </p:extLst>
          </p:nvPr>
        </p:nvGraphicFramePr>
        <p:xfrm>
          <a:off x="344581" y="803982"/>
          <a:ext cx="6096000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Income Points at March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438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244825"/>
              </p:ext>
            </p:extLst>
          </p:nvPr>
        </p:nvGraphicFramePr>
        <p:xfrm>
          <a:off x="308006" y="803982"/>
          <a:ext cx="6729216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729216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 at March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092480"/>
              </p:ext>
            </p:extLst>
          </p:nvPr>
        </p:nvGraphicFramePr>
        <p:xfrm>
          <a:off x="308006" y="1431627"/>
          <a:ext cx="6780422" cy="3396010"/>
        </p:xfrm>
        <a:graphic>
          <a:graphicData uri="http://schemas.openxmlformats.org/drawingml/2006/table">
            <a:tbl>
              <a:tblPr>
                <a:tableStyleId>{9C89DDF2-D6E7-4416-9A17-0C599F85544F}</a:tableStyleId>
              </a:tblPr>
              <a:tblGrid>
                <a:gridCol w="1642133">
                  <a:extLst>
                    <a:ext uri="{9D8B030D-6E8A-4147-A177-3AD203B41FA5}">
                      <a16:colId xmlns:a16="http://schemas.microsoft.com/office/drawing/2014/main" val="2392085345"/>
                    </a:ext>
                  </a:extLst>
                </a:gridCol>
                <a:gridCol w="1112413">
                  <a:extLst>
                    <a:ext uri="{9D8B030D-6E8A-4147-A177-3AD203B41FA5}">
                      <a16:colId xmlns:a16="http://schemas.microsoft.com/office/drawing/2014/main" val="1602787187"/>
                    </a:ext>
                  </a:extLst>
                </a:gridCol>
                <a:gridCol w="1006469">
                  <a:extLst>
                    <a:ext uri="{9D8B030D-6E8A-4147-A177-3AD203B41FA5}">
                      <a16:colId xmlns:a16="http://schemas.microsoft.com/office/drawing/2014/main" val="853056851"/>
                    </a:ext>
                  </a:extLst>
                </a:gridCol>
                <a:gridCol w="1006469">
                  <a:extLst>
                    <a:ext uri="{9D8B030D-6E8A-4147-A177-3AD203B41FA5}">
                      <a16:colId xmlns:a16="http://schemas.microsoft.com/office/drawing/2014/main" val="3677380666"/>
                    </a:ext>
                  </a:extLst>
                </a:gridCol>
                <a:gridCol w="1006469">
                  <a:extLst>
                    <a:ext uri="{9D8B030D-6E8A-4147-A177-3AD203B41FA5}">
                      <a16:colId xmlns:a16="http://schemas.microsoft.com/office/drawing/2014/main" val="4049466563"/>
                    </a:ext>
                  </a:extLst>
                </a:gridCol>
                <a:gridCol w="1006469">
                  <a:extLst>
                    <a:ext uri="{9D8B030D-6E8A-4147-A177-3AD203B41FA5}">
                      <a16:colId xmlns:a16="http://schemas.microsoft.com/office/drawing/2014/main" val="1046491747"/>
                    </a:ext>
                  </a:extLst>
                </a:gridCol>
              </a:tblGrid>
              <a:tr h="39441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 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u="none" strike="noStrike" dirty="0">
                          <a:effectLst/>
                        </a:rPr>
                        <a:t>Annual Budget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u="none" strike="noStrike" dirty="0">
                          <a:effectLst/>
                        </a:rPr>
                        <a:t>Year To Date Budget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u="none" strike="noStrike" dirty="0">
                          <a:effectLst/>
                        </a:rPr>
                        <a:t>Year to Date Actuals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u="none" strike="noStrike" dirty="0">
                          <a:effectLst/>
                        </a:rPr>
                        <a:t>Variance       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000" u="none" strike="noStrike" dirty="0">
                          <a:effectLst/>
                        </a:rPr>
                        <a:t>Variance </a:t>
                      </a:r>
                      <a:endParaRPr lang="en-GB" sz="10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en-GB" sz="1000" u="none" strike="noStrike" dirty="0" smtClean="0">
                          <a:effectLst/>
                        </a:rPr>
                        <a:t>%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689937"/>
                  </a:ext>
                </a:extLst>
              </a:tr>
              <a:tr h="1972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Staff Costs-Medical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35,788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35,788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36,888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-1,100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-3.1%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728988"/>
                  </a:ext>
                </a:extLst>
              </a:tr>
              <a:tr h="2040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Staff Costs-Nursing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46,011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46,011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44,207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1,804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3.9%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150689"/>
                  </a:ext>
                </a:extLst>
              </a:tr>
              <a:tr h="1972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Staff Costs-Clinical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18,594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18,594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17,870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724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3.9%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334554"/>
                  </a:ext>
                </a:extLst>
              </a:tr>
              <a:tr h="1972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Staff Costs-Support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11,161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11,161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10,943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218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2.0%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070220"/>
                  </a:ext>
                </a:extLst>
              </a:tr>
              <a:tr h="1972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Staff Costs-Admin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23,371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23,371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23,630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-259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-1.1%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451706"/>
                  </a:ext>
                </a:extLst>
              </a:tr>
              <a:tr h="1972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Total Pay Expenditure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134,925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134,925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133,538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1,387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1.0%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340482"/>
                  </a:ext>
                </a:extLst>
              </a:tr>
              <a:tr h="1972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Pharmacy Supplies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4,519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4,519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4,905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-386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-8.5%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473083"/>
                  </a:ext>
                </a:extLst>
              </a:tr>
              <a:tr h="1972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Surgical Supplies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28,932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28,932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31,563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-2,631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-9.1%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754162"/>
                  </a:ext>
                </a:extLst>
              </a:tr>
              <a:tr h="1972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Lab/Radiology Supplies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1,857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1,857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2,017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-160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-8.6%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8960906"/>
                  </a:ext>
                </a:extLst>
              </a:tr>
              <a:tr h="1972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PPE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9,113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9,113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10,332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-1,219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-13.4%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852597"/>
                  </a:ext>
                </a:extLst>
              </a:tr>
              <a:tr h="1972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FM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8,171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8,171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8,828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-657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-8.0%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785022"/>
                  </a:ext>
                </a:extLst>
              </a:tr>
              <a:tr h="240699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CS&amp;R&amp;S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23,870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23,870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22,763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1,107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4.6%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515315"/>
                  </a:ext>
                </a:extLst>
              </a:tr>
              <a:tr h="1904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Total Core Expenditure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76,462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76,462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80,408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-3,946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-5.2%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206566"/>
                  </a:ext>
                </a:extLst>
              </a:tr>
              <a:tr h="1972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</a:rPr>
                        <a:t>Total Expenditure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211,387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211,387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213,946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-2,559 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-1.2%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5387"/>
                  </a:ext>
                </a:extLst>
              </a:tr>
              <a:tr h="19720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All figures £000's</a:t>
                      </a:r>
                      <a:endParaRPr lang="en-GB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618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21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59" y="1324051"/>
            <a:ext cx="7840587" cy="3891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Overall overspend of </a:t>
            </a:r>
            <a:r>
              <a:rPr lang="en-GB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(£2,559k)</a:t>
            </a:r>
          </a:p>
          <a:p>
            <a:pPr marL="101598" indent="0" defTabSz="685800">
              <a:buClrTx/>
              <a:buNone/>
            </a:pPr>
            <a:endParaRPr lang="en-GB" sz="1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 Costs £1,387k favourable (c. 1% of YTD Budget)</a:t>
            </a:r>
          </a:p>
          <a:p>
            <a:pPr marL="558786" lvl="1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 Pay </a:t>
            </a:r>
            <a:r>
              <a:rPr lang="en-GB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(£1,100k) </a:t>
            </a: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</a:p>
          <a:p>
            <a:pPr lvl="2" defTabSz="685800">
              <a:buClrTx/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Nursing £1,804k under</a:t>
            </a:r>
          </a:p>
          <a:p>
            <a:pPr lvl="2" defTabSz="685800">
              <a:buClrTx/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Clinical, Support, Admin  £683k under</a:t>
            </a:r>
          </a:p>
          <a:p>
            <a:pPr marL="1015975" lvl="2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Pay Costs </a:t>
            </a:r>
            <a:r>
              <a:rPr lang="en-GB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(£3,945k) </a:t>
            </a:r>
            <a:r>
              <a:rPr lang="en-GB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adverse (</a:t>
            </a:r>
            <a:r>
              <a:rPr lang="en-GB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c.-5.2% </a:t>
            </a:r>
            <a:r>
              <a:rPr lang="en-GB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YTD Budget)</a:t>
            </a:r>
          </a:p>
          <a:p>
            <a:pPr marL="558786" lvl="1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Surgical Supplies </a:t>
            </a:r>
            <a:r>
              <a:rPr lang="en-GB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(£2,631) k over</a:t>
            </a:r>
          </a:p>
          <a:p>
            <a:pPr lvl="2" defTabSz="685800">
              <a:buClrTx/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Reserves £1,107k under </a:t>
            </a:r>
            <a:endParaRPr lang="en-GB" sz="16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Pharmacy, Radiology, PPE and FM £120k </a:t>
            </a:r>
            <a:r>
              <a:rPr lang="en-GB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(£2,422)k over</a:t>
            </a: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Courier New" panose="02070309020205020404" pitchFamily="49" charset="0"/>
              <a:buChar char="o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Wingdings" panose="05000000000000000000" pitchFamily="2" charset="2"/>
              <a:buChar char="§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244825"/>
              </p:ext>
            </p:extLst>
          </p:nvPr>
        </p:nvGraphicFramePr>
        <p:xfrm>
          <a:off x="308006" y="803982"/>
          <a:ext cx="6729216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729216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 at March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92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59" y="1324051"/>
            <a:ext cx="7840587" cy="3891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558786" lvl="1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Wingdings" panose="05000000000000000000" pitchFamily="2" charset="2"/>
              <a:buChar char="§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042048"/>
              </p:ext>
            </p:extLst>
          </p:nvPr>
        </p:nvGraphicFramePr>
        <p:xfrm>
          <a:off x="275771" y="686940"/>
          <a:ext cx="6476999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476999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Points-Divisions at March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2997797"/>
              </p:ext>
            </p:extLst>
          </p:nvPr>
        </p:nvGraphicFramePr>
        <p:xfrm>
          <a:off x="275771" y="1197543"/>
          <a:ext cx="6477000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Worksheet" r:id="rId3" imgW="6477148" imgH="1663656" progId="Excel.Sheet.12">
                  <p:embed/>
                </p:oleObj>
              </mc:Choice>
              <mc:Fallback>
                <p:oleObj name="Worksheet" r:id="rId3" imgW="6477148" imgH="166365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5771" y="1197543"/>
                        <a:ext cx="6477000" cy="166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918761"/>
              </p:ext>
            </p:extLst>
          </p:nvPr>
        </p:nvGraphicFramePr>
        <p:xfrm>
          <a:off x="300157" y="3053280"/>
          <a:ext cx="6452613" cy="1367096"/>
        </p:xfrm>
        <a:graphic>
          <a:graphicData uri="http://schemas.openxmlformats.org/drawingml/2006/table">
            <a:tbl>
              <a:tblPr>
                <a:tableStyleId>{9C89DDF2-D6E7-4416-9A17-0C599F85544F}</a:tableStyleId>
              </a:tblPr>
              <a:tblGrid>
                <a:gridCol w="1580614">
                  <a:extLst>
                    <a:ext uri="{9D8B030D-6E8A-4147-A177-3AD203B41FA5}">
                      <a16:colId xmlns:a16="http://schemas.microsoft.com/office/drawing/2014/main" val="1215965814"/>
                    </a:ext>
                  </a:extLst>
                </a:gridCol>
                <a:gridCol w="1040759">
                  <a:extLst>
                    <a:ext uri="{9D8B030D-6E8A-4147-A177-3AD203B41FA5}">
                      <a16:colId xmlns:a16="http://schemas.microsoft.com/office/drawing/2014/main" val="1200156097"/>
                    </a:ext>
                  </a:extLst>
                </a:gridCol>
                <a:gridCol w="957810">
                  <a:extLst>
                    <a:ext uri="{9D8B030D-6E8A-4147-A177-3AD203B41FA5}">
                      <a16:colId xmlns:a16="http://schemas.microsoft.com/office/drawing/2014/main" val="2524644879"/>
                    </a:ext>
                  </a:extLst>
                </a:gridCol>
                <a:gridCol w="957810">
                  <a:extLst>
                    <a:ext uri="{9D8B030D-6E8A-4147-A177-3AD203B41FA5}">
                      <a16:colId xmlns:a16="http://schemas.microsoft.com/office/drawing/2014/main" val="525083624"/>
                    </a:ext>
                  </a:extLst>
                </a:gridCol>
                <a:gridCol w="957810">
                  <a:extLst>
                    <a:ext uri="{9D8B030D-6E8A-4147-A177-3AD203B41FA5}">
                      <a16:colId xmlns:a16="http://schemas.microsoft.com/office/drawing/2014/main" val="256601207"/>
                    </a:ext>
                  </a:extLst>
                </a:gridCol>
                <a:gridCol w="957810">
                  <a:extLst>
                    <a:ext uri="{9D8B030D-6E8A-4147-A177-3AD203B41FA5}">
                      <a16:colId xmlns:a16="http://schemas.microsoft.com/office/drawing/2014/main" val="550796017"/>
                    </a:ext>
                  </a:extLst>
                </a:gridCol>
              </a:tblGrid>
              <a:tr h="17088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Pharmacy Supplies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-387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-266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-96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-25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0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extLst>
                  <a:ext uri="{0D108BD9-81ED-4DB2-BD59-A6C34878D82A}">
                    <a16:rowId xmlns:a16="http://schemas.microsoft.com/office/drawing/2014/main" val="1226303392"/>
                  </a:ext>
                </a:extLst>
              </a:tr>
              <a:tr h="17088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Surgical Supplies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-2,631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-1,289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-1,274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-68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0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extLst>
                  <a:ext uri="{0D108BD9-81ED-4DB2-BD59-A6C34878D82A}">
                    <a16:rowId xmlns:a16="http://schemas.microsoft.com/office/drawing/2014/main" val="482168883"/>
                  </a:ext>
                </a:extLst>
              </a:tr>
              <a:tr h="17088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Lab/Radiology Supplies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-159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-111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-23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-25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0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extLst>
                  <a:ext uri="{0D108BD9-81ED-4DB2-BD59-A6C34878D82A}">
                    <a16:rowId xmlns:a16="http://schemas.microsoft.com/office/drawing/2014/main" val="215541088"/>
                  </a:ext>
                </a:extLst>
              </a:tr>
              <a:tr h="17088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PPE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-1,219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-333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-30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-463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-393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extLst>
                  <a:ext uri="{0D108BD9-81ED-4DB2-BD59-A6C34878D82A}">
                    <a16:rowId xmlns:a16="http://schemas.microsoft.com/office/drawing/2014/main" val="3629659665"/>
                  </a:ext>
                </a:extLst>
              </a:tr>
              <a:tr h="17088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FM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-657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-144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-97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-267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-149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extLst>
                  <a:ext uri="{0D108BD9-81ED-4DB2-BD59-A6C34878D82A}">
                    <a16:rowId xmlns:a16="http://schemas.microsoft.com/office/drawing/2014/main" val="1192832665"/>
                  </a:ext>
                </a:extLst>
              </a:tr>
              <a:tr h="17088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CS&amp;R&amp;S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effectLst/>
                        </a:rPr>
                        <a:t>1,109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-41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-333 </a:t>
                      </a:r>
                      <a:endParaRPr lang="en-GB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1,446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u="none" strike="noStrike" dirty="0">
                          <a:effectLst/>
                        </a:rPr>
                        <a:t>37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extLst>
                  <a:ext uri="{0D108BD9-81ED-4DB2-BD59-A6C34878D82A}">
                    <a16:rowId xmlns:a16="http://schemas.microsoft.com/office/drawing/2014/main" val="3335179075"/>
                  </a:ext>
                </a:extLst>
              </a:tr>
              <a:tr h="17088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u="none" strike="noStrike" dirty="0">
                          <a:effectLst/>
                        </a:rPr>
                        <a:t>Total Core Expenditure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-3,944 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-2,184 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-1,853 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598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-505 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extLst>
                  <a:ext uri="{0D108BD9-81ED-4DB2-BD59-A6C34878D82A}">
                    <a16:rowId xmlns:a16="http://schemas.microsoft.com/office/drawing/2014/main" val="2726818138"/>
                  </a:ext>
                </a:extLst>
              </a:tr>
              <a:tr h="17088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</a:rPr>
                        <a:t>Total Expenditure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-2,558 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-2,011 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-641 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1,054 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-960 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93" marR="5893" marT="5893" marB="0" anchor="ctr"/>
                </a:tc>
                <a:extLst>
                  <a:ext uri="{0D108BD9-81ED-4DB2-BD59-A6C34878D82A}">
                    <a16:rowId xmlns:a16="http://schemas.microsoft.com/office/drawing/2014/main" val="11216499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49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lvia template">
  <a:themeElements>
    <a:clrScheme name="Custom 347">
      <a:dk1>
        <a:srgbClr val="222222"/>
      </a:dk1>
      <a:lt1>
        <a:srgbClr val="FFFFFF"/>
      </a:lt1>
      <a:dk2>
        <a:srgbClr val="111111"/>
      </a:dk2>
      <a:lt2>
        <a:srgbClr val="E7E4DF"/>
      </a:lt2>
      <a:accent1>
        <a:srgbClr val="F20122"/>
      </a:accent1>
      <a:accent2>
        <a:srgbClr val="CA0000"/>
      </a:accent2>
      <a:accent3>
        <a:srgbClr val="FF6A00"/>
      </a:accent3>
      <a:accent4>
        <a:srgbClr val="FF9F00"/>
      </a:accent4>
      <a:accent5>
        <a:srgbClr val="999999"/>
      </a:accent5>
      <a:accent6>
        <a:srgbClr val="D9D9D9"/>
      </a:accent6>
      <a:hlink>
        <a:srgbClr val="F20122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3225</TotalTime>
  <Words>796</Words>
  <Application>Microsoft Office PowerPoint</Application>
  <PresentationFormat>On-screen Show (16:9)</PresentationFormat>
  <Paragraphs>289</Paragraphs>
  <Slides>16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Courier New</vt:lpstr>
      <vt:lpstr>Arial</vt:lpstr>
      <vt:lpstr>Lato Black</vt:lpstr>
      <vt:lpstr>Calibri</vt:lpstr>
      <vt:lpstr>Lato Light</vt:lpstr>
      <vt:lpstr>Wingdings</vt:lpstr>
      <vt:lpstr>Silvia template</vt:lpstr>
      <vt:lpstr>Worksheet</vt:lpstr>
      <vt:lpstr>Presentation </vt:lpstr>
      <vt:lpstr>2022/23 Financial Position</vt:lpstr>
      <vt:lpstr>2022/23 Financial Position</vt:lpstr>
      <vt:lpstr>2022/23 Financial Position</vt:lpstr>
      <vt:lpstr>2022/23 Financial Position</vt:lpstr>
      <vt:lpstr>2022/23 Financial Position</vt:lpstr>
      <vt:lpstr>2022/23 Financial Position</vt:lpstr>
      <vt:lpstr>2022/23 Financial Position</vt:lpstr>
      <vt:lpstr>2022/23 Financial Position</vt:lpstr>
      <vt:lpstr>2022/23 Financial Position</vt:lpstr>
      <vt:lpstr>2022/23 Financial Position</vt:lpstr>
      <vt:lpstr>2022/23 Financial Position</vt:lpstr>
      <vt:lpstr>2022/23 Financial Position</vt:lpstr>
      <vt:lpstr>2022/23 Financial Position </vt:lpstr>
      <vt:lpstr>2022/23 Financial Position</vt:lpstr>
      <vt:lpstr>ELT Presentation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Karen Ackland</dc:creator>
  <cp:lastModifiedBy>Christine Nelson (NHS GOLDEN JUBILEE)</cp:lastModifiedBy>
  <cp:revision>138</cp:revision>
  <dcterms:modified xsi:type="dcterms:W3CDTF">2023-05-17T12:39:30Z</dcterms:modified>
</cp:coreProperties>
</file>