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9" r:id="rId2"/>
    <p:sldId id="311" r:id="rId3"/>
    <p:sldId id="310" r:id="rId4"/>
    <p:sldId id="313" r:id="rId5"/>
    <p:sldId id="326" r:id="rId6"/>
    <p:sldId id="324" r:id="rId7"/>
    <p:sldId id="327" r:id="rId8"/>
    <p:sldId id="328" r:id="rId9"/>
    <p:sldId id="304" r:id="rId10"/>
    <p:sldId id="329" r:id="rId11"/>
    <p:sldId id="308" r:id="rId12"/>
    <p:sldId id="309" r:id="rId13"/>
    <p:sldId id="320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 Black" panose="020B0604020202020204" charset="0"/>
      <p:bold r:id="rId25"/>
      <p:boldItalic r:id="rId26"/>
    </p:embeddedFont>
    <p:embeddedFont>
      <p:font typeface="Lato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CC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89DDF2-D6E7-4416-9A17-0C599F85544F}">
  <a:tblStyle styleId="{9C89DDF2-D6E7-4416-9A17-0C599F8554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8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5E96-7F9C-40A2-B1E7-5E2AD0749087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4BD35-EA12-4AA5-B727-548B065725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95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087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5" y="2917255"/>
            <a:ext cx="9140444" cy="2224977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100000">
                <a:srgbClr val="0070C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5" y="1926312"/>
            <a:ext cx="9140444" cy="3217196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99CCFF">
                  <a:alpha val="30000"/>
                </a:srgbClr>
              </a:gs>
              <a:gs pos="100000">
                <a:srgbClr val="002060">
                  <a:alpha val="4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519" y="3413477"/>
            <a:ext cx="9140444" cy="1728867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99CCFF">
                  <a:alpha val="50000"/>
                </a:srgbClr>
              </a:gs>
              <a:gs pos="100000">
                <a:srgbClr val="0070C0">
                  <a:alpha val="7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34301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34301" y="2840052"/>
            <a:ext cx="6342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09" y="221457"/>
            <a:ext cx="1059359" cy="73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37851" y="517526"/>
            <a:ext cx="6034500" cy="4384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37851" y="1240173"/>
            <a:ext cx="60345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Char char="◦"/>
              <a:defRPr sz="2000">
                <a:solidFill>
                  <a:srgbClr val="002060"/>
                </a:solidFill>
                <a:latin typeface="+mj-lt"/>
              </a:defRPr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 dirty="0"/>
          </a:p>
        </p:txBody>
      </p:sp>
      <p:grpSp>
        <p:nvGrpSpPr>
          <p:cNvPr id="10" name="Google Shape;29;p4"/>
          <p:cNvGrpSpPr/>
          <p:nvPr userDrawn="1"/>
        </p:nvGrpSpPr>
        <p:grpSpPr>
          <a:xfrm rot="16200000" flipH="1">
            <a:off x="5508144" y="1530417"/>
            <a:ext cx="5154243" cy="2093411"/>
            <a:chOff x="187960" y="1453515"/>
            <a:chExt cx="3861435" cy="1568450"/>
          </a:xfrm>
        </p:grpSpPr>
        <p:sp>
          <p:nvSpPr>
            <p:cNvPr id="11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20000"/>
                  </a:srgbClr>
                </a:gs>
                <a:gs pos="100000">
                  <a:srgbClr val="99CCFF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66CCFF">
                    <a:alpha val="80000"/>
                  </a:srgbClr>
                </a:gs>
                <a:gs pos="100000">
                  <a:srgbClr val="002060">
                    <a:alpha val="94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0070C0">
                    <a:alpha val="20000"/>
                  </a:srgbClr>
                </a:gs>
                <a:gs pos="100000">
                  <a:srgbClr val="00206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17" y="132445"/>
            <a:ext cx="613568" cy="424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9542-7E60-4C8C-B5A2-B986AD57E4B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802A-74C3-4485-9A74-F06789A6C1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1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1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2" r:id="rId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marR="0" lvl="0" indent="-380990" algn="l" rtl="0">
        <a:lnSpc>
          <a:spcPct val="100000"/>
        </a:lnSpc>
        <a:spcBef>
          <a:spcPts val="0"/>
        </a:spcBef>
        <a:spcAft>
          <a:spcPts val="0"/>
        </a:spcAft>
        <a:buClr>
          <a:srgbClr val="66CCFF"/>
        </a:buClr>
        <a:buFont typeface="Wingdings" panose="05000000000000000000" pitchFamily="2" charset="2"/>
        <a:buChar char="Ø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711" y="404863"/>
            <a:ext cx="7025833" cy="1080123"/>
          </a:xfrm>
        </p:spPr>
        <p:txBody>
          <a:bodyPr/>
          <a:lstStyle/>
          <a:p>
            <a:r>
              <a:rPr lang="en-GB" sz="4000" dirty="0" smtClean="0"/>
              <a:t>Presentation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710" y="1057307"/>
            <a:ext cx="7025833" cy="1698956"/>
          </a:xfrm>
        </p:spPr>
        <p:txBody>
          <a:bodyPr/>
          <a:lstStyle/>
          <a:p>
            <a:r>
              <a:rPr lang="en-US" altLang="en-US" sz="3200" dirty="0" smtClean="0"/>
              <a:t>Summary Financial Report </a:t>
            </a:r>
          </a:p>
          <a:p>
            <a:r>
              <a:rPr lang="en-US" altLang="en-US" sz="3200" dirty="0" smtClean="0"/>
              <a:t>as at 31 July 2023 (Month 4)</a:t>
            </a:r>
          </a:p>
          <a:p>
            <a:endParaRPr lang="en-US" altLang="en-US" sz="3200" dirty="0"/>
          </a:p>
          <a:p>
            <a:endParaRPr lang="en-US" altLang="en-US" sz="3600" dirty="0" smtClean="0"/>
          </a:p>
          <a:p>
            <a:r>
              <a:rPr lang="en-US" altLang="en-US" sz="3200" dirty="0" smtClean="0"/>
              <a:t>NHS Golden Jubilee Board</a:t>
            </a:r>
            <a:endParaRPr lang="en-US" altLang="en-US" sz="3200" dirty="0" smtClean="0"/>
          </a:p>
          <a:p>
            <a:endParaRPr lang="en-US" altLang="en-US" sz="3200" dirty="0" smtClean="0"/>
          </a:p>
          <a:p>
            <a:endParaRPr lang="en-US" altLang="en-US" sz="3200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05297" y="204952"/>
            <a:ext cx="993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Item </a:t>
            </a:r>
            <a:r>
              <a:rPr lang="en-GB" sz="1000" dirty="0" smtClean="0"/>
              <a:t>6.2App2</a:t>
            </a:r>
            <a:endParaRPr lang="en-GB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6855" y="1110351"/>
            <a:ext cx="8282137" cy="382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resources now agreed across Finance, Procurement, Programme Management, Quality Improvement and Services to drive forward our Sustainability </a:t>
            </a:r>
          </a:p>
          <a:p>
            <a:pPr marL="0" indent="0">
              <a:buClrTx/>
              <a:buSzPct val="100000"/>
              <a:buNone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and Value Programme</a:t>
            </a:r>
          </a:p>
          <a:p>
            <a:pPr marL="0" indent="-2857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 areas of focus during 2023/24 (starting July 2023)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8" lvl="1" indent="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Digital transformation initiatives e.g. PECOS</a:t>
            </a:r>
          </a:p>
          <a:p>
            <a:pPr marL="742938" lvl="1" indent="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NHS Golden Jubilee Conference Hotel</a:t>
            </a:r>
          </a:p>
          <a:p>
            <a:pPr marL="742938" lvl="1" indent="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Other Trading income – Dining, Vending and Shop</a:t>
            </a:r>
          </a:p>
          <a:p>
            <a:pPr marL="742938" lvl="1" indent="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HLD Division (including NSD services)</a:t>
            </a:r>
          </a:p>
          <a:p>
            <a:pPr marL="742938" lvl="1" indent="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Research Institute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92365"/>
              </p:ext>
            </p:extLst>
          </p:nvPr>
        </p:nvGraphicFramePr>
        <p:xfrm>
          <a:off x="344582" y="643344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Efficiencies</a:t>
                      </a:r>
                      <a:r>
                        <a:rPr lang="en-GB" sz="1800" b="1" i="0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Update at</a:t>
                      </a: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July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7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5" y="252112"/>
            <a:ext cx="6339988" cy="36205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+mj-lt"/>
              </a:rPr>
              <a:t>2023/24 Financia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7" y="1294414"/>
            <a:ext cx="7941188" cy="3701867"/>
          </a:xfrm>
        </p:spPr>
        <p:txBody>
          <a:bodyPr/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July 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2023 </a:t>
            </a: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(Month 4) early 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in FY so no key </a:t>
            </a: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trends analysis  </a:t>
            </a:r>
            <a:endParaRPr lang="en-GB" sz="1800" dirty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Under delivery of the budget savings / in-year efficiency savings to break even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Actual </a:t>
            </a: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income 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is below budgeted expectations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Actual expenditure is above budgeted levels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Unbudgeted/ unknown expenditure items not provided for in Financial Plan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Scottish Government anticipated allocations not yet confirmed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SLAs-Income 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r</a:t>
            </a: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isks and 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v</a:t>
            </a: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olume levels achieved  </a:t>
            </a:r>
          </a:p>
          <a:p>
            <a:pPr marL="533400" lvl="1" indent="0">
              <a:buClr>
                <a:srgbClr val="002060"/>
              </a:buClr>
              <a:buNone/>
            </a:pPr>
            <a:endParaRPr lang="en-GB" sz="1600" b="1" dirty="0" smtClean="0">
              <a:solidFill>
                <a:srgbClr val="FF0000"/>
              </a:solidFill>
              <a:latin typeface="+mj-lt"/>
            </a:endParaRPr>
          </a:p>
          <a:p>
            <a:pPr lvl="2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7786"/>
              </p:ext>
            </p:extLst>
          </p:nvPr>
        </p:nvGraphicFramePr>
        <p:xfrm>
          <a:off x="308005" y="752777"/>
          <a:ext cx="7994747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9474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</a:t>
                      </a:r>
                      <a:r>
                        <a:rPr lang="en-GB" sz="1800" b="1" i="0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Risks and Current Assumptions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346818"/>
            <a:ext cx="8168926" cy="370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Non-Core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osition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Anticipated break-even</a:t>
            </a:r>
          </a:p>
          <a:p>
            <a:pPr marL="101598" indent="0">
              <a:spcBef>
                <a:spcPts val="0"/>
              </a:spcBef>
              <a:buClr>
                <a:srgbClr val="002060"/>
              </a:buClr>
              <a:buSzPct val="100000"/>
              <a:buNone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area covers depreciation charges, annual managed expenditure items and any impairment of assets</a:t>
            </a: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Position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- Core Capital funding of £2.691m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2060"/>
              </a:solidFill>
            </a:endParaRP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Expected Allocations</a:t>
            </a:r>
          </a:p>
          <a:p>
            <a:pPr marL="558786" lvl="1" indent="0">
              <a:buClr>
                <a:srgbClr val="002060"/>
              </a:buClr>
              <a:buNone/>
            </a:pPr>
            <a:r>
              <a:rPr lang="en-GB" sz="1600" dirty="0" smtClean="0">
                <a:solidFill>
                  <a:srgbClr val="002060"/>
                </a:solidFill>
              </a:rPr>
              <a:t>         2022/23 </a:t>
            </a:r>
            <a:r>
              <a:rPr lang="en-GB" sz="1600" dirty="0">
                <a:solidFill>
                  <a:srgbClr val="002060"/>
                </a:solidFill>
              </a:rPr>
              <a:t>Capital Allocation ‘returned’ £1.887m</a:t>
            </a:r>
          </a:p>
          <a:p>
            <a:pPr marL="101598" lvl="0" indent="0">
              <a:buNone/>
            </a:pPr>
            <a:r>
              <a:rPr lang="en-GB" sz="1600" dirty="0" smtClean="0"/>
              <a:t>	Academy </a:t>
            </a:r>
            <a:r>
              <a:rPr lang="en-GB" sz="1600" dirty="0"/>
              <a:t>Capital £1.084m </a:t>
            </a:r>
          </a:p>
          <a:p>
            <a:pPr marL="101598" lvl="0" indent="0">
              <a:buNone/>
            </a:pPr>
            <a:r>
              <a:rPr lang="en-GB" sz="1600" dirty="0" smtClean="0"/>
              <a:t>	Water </a:t>
            </a:r>
            <a:r>
              <a:rPr lang="en-GB" sz="1600" dirty="0"/>
              <a:t>Source Heat Pump £</a:t>
            </a:r>
            <a:r>
              <a:rPr lang="en-GB" sz="1600" dirty="0" smtClean="0"/>
              <a:t>4.1m (subject to further discussions) </a:t>
            </a:r>
            <a:endParaRPr lang="en-GB" sz="1600" dirty="0"/>
          </a:p>
          <a:p>
            <a:pPr marL="101598" lvl="0" indent="0" eaLnBrk="0" hangingPunct="0">
              <a:buNone/>
            </a:pPr>
            <a:r>
              <a:rPr lang="en-GB" sz="1600" dirty="0" smtClean="0"/>
              <a:t>	Phase </a:t>
            </a:r>
            <a:r>
              <a:rPr lang="en-GB" sz="1600" dirty="0"/>
              <a:t>2 £23m</a:t>
            </a:r>
          </a:p>
          <a:p>
            <a:pPr eaLnBrk="0" hangingPunct="0"/>
            <a:endParaRPr lang="en-GB" sz="1600" dirty="0"/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>
              <a:buClr>
                <a:srgbClr val="002060"/>
              </a:buClr>
              <a:buSzPct val="10000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>
              <a:buSzPct val="100000"/>
              <a:buNone/>
              <a:defRPr/>
            </a:pP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33165"/>
              </p:ext>
            </p:extLst>
          </p:nvPr>
        </p:nvGraphicFramePr>
        <p:xfrm>
          <a:off x="300160" y="643051"/>
          <a:ext cx="7351008" cy="64008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51008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578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Other considerations of the </a:t>
                      </a:r>
                      <a:r>
                        <a:rPr lang="en-GB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Financial Report a</a:t>
                      </a: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 July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1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293" y="295134"/>
            <a:ext cx="7238251" cy="1159800"/>
          </a:xfrm>
        </p:spPr>
        <p:txBody>
          <a:bodyPr/>
          <a:lstStyle/>
          <a:p>
            <a:r>
              <a:rPr lang="en-GB" sz="4000" dirty="0" smtClean="0"/>
              <a:t>Presentation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293" y="1068279"/>
            <a:ext cx="8043324" cy="3151023"/>
          </a:xfrm>
        </p:spPr>
        <p:txBody>
          <a:bodyPr/>
          <a:lstStyle/>
          <a:p>
            <a:pPr lvl="0"/>
            <a:r>
              <a:rPr lang="en-GB" sz="2200" b="1" dirty="0" smtClean="0"/>
              <a:t>Decision</a:t>
            </a:r>
            <a:r>
              <a:rPr lang="en-GB" sz="2200" dirty="0" smtClean="0"/>
              <a:t>: </a:t>
            </a:r>
            <a:r>
              <a:rPr lang="en-GB" sz="2200" dirty="0" smtClean="0"/>
              <a:t>NHS Golden Jubilee Board</a:t>
            </a:r>
            <a:endParaRPr lang="en-GB" sz="2200" b="1" dirty="0"/>
          </a:p>
          <a:p>
            <a:r>
              <a:rPr lang="en-GB" sz="2200" dirty="0"/>
              <a:t> </a:t>
            </a:r>
            <a:endParaRPr lang="en-GB" sz="2200" b="1" dirty="0"/>
          </a:p>
          <a:p>
            <a:pPr lvl="0"/>
            <a:r>
              <a:rPr lang="en-GB" sz="2200" dirty="0" smtClean="0"/>
              <a:t>(1) Approve </a:t>
            </a:r>
            <a:r>
              <a:rPr lang="en-GB" sz="2200" dirty="0"/>
              <a:t>the Summary Financial Report as at </a:t>
            </a:r>
            <a:r>
              <a:rPr lang="en-GB" sz="2200" dirty="0" smtClean="0"/>
              <a:t>31 July 2023 </a:t>
            </a:r>
            <a:r>
              <a:rPr lang="en-GB" sz="2200" dirty="0"/>
              <a:t>(Month </a:t>
            </a:r>
            <a:r>
              <a:rPr lang="en-GB" sz="2200" dirty="0" smtClean="0"/>
              <a:t>4)</a:t>
            </a:r>
            <a:endParaRPr lang="en-GB" sz="2200" b="1" dirty="0"/>
          </a:p>
          <a:p>
            <a:endParaRPr lang="en-US" altLang="en-US" dirty="0" smtClean="0"/>
          </a:p>
          <a:p>
            <a:r>
              <a:rPr lang="en-US" altLang="en-US" sz="3200" dirty="0" smtClean="0"/>
              <a:t>Questions ? 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2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69005"/>
              </p:ext>
            </p:extLst>
          </p:nvPr>
        </p:nvGraphicFramePr>
        <p:xfrm>
          <a:off x="300160" y="635733"/>
          <a:ext cx="7636303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636303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Points (Month 4)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7814"/>
              </p:ext>
            </p:extLst>
          </p:nvPr>
        </p:nvGraphicFramePr>
        <p:xfrm>
          <a:off x="300160" y="1095129"/>
          <a:ext cx="7746560" cy="385817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746560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38581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 a 2023/24 break even Financial Plan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r</a:t>
                      </a: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equires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c.(£6.66m) </a:t>
                      </a: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budget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savings /in-year efficiencies by March 2024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2023 position is the third 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presented </a:t>
                      </a: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FY 2023/23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Scottish Government FPR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return submitted at Month 3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work is being completed by Finance in advance of Month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e.g. allocating further central budgets, revising reporting structures and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specific work on HLD Division </a:t>
                      </a:r>
                      <a:endParaRPr lang="en-GB" sz="18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0159" y="815431"/>
            <a:ext cx="7450470" cy="2493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59" y="3385457"/>
            <a:ext cx="7450470" cy="128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net revenue core position for July 2023 reflects an overall adverse variance of </a:t>
            </a:r>
            <a:r>
              <a:rPr lang="en-GB" sz="1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£ (0.407m).</a:t>
            </a:r>
            <a:endParaRPr lang="en-GB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60"/>
              </a:spcBef>
              <a:buFont typeface="Symbol" panose="05050102010706020507" pitchFamily="18" charset="2"/>
              <a:buChar char=""/>
            </a:pPr>
            <a:r>
              <a:rPr lang="en-GB" sz="1200" dirty="0">
                <a:latin typeface="+mn-lt"/>
                <a:ea typeface="Times New Roman" panose="02020603050405020304" pitchFamily="18" charset="0"/>
                <a:cs typeface="Georgia" panose="02040502050405020303" pitchFamily="18" charset="0"/>
              </a:rPr>
              <a:t>Income to date of £71.143m is ahead of the year to date budget of £70.421m resulting in a positive variance of £0.722m.  </a:t>
            </a:r>
          </a:p>
          <a:p>
            <a:pPr marL="342900" lvl="0" indent="-342900">
              <a:spcBef>
                <a:spcPts val="560"/>
              </a:spcBef>
              <a:buFont typeface="Symbol" panose="05050102010706020507" pitchFamily="18" charset="2"/>
              <a:buChar char=""/>
            </a:pPr>
            <a:r>
              <a:rPr lang="en-GB" sz="1200" dirty="0">
                <a:latin typeface="+mn-lt"/>
                <a:ea typeface="Times New Roman" panose="02020603050405020304" pitchFamily="18" charset="0"/>
                <a:cs typeface="Georgia" panose="02040502050405020303" pitchFamily="18" charset="0"/>
              </a:rPr>
              <a:t>Expenditure to date of £71.550m is ahead of the year to date budget of £70.421m resulting in an adverse variance of </a:t>
            </a:r>
            <a:r>
              <a:rPr lang="en-GB" sz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Georgia" panose="02040502050405020303" pitchFamily="18" charset="0"/>
              </a:rPr>
              <a:t>£ (1.129) m</a:t>
            </a:r>
            <a:r>
              <a:rPr lang="en-GB" sz="1200" dirty="0">
                <a:latin typeface="+mn-lt"/>
                <a:ea typeface="Times New Roman" panose="02020603050405020304" pitchFamily="18" charset="0"/>
                <a:cs typeface="Georgia" panose="02040502050405020303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829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4581" y="1397203"/>
            <a:ext cx="7731399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lvl="2" defTabSz="685800">
              <a:buClrTx/>
              <a:buFont typeface="Courier New" panose="02070309020205020404" pitchFamily="49" charset="0"/>
              <a:buChar char="o"/>
            </a:pPr>
            <a:endParaRPr lang="en-GB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+mn-lt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18482"/>
              </p:ext>
            </p:extLst>
          </p:nvPr>
        </p:nvGraphicFramePr>
        <p:xfrm>
          <a:off x="344581" y="803982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Income Points at July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44581" y="1431627"/>
            <a:ext cx="7144790" cy="28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4581" y="1397202"/>
            <a:ext cx="7950333" cy="363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Core Funding allocated to date of £41.187m</a:t>
            </a:r>
          </a:p>
          <a:p>
            <a:pPr marL="101598" indent="0" defTabSz="685800">
              <a:buClrTx/>
              <a:buNone/>
            </a:pPr>
            <a:endParaRPr lang="en-GB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Anticipated total Core RRL of £140.327m for 2023/24</a:t>
            </a:r>
            <a:endPara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Other Income of £29.956m equating to an over-recovery against budget of £29.234m by £722k</a:t>
            </a:r>
          </a:p>
          <a:p>
            <a:pPr marL="101598" indent="0" defTabSz="685800">
              <a:buClrTx/>
              <a:buNone/>
            </a:pPr>
            <a:endPara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Total SLAs                </a:t>
            </a:r>
            <a:r>
              <a:rPr lang="en-GB" sz="18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£(129)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Hotel income  	     £207k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Other variances  	     £644k  (VAT rebate £244k and SNRSS £311k)</a:t>
            </a:r>
          </a:p>
          <a:p>
            <a:pPr lvl="2" defTabSz="685800">
              <a:buClrTx/>
              <a:buFont typeface="Courier New" panose="02070309020205020404" pitchFamily="49" charset="0"/>
              <a:buChar char="o"/>
            </a:pPr>
            <a:endParaRPr lang="en-GB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+mn-lt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10658"/>
              </p:ext>
            </p:extLst>
          </p:nvPr>
        </p:nvGraphicFramePr>
        <p:xfrm>
          <a:off x="344581" y="803982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Income Points at July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40925"/>
            <a:ext cx="635800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59" y="1324051"/>
            <a:ext cx="7840587" cy="389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558786" lvl="1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14055"/>
              </p:ext>
            </p:extLst>
          </p:nvPr>
        </p:nvGraphicFramePr>
        <p:xfrm>
          <a:off x="308006" y="803982"/>
          <a:ext cx="6729216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29216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July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7554" y="1324051"/>
            <a:ext cx="6819667" cy="33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091993"/>
            <a:ext cx="7840587" cy="40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overspend of </a:t>
            </a:r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£(1.129m)</a:t>
            </a:r>
          </a:p>
          <a:p>
            <a:pPr marL="0" indent="0" defTabSz="685800">
              <a:spcBef>
                <a:spcPts val="0"/>
              </a:spcBef>
              <a:buClrTx/>
              <a:buNone/>
            </a:pPr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Costs £238k favourable (c.&lt;0.5% of YTD Budget)</a:t>
            </a:r>
          </a:p>
          <a:p>
            <a:pPr marL="558786" lvl="1" indent="0" defTabSz="685800">
              <a:buClrTx/>
              <a:buNone/>
            </a:pPr>
            <a:endParaRPr lang="en-GB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 defTabSz="685800">
              <a:buClrTx/>
              <a:buNone/>
            </a:pP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 defTabSz="685800">
              <a:buClrTx/>
              <a:buNone/>
            </a:pPr>
            <a:endParaRPr lang="en-GB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defTabSz="685800">
              <a:buClrTx/>
              <a:buNone/>
            </a:pPr>
            <a:endParaRPr lang="en-GB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Pay Costs 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(£1.367m) </a:t>
            </a: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(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c.-6.5% </a:t>
            </a: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YTD Budget)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 defTabSz="685800">
              <a:buClrTx/>
              <a:buNone/>
            </a:pPr>
            <a:endParaRPr lang="en-GB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Courier New" panose="02070309020205020404" pitchFamily="49" charset="0"/>
              <a:buChar char="o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62366"/>
              </p:ext>
            </p:extLst>
          </p:nvPr>
        </p:nvGraphicFramePr>
        <p:xfrm>
          <a:off x="346166" y="634165"/>
          <a:ext cx="6762901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62901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July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85500"/>
              </p:ext>
            </p:extLst>
          </p:nvPr>
        </p:nvGraphicFramePr>
        <p:xfrm>
          <a:off x="1233526" y="1945070"/>
          <a:ext cx="3783514" cy="830684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750465664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val="8079049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091743189"/>
                    </a:ext>
                  </a:extLst>
                </a:gridCol>
              </a:tblGrid>
              <a:tr h="163636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Staff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£(442k)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Over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3638"/>
                  </a:ext>
                </a:extLst>
              </a:tr>
              <a:tr h="278182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Nursing Staff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663k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Under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906009"/>
                  </a:ext>
                </a:extLst>
              </a:tr>
              <a:tr h="278182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Clinical, Support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&amp; Admin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17k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Under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1299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22692"/>
              </p:ext>
            </p:extLst>
          </p:nvPr>
        </p:nvGraphicFramePr>
        <p:xfrm>
          <a:off x="1233526" y="3288383"/>
          <a:ext cx="3783600" cy="164592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3284447094"/>
                    </a:ext>
                  </a:extLst>
                </a:gridCol>
                <a:gridCol w="903600">
                  <a:extLst>
                    <a:ext uri="{9D8B030D-6E8A-4147-A177-3AD203B41FA5}">
                      <a16:colId xmlns:a16="http://schemas.microsoft.com/office/drawing/2014/main" val="303061225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00846739"/>
                    </a:ext>
                  </a:extLst>
                </a:gridCol>
              </a:tblGrid>
              <a:tr h="120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 Supplies 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£(47k)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Over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43298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Supplies 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£(366k)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Over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03073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Lab/Radiology 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£140k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Under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54506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PPE 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£(15k)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Over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938289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FM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£(699k)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Over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82782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CS&amp;R&amp;S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£(380k)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Over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77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1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091993"/>
            <a:ext cx="8397526" cy="40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 smtClean="0">
                <a:latin typeface="+mn-lt"/>
              </a:rPr>
              <a:t>Surgical </a:t>
            </a:r>
            <a:r>
              <a:rPr lang="en-GB" sz="1500" u="sng" dirty="0">
                <a:latin typeface="+mn-lt"/>
              </a:rPr>
              <a:t>Supplies </a:t>
            </a:r>
            <a:r>
              <a:rPr lang="en-GB" sz="1500" u="sng" dirty="0">
                <a:solidFill>
                  <a:srgbClr val="FF0000"/>
                </a:solidFill>
                <a:latin typeface="+mn-lt"/>
              </a:rPr>
              <a:t>(£366k) </a:t>
            </a:r>
            <a:r>
              <a:rPr lang="en-GB" sz="1500" u="sng" dirty="0" smtClean="0">
                <a:latin typeface="+mn-lt"/>
              </a:rPr>
              <a:t>YTD</a:t>
            </a:r>
          </a:p>
          <a:p>
            <a:pPr marL="101598" indent="0" defTabSz="685800">
              <a:buClrTx/>
              <a:buNone/>
            </a:pPr>
            <a:r>
              <a:rPr lang="en-GB" sz="1500" dirty="0" smtClean="0"/>
              <a:t>      Surgical </a:t>
            </a:r>
            <a:r>
              <a:rPr lang="en-GB" sz="1500" dirty="0"/>
              <a:t>Supplies are a complex area for the Board and </a:t>
            </a:r>
            <a:r>
              <a:rPr lang="en-GB" sz="1500" dirty="0" smtClean="0"/>
              <a:t>better data</a:t>
            </a:r>
            <a:r>
              <a:rPr lang="en-GB" sz="1500" dirty="0"/>
              <a:t>, systems and </a:t>
            </a:r>
            <a:r>
              <a:rPr lang="en-GB" sz="1500" dirty="0" smtClean="0"/>
              <a:t>analysis </a:t>
            </a:r>
            <a:r>
              <a:rPr lang="en-GB" sz="1500" dirty="0"/>
              <a:t>are </a:t>
            </a:r>
            <a:r>
              <a:rPr lang="en-GB" sz="1500" dirty="0" smtClean="0"/>
              <a:t>   </a:t>
            </a:r>
          </a:p>
          <a:p>
            <a:pPr marL="101598" indent="0" defTabSz="685800">
              <a:buClrTx/>
              <a:buNone/>
            </a:pPr>
            <a:r>
              <a:rPr lang="en-GB" sz="1500" dirty="0"/>
              <a:t> </a:t>
            </a:r>
            <a:r>
              <a:rPr lang="en-GB" sz="1500" dirty="0" smtClean="0"/>
              <a:t>     required </a:t>
            </a:r>
            <a:r>
              <a:rPr lang="en-GB" sz="1500" dirty="0"/>
              <a:t>to allow a fuller ability to understand changes to these </a:t>
            </a:r>
            <a:r>
              <a:rPr lang="en-GB" sz="1500" dirty="0" smtClean="0"/>
              <a:t>budget lines</a:t>
            </a:r>
          </a:p>
          <a:p>
            <a:pPr marL="101598" indent="0" defTabSz="685800">
              <a:buClrTx/>
              <a:buNone/>
            </a:pPr>
            <a:endParaRPr lang="en-GB" sz="1500" dirty="0" smtClean="0">
              <a:latin typeface="+mn-lt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 smtClean="0">
                <a:latin typeface="+mn-lt"/>
              </a:rPr>
              <a:t>FM </a:t>
            </a:r>
            <a:r>
              <a:rPr lang="en-GB" sz="1500" u="sng" dirty="0">
                <a:solidFill>
                  <a:srgbClr val="FF0000"/>
                </a:solidFill>
                <a:latin typeface="+mn-lt"/>
              </a:rPr>
              <a:t>(£699k) </a:t>
            </a:r>
            <a:r>
              <a:rPr lang="en-GB" sz="1500" u="sng" dirty="0" smtClean="0">
                <a:latin typeface="+mn-lt"/>
              </a:rPr>
              <a:t>YTD</a:t>
            </a:r>
          </a:p>
          <a:p>
            <a:pPr marL="101598" indent="0" defTabSz="685800">
              <a:buClrTx/>
              <a:buNone/>
            </a:pPr>
            <a:r>
              <a:rPr lang="en-GB" sz="1500" dirty="0"/>
              <a:t> </a:t>
            </a:r>
            <a:r>
              <a:rPr lang="en-GB" sz="1500" dirty="0" smtClean="0"/>
              <a:t>     The </a:t>
            </a:r>
            <a:r>
              <a:rPr lang="en-GB" sz="1500" dirty="0"/>
              <a:t>main driver of FM is the increase in charges for Rates &amp; Utilities and this is </a:t>
            </a:r>
            <a:r>
              <a:rPr lang="en-GB" sz="1500" dirty="0" smtClean="0"/>
              <a:t>being    </a:t>
            </a:r>
          </a:p>
          <a:p>
            <a:pPr marL="101598" indent="0" defTabSz="685800">
              <a:buClrTx/>
              <a:buNone/>
            </a:pPr>
            <a:r>
              <a:rPr lang="en-GB" sz="1500" dirty="0"/>
              <a:t> </a:t>
            </a:r>
            <a:r>
              <a:rPr lang="en-GB" sz="1500" dirty="0" smtClean="0"/>
              <a:t>      investigated </a:t>
            </a:r>
            <a:r>
              <a:rPr lang="en-GB" sz="1500" dirty="0"/>
              <a:t>by the Estates team who are liaising with our energy supplier </a:t>
            </a:r>
            <a:r>
              <a:rPr lang="en-GB" sz="1500" dirty="0" smtClean="0"/>
              <a:t>directly </a:t>
            </a:r>
            <a:r>
              <a:rPr lang="en-GB" sz="1500" dirty="0"/>
              <a:t>to confirm </a:t>
            </a:r>
            <a:endParaRPr lang="en-GB" sz="1500" dirty="0" smtClean="0"/>
          </a:p>
          <a:p>
            <a:pPr marL="101598" indent="0" defTabSz="685800">
              <a:buClrTx/>
              <a:buNone/>
            </a:pPr>
            <a:r>
              <a:rPr lang="en-GB" sz="1500" dirty="0"/>
              <a:t> </a:t>
            </a:r>
            <a:r>
              <a:rPr lang="en-GB" sz="1500" dirty="0" smtClean="0"/>
              <a:t>      the </a:t>
            </a:r>
            <a:r>
              <a:rPr lang="en-GB" sz="1500" dirty="0"/>
              <a:t>accuracy of charges and consumption levels </a:t>
            </a:r>
            <a:r>
              <a:rPr lang="en-GB" sz="1500" dirty="0" smtClean="0"/>
              <a:t>applied</a:t>
            </a:r>
          </a:p>
          <a:p>
            <a:pPr marL="101598" indent="0" defTabSz="685800">
              <a:buClrTx/>
              <a:buNone/>
            </a:pPr>
            <a:endParaRPr lang="en-GB" sz="1500" dirty="0"/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>
                <a:latin typeface="+mn-lt"/>
              </a:rPr>
              <a:t>CS&amp;R&amp;S </a:t>
            </a:r>
            <a:r>
              <a:rPr lang="en-GB" sz="1500" u="sng" dirty="0">
                <a:solidFill>
                  <a:srgbClr val="FF0000"/>
                </a:solidFill>
                <a:latin typeface="+mn-lt"/>
              </a:rPr>
              <a:t>(£380k) </a:t>
            </a:r>
            <a:r>
              <a:rPr lang="en-GB" sz="1500" u="sng" dirty="0">
                <a:latin typeface="+mn-lt"/>
              </a:rPr>
              <a:t>YTD </a:t>
            </a:r>
          </a:p>
          <a:p>
            <a:pPr marL="101598" indent="0" defTabSz="685800">
              <a:buClrTx/>
              <a:buNone/>
            </a:pPr>
            <a:r>
              <a:rPr lang="en-GB" sz="1500" dirty="0" smtClean="0"/>
              <a:t>      GJCH </a:t>
            </a:r>
            <a:r>
              <a:rPr lang="en-GB" sz="1500" dirty="0"/>
              <a:t>patient rooms (£</a:t>
            </a:r>
            <a:r>
              <a:rPr lang="en-GB" sz="1500" dirty="0" smtClean="0"/>
              <a:t>79k), Consultancy </a:t>
            </a:r>
            <a:r>
              <a:rPr lang="en-GB" sz="1500" dirty="0"/>
              <a:t>costs within E-health of (£111k), postage </a:t>
            </a:r>
            <a:r>
              <a:rPr lang="en-GB" sz="1500" dirty="0" smtClean="0"/>
              <a:t>  </a:t>
            </a:r>
          </a:p>
          <a:p>
            <a:pPr marL="101598" indent="0" defTabSz="685800">
              <a:buClrTx/>
              <a:buNone/>
            </a:pPr>
            <a:r>
              <a:rPr lang="en-GB" sz="1500" dirty="0"/>
              <a:t> </a:t>
            </a:r>
            <a:r>
              <a:rPr lang="en-GB" sz="1500" dirty="0" smtClean="0"/>
              <a:t>     relating </a:t>
            </a:r>
            <a:r>
              <a:rPr lang="en-GB" sz="1500" dirty="0"/>
              <a:t>to increased patient activity (£43k) and Laboratory costs within Haematology in </a:t>
            </a:r>
            <a:endParaRPr lang="en-GB" sz="1500" dirty="0" smtClean="0"/>
          </a:p>
          <a:p>
            <a:pPr marL="101598" indent="0" defTabSz="685800">
              <a:buClrTx/>
              <a:buNone/>
            </a:pPr>
            <a:r>
              <a:rPr lang="en-GB" sz="1500" dirty="0"/>
              <a:t> </a:t>
            </a:r>
            <a:r>
              <a:rPr lang="en-GB" sz="1500" dirty="0" smtClean="0"/>
              <a:t>     HLD </a:t>
            </a:r>
            <a:r>
              <a:rPr lang="en-GB" sz="1500" dirty="0"/>
              <a:t>of (£57k</a:t>
            </a:r>
            <a:r>
              <a:rPr lang="en-GB" sz="1500" dirty="0" smtClean="0"/>
              <a:t>)</a:t>
            </a:r>
            <a:endParaRPr lang="en-GB" sz="1500" dirty="0" smtClean="0">
              <a:latin typeface="+mn-lt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600" dirty="0"/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dirty="0"/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04663"/>
              </p:ext>
            </p:extLst>
          </p:nvPr>
        </p:nvGraphicFramePr>
        <p:xfrm>
          <a:off x="346166" y="634165"/>
          <a:ext cx="6762901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62901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July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2023/24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6855" y="1110351"/>
            <a:ext cx="8282137" cy="385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Plan assumes c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.£(6.66)m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budget savings / in-year efficiency savings</a:t>
            </a:r>
          </a:p>
          <a:p>
            <a:pPr marL="0" indent="-2857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Non-recurring savings of c.£4.58m have been identified (vacancy factor applied of £3.813m and ‘slippage’ of £0.766m on funded initiatives)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Month 4, £1.271m of vacancy factor savings have been delivered together with £0.766m of ‘slippage’ – total £2.037m 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£(2.085)m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unidentified savings still to be identified by the year-end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 is currently on-going on the identification of further budget savings on a non-recurring basis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92365"/>
              </p:ext>
            </p:extLst>
          </p:nvPr>
        </p:nvGraphicFramePr>
        <p:xfrm>
          <a:off x="344582" y="643344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Efficiencies</a:t>
                      </a:r>
                      <a:r>
                        <a:rPr lang="en-GB" sz="1800" b="1" i="0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Update at</a:t>
                      </a: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July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3450</TotalTime>
  <Words>852</Words>
  <Application>Microsoft Office PowerPoint</Application>
  <PresentationFormat>On-screen Show (16:9)</PresentationFormat>
  <Paragraphs>187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Times New Roman</vt:lpstr>
      <vt:lpstr>Georgia</vt:lpstr>
      <vt:lpstr>Courier New</vt:lpstr>
      <vt:lpstr>Symbol</vt:lpstr>
      <vt:lpstr>Arial</vt:lpstr>
      <vt:lpstr>Calibri</vt:lpstr>
      <vt:lpstr>Lato Black</vt:lpstr>
      <vt:lpstr>Wingdings</vt:lpstr>
      <vt:lpstr>Lato Light</vt:lpstr>
      <vt:lpstr>Silvia template</vt:lpstr>
      <vt:lpstr>Presentation 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 </vt:lpstr>
      <vt:lpstr>2022/23 Financial Position</vt:lpstr>
      <vt:lpstr>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Karen Ackland</dc:creator>
  <cp:lastModifiedBy>Christine Nelson (NHS GOLDEN JUBILEE)</cp:lastModifiedBy>
  <cp:revision>165</cp:revision>
  <dcterms:modified xsi:type="dcterms:W3CDTF">2023-09-26T17:43:47Z</dcterms:modified>
</cp:coreProperties>
</file>