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5"/>
  </p:notesMasterIdLst>
  <p:handoutMasterIdLst>
    <p:handoutMasterId r:id="rId16"/>
  </p:handoutMasterIdLst>
  <p:sldIdLst>
    <p:sldId id="259" r:id="rId2"/>
    <p:sldId id="311" r:id="rId3"/>
    <p:sldId id="310" r:id="rId4"/>
    <p:sldId id="313" r:id="rId5"/>
    <p:sldId id="326" r:id="rId6"/>
    <p:sldId id="324" r:id="rId7"/>
    <p:sldId id="327" r:id="rId8"/>
    <p:sldId id="328" r:id="rId9"/>
    <p:sldId id="304" r:id="rId10"/>
    <p:sldId id="329" r:id="rId11"/>
    <p:sldId id="308" r:id="rId12"/>
    <p:sldId id="309" r:id="rId13"/>
    <p:sldId id="320" r:id="rId1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Lato Black" panose="020B0604020202020204" charset="0"/>
      <p:bold r:id="rId25"/>
      <p:boldItalic r:id="rId26"/>
    </p:embeddedFont>
    <p:embeddedFont>
      <p:font typeface="Lato Light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99CCFF"/>
    <a:srgbClr val="CCE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C89DDF2-D6E7-4416-9A17-0C599F85544F}">
  <a:tblStyle styleId="{9C89DDF2-D6E7-4416-9A17-0C599F85544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88" autoAdjust="0"/>
    <p:restoredTop sz="94660"/>
  </p:normalViewPr>
  <p:slideViewPr>
    <p:cSldViewPr snapToGrid="0">
      <p:cViewPr varScale="1">
        <p:scale>
          <a:sx n="133" d="100"/>
          <a:sy n="133" d="100"/>
        </p:scale>
        <p:origin x="88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99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F5E96-7F9C-40A2-B1E7-5E2AD0749087}" type="datetimeFigureOut">
              <a:rPr lang="en-GB" smtClean="0"/>
              <a:t>26/09/2023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4BD35-EA12-4AA5-B727-548B065725F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950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0871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15" y="2917255"/>
            <a:ext cx="9140444" cy="2224977"/>
          </a:xfrm>
          <a:custGeom>
            <a:avLst/>
            <a:gdLst/>
            <a:ahLst/>
            <a:cxnLst/>
            <a:rect l="l" t="t" r="r" b="b"/>
            <a:pathLst>
              <a:path w="3860800" h="939800" extrusionOk="0">
                <a:moveTo>
                  <a:pt x="1304290" y="494030"/>
                </a:moveTo>
                <a:cubicBezTo>
                  <a:pt x="857250" y="494030"/>
                  <a:pt x="421005" y="451485"/>
                  <a:pt x="0" y="370840"/>
                </a:cubicBezTo>
                <a:lnTo>
                  <a:pt x="0" y="942340"/>
                </a:lnTo>
                <a:lnTo>
                  <a:pt x="3864610" y="942340"/>
                </a:lnTo>
                <a:lnTo>
                  <a:pt x="3864610" y="0"/>
                </a:lnTo>
                <a:cubicBezTo>
                  <a:pt x="3082290" y="317500"/>
                  <a:pt x="2216150" y="494030"/>
                  <a:pt x="1304290" y="494030"/>
                </a:cubicBezTo>
                <a:close/>
              </a:path>
            </a:pathLst>
          </a:custGeom>
          <a:gradFill>
            <a:gsLst>
              <a:gs pos="0">
                <a:srgbClr val="00B0F0">
                  <a:alpha val="20000"/>
                </a:srgbClr>
              </a:gs>
              <a:gs pos="100000">
                <a:srgbClr val="0070C0">
                  <a:alpha val="2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15" y="1926312"/>
            <a:ext cx="9140444" cy="3217196"/>
          </a:xfrm>
          <a:custGeom>
            <a:avLst/>
            <a:gdLst/>
            <a:ahLst/>
            <a:cxnLst/>
            <a:rect l="l" t="t" r="r" b="b"/>
            <a:pathLst>
              <a:path w="3860800" h="1358900" extrusionOk="0">
                <a:moveTo>
                  <a:pt x="175260" y="1096010"/>
                </a:moveTo>
                <a:cubicBezTo>
                  <a:pt x="116840" y="1096010"/>
                  <a:pt x="58420" y="1095375"/>
                  <a:pt x="0" y="1094105"/>
                </a:cubicBezTo>
                <a:lnTo>
                  <a:pt x="0" y="1360805"/>
                </a:lnTo>
                <a:lnTo>
                  <a:pt x="3864610" y="1360805"/>
                </a:lnTo>
                <a:lnTo>
                  <a:pt x="3864610" y="0"/>
                </a:lnTo>
                <a:cubicBezTo>
                  <a:pt x="2827655" y="689610"/>
                  <a:pt x="1553210" y="1096010"/>
                  <a:pt x="175260" y="1096010"/>
                </a:cubicBezTo>
                <a:close/>
              </a:path>
            </a:pathLst>
          </a:custGeom>
          <a:gradFill>
            <a:gsLst>
              <a:gs pos="0">
                <a:srgbClr val="99CCFF">
                  <a:alpha val="30000"/>
                </a:srgbClr>
              </a:gs>
              <a:gs pos="100000">
                <a:srgbClr val="002060">
                  <a:alpha val="40000"/>
                </a:srgbClr>
              </a:gs>
            </a:gsLst>
            <a:lin ang="108014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1519" y="3413477"/>
            <a:ext cx="9140444" cy="1728867"/>
          </a:xfrm>
          <a:custGeom>
            <a:avLst/>
            <a:gdLst/>
            <a:ahLst/>
            <a:cxnLst/>
            <a:rect l="l" t="t" r="r" b="b"/>
            <a:pathLst>
              <a:path w="3860800" h="730250" extrusionOk="0">
                <a:moveTo>
                  <a:pt x="2672715" y="539750"/>
                </a:moveTo>
                <a:cubicBezTo>
                  <a:pt x="1717040" y="539750"/>
                  <a:pt x="811530" y="346075"/>
                  <a:pt x="0" y="0"/>
                </a:cubicBezTo>
                <a:lnTo>
                  <a:pt x="0" y="732790"/>
                </a:lnTo>
                <a:lnTo>
                  <a:pt x="3863975" y="732790"/>
                </a:lnTo>
                <a:lnTo>
                  <a:pt x="3863975" y="437515"/>
                </a:lnTo>
                <a:cubicBezTo>
                  <a:pt x="3477895" y="504190"/>
                  <a:pt x="3079750" y="539750"/>
                  <a:pt x="2672715" y="539750"/>
                </a:cubicBezTo>
                <a:close/>
              </a:path>
            </a:pathLst>
          </a:custGeom>
          <a:gradFill>
            <a:gsLst>
              <a:gs pos="0">
                <a:srgbClr val="99CCFF">
                  <a:alpha val="50000"/>
                </a:srgbClr>
              </a:gs>
              <a:gs pos="100000">
                <a:srgbClr val="0070C0">
                  <a:alpha val="7000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ctrTitle"/>
          </p:nvPr>
        </p:nvSpPr>
        <p:spPr>
          <a:xfrm>
            <a:off x="1034301" y="1583350"/>
            <a:ext cx="63429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1034301" y="2840052"/>
            <a:ext cx="63429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None/>
              <a:defRPr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000"/>
              <a:buNone/>
              <a:defRPr sz="3000">
                <a:solidFill>
                  <a:schemeClr val="accent5"/>
                </a:solidFill>
              </a:defRPr>
            </a:lvl9pPr>
          </a:lstStyle>
          <a:p>
            <a:endParaRPr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709" y="221457"/>
            <a:ext cx="1059359" cy="7334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userDrawn="1">
  <p:cSld name="TITLE_AND_TWO_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"/>
          <p:cNvSpPr txBox="1">
            <a:spLocks noGrp="1"/>
          </p:cNvSpPr>
          <p:nvPr>
            <p:ph type="title"/>
          </p:nvPr>
        </p:nvSpPr>
        <p:spPr>
          <a:xfrm>
            <a:off x="737851" y="517526"/>
            <a:ext cx="6034500" cy="43843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>
                <a:solidFill>
                  <a:srgbClr val="002060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1"/>
          </p:nvPr>
        </p:nvSpPr>
        <p:spPr>
          <a:xfrm>
            <a:off x="737851" y="1240173"/>
            <a:ext cx="6034500" cy="2936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189" lvl="0" indent="-355591" rtl="0"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Char char="◦"/>
              <a:defRPr sz="2000">
                <a:solidFill>
                  <a:srgbClr val="002060"/>
                </a:solidFill>
                <a:latin typeface="+mj-lt"/>
              </a:defRPr>
            </a:lvl1pPr>
            <a:lvl2pPr marL="914377" lvl="1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2pPr>
            <a:lvl3pPr marL="1371566" lvl="2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3pPr>
            <a:lvl4pPr marL="1828754" lvl="3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4pPr>
            <a:lvl5pPr marL="2285943" lvl="4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5pPr>
            <a:lvl6pPr marL="2743131" lvl="5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6pPr>
            <a:lvl7pPr marL="3200320" lvl="6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7pPr>
            <a:lvl8pPr marL="3657509" lvl="7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8pPr>
            <a:lvl9pPr marL="4114697" lvl="8" indent="-355591" rtl="0">
              <a:spcBef>
                <a:spcPts val="0"/>
              </a:spcBef>
              <a:spcAft>
                <a:spcPts val="0"/>
              </a:spcAft>
              <a:buSzPts val="2000"/>
              <a:buChar char="◦"/>
              <a:defRPr sz="2000"/>
            </a:lvl9pPr>
          </a:lstStyle>
          <a:p>
            <a:endParaRPr dirty="0"/>
          </a:p>
        </p:txBody>
      </p:sp>
      <p:grpSp>
        <p:nvGrpSpPr>
          <p:cNvPr id="10" name="Google Shape;29;p4"/>
          <p:cNvGrpSpPr/>
          <p:nvPr userDrawn="1"/>
        </p:nvGrpSpPr>
        <p:grpSpPr>
          <a:xfrm rot="16200000" flipH="1">
            <a:off x="5508144" y="1530417"/>
            <a:ext cx="5154243" cy="2093411"/>
            <a:chOff x="187960" y="1453515"/>
            <a:chExt cx="3861435" cy="1568450"/>
          </a:xfrm>
        </p:grpSpPr>
        <p:sp>
          <p:nvSpPr>
            <p:cNvPr id="11" name="Google Shape;30;p4"/>
            <p:cNvSpPr/>
            <p:nvPr/>
          </p:nvSpPr>
          <p:spPr>
            <a:xfrm>
              <a:off x="187960" y="1453515"/>
              <a:ext cx="3860800" cy="1568450"/>
            </a:xfrm>
            <a:custGeom>
              <a:avLst/>
              <a:gdLst/>
              <a:ahLst/>
              <a:cxnLst/>
              <a:rect l="l" t="t" r="r" b="b"/>
              <a:pathLst>
                <a:path w="3860800" h="1568450" extrusionOk="0">
                  <a:moveTo>
                    <a:pt x="1304290" y="810260"/>
                  </a:moveTo>
                  <a:cubicBezTo>
                    <a:pt x="857250" y="810260"/>
                    <a:pt x="421005" y="740410"/>
                    <a:pt x="0" y="608330"/>
                  </a:cubicBezTo>
                  <a:lnTo>
                    <a:pt x="0" y="1570355"/>
                  </a:lnTo>
                  <a:lnTo>
                    <a:pt x="3864610" y="1570355"/>
                  </a:lnTo>
                  <a:lnTo>
                    <a:pt x="3864610" y="0"/>
                  </a:lnTo>
                  <a:cubicBezTo>
                    <a:pt x="3082290" y="520700"/>
                    <a:pt x="2216150" y="810260"/>
                    <a:pt x="1304290" y="810260"/>
                  </a:cubicBezTo>
                  <a:close/>
                </a:path>
              </a:pathLst>
            </a:custGeom>
            <a:gradFill>
              <a:gsLst>
                <a:gs pos="0">
                  <a:srgbClr val="00B0F0">
                    <a:alpha val="20000"/>
                  </a:srgbClr>
                </a:gs>
                <a:gs pos="100000">
                  <a:srgbClr val="99CCFF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2" name="Google Shape;31;p4"/>
            <p:cNvSpPr/>
            <p:nvPr/>
          </p:nvSpPr>
          <p:spPr>
            <a:xfrm>
              <a:off x="187960" y="2182495"/>
              <a:ext cx="3860800" cy="838200"/>
            </a:xfrm>
            <a:custGeom>
              <a:avLst/>
              <a:gdLst/>
              <a:ahLst/>
              <a:cxnLst/>
              <a:rect l="l" t="t" r="r" b="b"/>
              <a:pathLst>
                <a:path w="3860800" h="838200" extrusionOk="0">
                  <a:moveTo>
                    <a:pt x="1932305" y="451485"/>
                  </a:moveTo>
                  <a:cubicBezTo>
                    <a:pt x="1258570" y="451485"/>
                    <a:pt x="608965" y="293370"/>
                    <a:pt x="0" y="0"/>
                  </a:cubicBezTo>
                  <a:lnTo>
                    <a:pt x="0" y="840740"/>
                  </a:lnTo>
                  <a:lnTo>
                    <a:pt x="3864610" y="840740"/>
                  </a:lnTo>
                  <a:lnTo>
                    <a:pt x="3864610" y="635"/>
                  </a:lnTo>
                  <a:cubicBezTo>
                    <a:pt x="3255645" y="293370"/>
                    <a:pt x="2606675" y="451485"/>
                    <a:pt x="1932305" y="451485"/>
                  </a:cubicBezTo>
                  <a:close/>
                </a:path>
              </a:pathLst>
            </a:custGeom>
            <a:gradFill>
              <a:gsLst>
                <a:gs pos="0">
                  <a:srgbClr val="66CCFF">
                    <a:alpha val="80000"/>
                  </a:srgbClr>
                </a:gs>
                <a:gs pos="100000">
                  <a:srgbClr val="002060">
                    <a:alpha val="94000"/>
                  </a:srgbClr>
                </a:gs>
              </a:gsLst>
              <a:lin ang="10800025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13" name="Google Shape;32;p4"/>
            <p:cNvSpPr/>
            <p:nvPr/>
          </p:nvSpPr>
          <p:spPr>
            <a:xfrm>
              <a:off x="188595" y="1819275"/>
              <a:ext cx="3860800" cy="1200150"/>
            </a:xfrm>
            <a:custGeom>
              <a:avLst/>
              <a:gdLst/>
              <a:ahLst/>
              <a:cxnLst/>
              <a:rect l="l" t="t" r="r" b="b"/>
              <a:pathLst>
                <a:path w="3860800" h="1200150" extrusionOk="0">
                  <a:moveTo>
                    <a:pt x="2672715" y="887095"/>
                  </a:moveTo>
                  <a:cubicBezTo>
                    <a:pt x="1717040" y="887095"/>
                    <a:pt x="811530" y="568960"/>
                    <a:pt x="0" y="0"/>
                  </a:cubicBezTo>
                  <a:lnTo>
                    <a:pt x="0" y="1204595"/>
                  </a:lnTo>
                  <a:lnTo>
                    <a:pt x="3864610" y="1204595"/>
                  </a:lnTo>
                  <a:lnTo>
                    <a:pt x="3864610" y="718820"/>
                  </a:lnTo>
                  <a:cubicBezTo>
                    <a:pt x="3478530" y="829310"/>
                    <a:pt x="3079750" y="887095"/>
                    <a:pt x="2672715" y="887095"/>
                  </a:cubicBezTo>
                  <a:close/>
                </a:path>
              </a:pathLst>
            </a:custGeom>
            <a:gradFill>
              <a:gsLst>
                <a:gs pos="0">
                  <a:srgbClr val="0070C0">
                    <a:alpha val="20000"/>
                  </a:srgbClr>
                </a:gs>
                <a:gs pos="100000">
                  <a:srgbClr val="002060">
                    <a:alpha val="2000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rgbClr val="000000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717" y="132445"/>
            <a:ext cx="613568" cy="424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19542-7E60-4C8C-B5A2-B986AD57E4B6}" type="datetimeFigureOut">
              <a:rPr lang="en-GB" smtClean="0"/>
              <a:t>26/09/2023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6802A-74C3-4485-9A74-F06789A6C1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6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37851" y="517525"/>
            <a:ext cx="6034500" cy="7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ato Black"/>
              <a:buNone/>
              <a:defRPr sz="30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37851" y="1475700"/>
            <a:ext cx="6034500" cy="30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Lato Light"/>
              <a:buChar char="◦"/>
              <a:defRPr sz="2400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5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rgbClr val="002060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 rtl="0">
              <a:buNone/>
              <a:defRPr sz="130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2" r:id="rId3"/>
  </p:sldLayoutIdLst>
  <p:transition>
    <p:fade thruBlk="1"/>
  </p:transition>
  <p:timing>
    <p:tnLst>
      <p:par>
        <p:cTn id="1" dur="indefinite" restart="never" nodeType="tmRoot"/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206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457189" marR="0" lvl="0" indent="-380990" algn="l" rtl="0">
        <a:lnSpc>
          <a:spcPct val="100000"/>
        </a:lnSpc>
        <a:spcBef>
          <a:spcPts val="0"/>
        </a:spcBef>
        <a:spcAft>
          <a:spcPts val="0"/>
        </a:spcAft>
        <a:buClr>
          <a:srgbClr val="66CCFF"/>
        </a:buClr>
        <a:buFont typeface="Wingdings" panose="05000000000000000000" pitchFamily="2" charset="2"/>
        <a:buChar char="Ø"/>
        <a:defRPr sz="1400" b="0" i="0" u="none" strike="noStrike" cap="none">
          <a:solidFill>
            <a:srgbClr val="00206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7711" y="404863"/>
            <a:ext cx="7025833" cy="1080123"/>
          </a:xfrm>
        </p:spPr>
        <p:txBody>
          <a:bodyPr/>
          <a:lstStyle/>
          <a:p>
            <a:r>
              <a:rPr lang="en-GB" sz="4000" dirty="0" smtClean="0"/>
              <a:t>Presentation</a:t>
            </a:r>
            <a:br>
              <a:rPr lang="en-GB" sz="4000" dirty="0" smtClean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7710" y="1057307"/>
            <a:ext cx="7025833" cy="1698956"/>
          </a:xfrm>
        </p:spPr>
        <p:txBody>
          <a:bodyPr/>
          <a:lstStyle/>
          <a:p>
            <a:r>
              <a:rPr lang="en-US" altLang="en-US" sz="3200" dirty="0" smtClean="0"/>
              <a:t>Summary Financial Report </a:t>
            </a:r>
          </a:p>
          <a:p>
            <a:r>
              <a:rPr lang="en-US" altLang="en-US" sz="3200" dirty="0" smtClean="0"/>
              <a:t>as at 31 July 2023 (Month 4)</a:t>
            </a:r>
          </a:p>
          <a:p>
            <a:endParaRPr lang="en-US" altLang="en-US" sz="3200" dirty="0"/>
          </a:p>
          <a:p>
            <a:endParaRPr lang="en-US" altLang="en-US" sz="3600" dirty="0" smtClean="0"/>
          </a:p>
          <a:p>
            <a:r>
              <a:rPr lang="en-US" altLang="en-US" sz="3200" dirty="0" smtClean="0"/>
              <a:t>NHS Golden Jubilee Board</a:t>
            </a:r>
            <a:endParaRPr lang="en-US" altLang="en-US" sz="3200" dirty="0" smtClean="0"/>
          </a:p>
          <a:p>
            <a:endParaRPr lang="en-US" altLang="en-US" sz="3200" dirty="0" smtClean="0"/>
          </a:p>
          <a:p>
            <a:endParaRPr lang="en-US" altLang="en-US" sz="3200" dirty="0" smtClean="0"/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905297" y="204952"/>
            <a:ext cx="9932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Item </a:t>
            </a:r>
            <a:r>
              <a:rPr lang="en-GB" sz="1000" dirty="0" smtClean="0"/>
              <a:t>6.2App2</a:t>
            </a:r>
            <a:endParaRPr lang="en-GB" sz="1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96855" y="1110351"/>
            <a:ext cx="8282137" cy="38208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resources now agreed across Finance, Procurement, Programme Management, Quality Improvement and Services to drive forward our Sustainability </a:t>
            </a:r>
          </a:p>
          <a:p>
            <a:pPr marL="0" indent="0">
              <a:buClrTx/>
              <a:buSzPct val="100000"/>
              <a:buNone/>
              <a:defRPr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and Value Programme</a:t>
            </a:r>
          </a:p>
          <a:p>
            <a:pPr marL="0" indent="-28575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defRPr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 areas of focus during 2023/24 (starting July 2023)</a:t>
            </a: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38" lvl="1" indent="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Digital transformation initiatives e.g. PECOS</a:t>
            </a:r>
          </a:p>
          <a:p>
            <a:pPr marL="742938" lvl="1" indent="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NHS Golden Jubilee Conference Hotel</a:t>
            </a:r>
          </a:p>
          <a:p>
            <a:pPr marL="742938" lvl="1" indent="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Other Trading income – Dining, Vending and Shop</a:t>
            </a:r>
          </a:p>
          <a:p>
            <a:pPr marL="742938" lvl="1" indent="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HLD Division (including NSD services)</a:t>
            </a:r>
          </a:p>
          <a:p>
            <a:pPr marL="742938" lvl="1" indent="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Research Institute </a:t>
            </a: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092365"/>
              </p:ext>
            </p:extLst>
          </p:nvPr>
        </p:nvGraphicFramePr>
        <p:xfrm>
          <a:off x="344582" y="643344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Efficiencies</a:t>
                      </a:r>
                      <a:r>
                        <a:rPr lang="en-GB" sz="1800" b="1" i="0" u="none" strike="noStrike" cap="none" baseline="0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Update at</a:t>
                      </a: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July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76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5" y="252112"/>
            <a:ext cx="6339988" cy="362055"/>
          </a:xfrm>
        </p:spPr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  <a:latin typeface="+mj-lt"/>
              </a:rPr>
              <a:t>2023/24 Financia</a:t>
            </a:r>
            <a:r>
              <a:rPr lang="en-GB" b="1" dirty="0">
                <a:solidFill>
                  <a:srgbClr val="002060"/>
                </a:solidFill>
                <a:latin typeface="+mj-lt"/>
              </a:rPr>
              <a:t>l</a:t>
            </a:r>
            <a:r>
              <a:rPr lang="en-GB" b="1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GB" b="1" dirty="0">
                <a:solidFill>
                  <a:srgbClr val="002060"/>
                </a:solidFill>
                <a:latin typeface="+mj-lt"/>
              </a:rPr>
              <a:t>Position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007" y="1294414"/>
            <a:ext cx="7941188" cy="3701867"/>
          </a:xfrm>
        </p:spPr>
        <p:txBody>
          <a:bodyPr/>
          <a:lstStyle/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July </a:t>
            </a:r>
            <a:r>
              <a:rPr lang="en-GB" sz="1800" dirty="0">
                <a:solidFill>
                  <a:srgbClr val="002060"/>
                </a:solidFill>
                <a:latin typeface="+mj-lt"/>
              </a:rPr>
              <a:t>2023 </a:t>
            </a: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(Month 4) early </a:t>
            </a:r>
            <a:r>
              <a:rPr lang="en-GB" sz="1800" dirty="0">
                <a:solidFill>
                  <a:srgbClr val="002060"/>
                </a:solidFill>
                <a:latin typeface="+mj-lt"/>
              </a:rPr>
              <a:t>in FY so no key </a:t>
            </a: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trends analysis  </a:t>
            </a:r>
            <a:endParaRPr lang="en-GB" sz="1800" dirty="0">
              <a:solidFill>
                <a:srgbClr val="002060"/>
              </a:solidFill>
              <a:latin typeface="+mj-lt"/>
            </a:endParaRP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j-lt"/>
              </a:rPr>
              <a:t>Under delivery of the budget savings / in-year efficiency savings to break even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2060"/>
                </a:solidFill>
                <a:latin typeface="+mj-lt"/>
              </a:rPr>
              <a:t>Actual </a:t>
            </a: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income </a:t>
            </a:r>
            <a:r>
              <a:rPr lang="en-GB" sz="1800" dirty="0">
                <a:solidFill>
                  <a:srgbClr val="002060"/>
                </a:solidFill>
                <a:latin typeface="+mj-lt"/>
              </a:rPr>
              <a:t>is below budgeted expectations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Actual expenditure is above budgeted levels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Unbudgeted/ unknown expenditure items not provided for in Financial Plan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Scottish Government anticipated allocations not yet confirmed</a:t>
            </a:r>
          </a:p>
          <a:p>
            <a:pPr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SLAs-Income </a:t>
            </a:r>
            <a:r>
              <a:rPr lang="en-GB" sz="1800" dirty="0">
                <a:solidFill>
                  <a:srgbClr val="002060"/>
                </a:solidFill>
                <a:latin typeface="+mj-lt"/>
              </a:rPr>
              <a:t>r</a:t>
            </a: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isks and </a:t>
            </a:r>
            <a:r>
              <a:rPr lang="en-GB" sz="1800" dirty="0">
                <a:solidFill>
                  <a:srgbClr val="002060"/>
                </a:solidFill>
                <a:latin typeface="+mj-lt"/>
              </a:rPr>
              <a:t>v</a:t>
            </a:r>
            <a:r>
              <a:rPr lang="en-GB" sz="1800" dirty="0" smtClean="0">
                <a:solidFill>
                  <a:srgbClr val="002060"/>
                </a:solidFill>
                <a:latin typeface="+mj-lt"/>
              </a:rPr>
              <a:t>olume levels achieved  </a:t>
            </a:r>
          </a:p>
          <a:p>
            <a:pPr marL="533400" lvl="1" indent="0">
              <a:buClr>
                <a:srgbClr val="002060"/>
              </a:buClr>
              <a:buNone/>
            </a:pPr>
            <a:endParaRPr lang="en-GB" sz="1600" b="1" dirty="0" smtClean="0">
              <a:solidFill>
                <a:srgbClr val="FF0000"/>
              </a:solidFill>
              <a:latin typeface="+mj-lt"/>
            </a:endParaRPr>
          </a:p>
          <a:p>
            <a:pPr lvl="2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GB" sz="16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67786"/>
              </p:ext>
            </p:extLst>
          </p:nvPr>
        </p:nvGraphicFramePr>
        <p:xfrm>
          <a:off x="308005" y="752777"/>
          <a:ext cx="7994747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994747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</a:t>
                      </a:r>
                      <a:r>
                        <a:rPr lang="en-GB" sz="1800" b="1" i="0" u="none" strike="noStrike" cap="none" baseline="0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Risks and Current Assumptions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70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2022/23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346818"/>
            <a:ext cx="8168926" cy="37006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Non-Core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osition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Anticipated break-even</a:t>
            </a:r>
          </a:p>
          <a:p>
            <a:pPr marL="101598" indent="0">
              <a:spcBef>
                <a:spcPts val="0"/>
              </a:spcBef>
              <a:buClr>
                <a:srgbClr val="002060"/>
              </a:buClr>
              <a:buSzPct val="100000"/>
              <a:buNone/>
              <a:defRPr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area covers depreciation charges, annual managed expenditure items and any impairment of assets</a:t>
            </a: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Capital Position</a:t>
            </a:r>
          </a:p>
          <a:p>
            <a:pPr lvl="1"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Confirmation - Core Capital funding of £2.691m </a:t>
            </a:r>
          </a:p>
          <a:p>
            <a:pPr lvl="1">
              <a:buClr>
                <a:srgbClr val="002060"/>
              </a:buClr>
              <a:buFont typeface="Arial" panose="020B0604020202020204" pitchFamily="34" charset="0"/>
              <a:buChar char="•"/>
            </a:pPr>
            <a:endParaRPr lang="en-GB" sz="1600" dirty="0" smtClean="0">
              <a:solidFill>
                <a:srgbClr val="002060"/>
              </a:solidFill>
            </a:endParaRPr>
          </a:p>
          <a:p>
            <a:pPr lvl="1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n-GB" sz="1600" dirty="0" smtClean="0">
                <a:solidFill>
                  <a:srgbClr val="002060"/>
                </a:solidFill>
              </a:rPr>
              <a:t>Expected Allocations</a:t>
            </a:r>
          </a:p>
          <a:p>
            <a:pPr marL="558786" lvl="1" indent="0">
              <a:buClr>
                <a:srgbClr val="002060"/>
              </a:buClr>
              <a:buNone/>
            </a:pPr>
            <a:r>
              <a:rPr lang="en-GB" sz="1600" dirty="0" smtClean="0">
                <a:solidFill>
                  <a:srgbClr val="002060"/>
                </a:solidFill>
              </a:rPr>
              <a:t>         2022/23 </a:t>
            </a:r>
            <a:r>
              <a:rPr lang="en-GB" sz="1600" dirty="0">
                <a:solidFill>
                  <a:srgbClr val="002060"/>
                </a:solidFill>
              </a:rPr>
              <a:t>Capital Allocation ‘returned’ £1.887m</a:t>
            </a:r>
          </a:p>
          <a:p>
            <a:pPr marL="101598" lvl="0" indent="0">
              <a:buNone/>
            </a:pPr>
            <a:r>
              <a:rPr lang="en-GB" sz="1600" dirty="0" smtClean="0"/>
              <a:t>	Academy </a:t>
            </a:r>
            <a:r>
              <a:rPr lang="en-GB" sz="1600" dirty="0"/>
              <a:t>Capital £1.084m </a:t>
            </a:r>
          </a:p>
          <a:p>
            <a:pPr marL="101598" lvl="0" indent="0">
              <a:buNone/>
            </a:pPr>
            <a:r>
              <a:rPr lang="en-GB" sz="1600" dirty="0" smtClean="0"/>
              <a:t>	Water </a:t>
            </a:r>
            <a:r>
              <a:rPr lang="en-GB" sz="1600" dirty="0"/>
              <a:t>Source Heat Pump £</a:t>
            </a:r>
            <a:r>
              <a:rPr lang="en-GB" sz="1600" dirty="0" smtClean="0"/>
              <a:t>4.1m (subject to further discussions) </a:t>
            </a:r>
            <a:endParaRPr lang="en-GB" sz="1600" dirty="0"/>
          </a:p>
          <a:p>
            <a:pPr marL="101598" lvl="0" indent="0" eaLnBrk="0" hangingPunct="0">
              <a:buNone/>
            </a:pPr>
            <a:r>
              <a:rPr lang="en-GB" sz="1600" dirty="0" smtClean="0"/>
              <a:t>	Phase </a:t>
            </a:r>
            <a:r>
              <a:rPr lang="en-GB" sz="1600" dirty="0"/>
              <a:t>2 £23m</a:t>
            </a:r>
          </a:p>
          <a:p>
            <a:pPr eaLnBrk="0" hangingPunct="0"/>
            <a:endParaRPr lang="en-GB" sz="1600" dirty="0"/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>
              <a:buClr>
                <a:srgbClr val="002060"/>
              </a:buClr>
              <a:buSzPct val="100000"/>
              <a:buNone/>
              <a:defRPr/>
            </a:pPr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>
              <a:buClr>
                <a:srgbClr val="002060"/>
              </a:buClr>
              <a:buSzPct val="100000"/>
              <a:buNone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02060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>
              <a:buSzPct val="100000"/>
              <a:buNone/>
              <a:defRPr/>
            </a:pPr>
            <a:endParaRPr lang="en-US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433165"/>
              </p:ext>
            </p:extLst>
          </p:nvPr>
        </p:nvGraphicFramePr>
        <p:xfrm>
          <a:off x="300160" y="643051"/>
          <a:ext cx="7351008" cy="64008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351008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5785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Other considerations of the </a:t>
                      </a:r>
                      <a:r>
                        <a:rPr lang="en-GB" sz="18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Summary Financial Report a</a:t>
                      </a: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t July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14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5293" y="295134"/>
            <a:ext cx="7238251" cy="1159800"/>
          </a:xfrm>
        </p:spPr>
        <p:txBody>
          <a:bodyPr/>
          <a:lstStyle/>
          <a:p>
            <a:r>
              <a:rPr lang="en-GB" sz="4000" dirty="0" smtClean="0"/>
              <a:t>Presentation</a:t>
            </a:r>
            <a:br>
              <a:rPr lang="en-GB" sz="4000" dirty="0" smtClean="0"/>
            </a:b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293" y="1068279"/>
            <a:ext cx="8043324" cy="3151023"/>
          </a:xfrm>
        </p:spPr>
        <p:txBody>
          <a:bodyPr/>
          <a:lstStyle/>
          <a:p>
            <a:pPr lvl="0"/>
            <a:r>
              <a:rPr lang="en-GB" sz="2200" b="1" dirty="0" smtClean="0"/>
              <a:t>Decision</a:t>
            </a:r>
            <a:r>
              <a:rPr lang="en-GB" sz="2200" dirty="0" smtClean="0"/>
              <a:t>: </a:t>
            </a:r>
            <a:r>
              <a:rPr lang="en-GB" sz="2200" dirty="0" smtClean="0"/>
              <a:t>NHS Golden Jubilee Board</a:t>
            </a:r>
            <a:endParaRPr lang="en-GB" sz="2200" b="1" dirty="0"/>
          </a:p>
          <a:p>
            <a:r>
              <a:rPr lang="en-GB" sz="2200" dirty="0"/>
              <a:t> </a:t>
            </a:r>
            <a:endParaRPr lang="en-GB" sz="2200" b="1" dirty="0"/>
          </a:p>
          <a:p>
            <a:pPr lvl="0"/>
            <a:r>
              <a:rPr lang="en-GB" sz="2200" dirty="0" smtClean="0"/>
              <a:t>(1) Approve </a:t>
            </a:r>
            <a:r>
              <a:rPr lang="en-GB" sz="2200" dirty="0"/>
              <a:t>the Summary Financial Report as at </a:t>
            </a:r>
            <a:r>
              <a:rPr lang="en-GB" sz="2200" dirty="0" smtClean="0"/>
              <a:t>31 July 2023 </a:t>
            </a:r>
            <a:r>
              <a:rPr lang="en-GB" sz="2200" dirty="0"/>
              <a:t>(Month </a:t>
            </a:r>
            <a:r>
              <a:rPr lang="en-GB" sz="2200" dirty="0" smtClean="0"/>
              <a:t>4)</a:t>
            </a:r>
            <a:endParaRPr lang="en-GB" sz="2200" b="1" dirty="0"/>
          </a:p>
          <a:p>
            <a:endParaRPr lang="en-US" altLang="en-US" dirty="0" smtClean="0"/>
          </a:p>
          <a:p>
            <a:r>
              <a:rPr lang="en-US" altLang="en-US" sz="3200" dirty="0" smtClean="0"/>
              <a:t>Questions ? </a:t>
            </a:r>
          </a:p>
          <a:p>
            <a:endParaRPr lang="en-US" altLang="en-US" dirty="0" smtClean="0"/>
          </a:p>
          <a:p>
            <a:endParaRPr lang="en-US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924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169005"/>
              </p:ext>
            </p:extLst>
          </p:nvPr>
        </p:nvGraphicFramePr>
        <p:xfrm>
          <a:off x="300160" y="635733"/>
          <a:ext cx="7636303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636303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Points (Month 4)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97814"/>
              </p:ext>
            </p:extLst>
          </p:nvPr>
        </p:nvGraphicFramePr>
        <p:xfrm>
          <a:off x="300160" y="1095129"/>
          <a:ext cx="7746560" cy="385817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7746560">
                  <a:extLst>
                    <a:ext uri="{9D8B030D-6E8A-4147-A177-3AD203B41FA5}">
                      <a16:colId xmlns:a16="http://schemas.microsoft.com/office/drawing/2014/main" val="1226554044"/>
                    </a:ext>
                  </a:extLst>
                </a:gridCol>
              </a:tblGrid>
              <a:tr h="3858177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Board</a:t>
                      </a: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approved a 2023/24 break even Financial Plan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baseline="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Financial</a:t>
                      </a: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Plan r</a:t>
                      </a: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equires</a:t>
                      </a: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c.(£6.66m) </a:t>
                      </a: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budget</a:t>
                      </a: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savings /in-year efficiencies by March 2024</a:t>
                      </a:r>
                      <a:endParaRPr lang="en-GB" sz="1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800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June 2023 position is the third </a:t>
                      </a: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report presented </a:t>
                      </a: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within FY 2023/23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Scottish Government FPR</a:t>
                      </a: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return submitted at Month 3</a:t>
                      </a:r>
                      <a:endParaRPr lang="en-GB" sz="1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GB" sz="1800" dirty="0" smtClean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Further work is being completed by Finance in advance of Month 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e.g. allocating further central budgets, revising reporting structures and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aseline="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specific work on HLD Division </a:t>
                      </a:r>
                      <a:endParaRPr lang="en-GB" sz="1800" dirty="0" smtClean="0">
                        <a:solidFill>
                          <a:schemeClr val="accent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23288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1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00159" y="815431"/>
            <a:ext cx="7450470" cy="24938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0159" y="3385457"/>
            <a:ext cx="7450470" cy="1285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2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 net revenue core position for July 2023 reflects an overall adverse variance of </a:t>
            </a:r>
            <a:r>
              <a:rPr lang="en-GB" sz="12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£ (0.407m).</a:t>
            </a:r>
            <a:endParaRPr lang="en-GB" sz="12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60"/>
              </a:spcBef>
              <a:buFont typeface="Symbol" panose="05050102010706020507" pitchFamily="18" charset="2"/>
              <a:buChar char=""/>
            </a:pPr>
            <a:r>
              <a:rPr lang="en-GB" sz="1200" dirty="0">
                <a:latin typeface="+mn-lt"/>
                <a:ea typeface="Times New Roman" panose="02020603050405020304" pitchFamily="18" charset="0"/>
                <a:cs typeface="Georgia" panose="02040502050405020303" pitchFamily="18" charset="0"/>
              </a:rPr>
              <a:t>Income to date of £71.143m is ahead of the year to date budget of £70.421m resulting in a positive variance of £0.722m.  </a:t>
            </a:r>
          </a:p>
          <a:p>
            <a:pPr marL="342900" lvl="0" indent="-342900">
              <a:spcBef>
                <a:spcPts val="560"/>
              </a:spcBef>
              <a:buFont typeface="Symbol" panose="05050102010706020507" pitchFamily="18" charset="2"/>
              <a:buChar char=""/>
            </a:pPr>
            <a:r>
              <a:rPr lang="en-GB" sz="1200" dirty="0">
                <a:latin typeface="+mn-lt"/>
                <a:ea typeface="Times New Roman" panose="02020603050405020304" pitchFamily="18" charset="0"/>
                <a:cs typeface="Georgia" panose="02040502050405020303" pitchFamily="18" charset="0"/>
              </a:rPr>
              <a:t>Expenditure to date of £71.550m is ahead of the year to date budget of £70.421m resulting in an adverse variance of </a:t>
            </a:r>
            <a:r>
              <a:rPr lang="en-GB" sz="1200" dirty="0">
                <a:solidFill>
                  <a:srgbClr val="FF0000"/>
                </a:solidFill>
                <a:latin typeface="+mn-lt"/>
                <a:ea typeface="Times New Roman" panose="02020603050405020304" pitchFamily="18" charset="0"/>
                <a:cs typeface="Georgia" panose="02040502050405020303" pitchFamily="18" charset="0"/>
              </a:rPr>
              <a:t>£ (1.129) m</a:t>
            </a:r>
            <a:r>
              <a:rPr lang="en-GB" sz="1200" dirty="0">
                <a:latin typeface="+mn-lt"/>
                <a:ea typeface="Times New Roman" panose="02020603050405020304" pitchFamily="18" charset="0"/>
                <a:cs typeface="Georgia" panose="02040502050405020303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238298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44581" y="1397203"/>
            <a:ext cx="7731399" cy="3511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lvl="2" defTabSz="685800">
              <a:buClrTx/>
              <a:buFont typeface="Courier New" panose="02070309020205020404" pitchFamily="49" charset="0"/>
              <a:buChar char="o"/>
            </a:pPr>
            <a:endParaRPr lang="en-GB" sz="18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+mn-lt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118482"/>
              </p:ext>
            </p:extLst>
          </p:nvPr>
        </p:nvGraphicFramePr>
        <p:xfrm>
          <a:off x="344581" y="803982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Income Points at July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344581" y="1431627"/>
            <a:ext cx="7144790" cy="286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38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44581" y="1397202"/>
            <a:ext cx="7950333" cy="3631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Core Funding allocated to date of £41.187m</a:t>
            </a:r>
          </a:p>
          <a:p>
            <a:pPr marL="101598" indent="0" defTabSz="685800">
              <a:buClrTx/>
              <a:buNone/>
            </a:pPr>
            <a:endParaRPr lang="en-GB" sz="1800" dirty="0" smtClean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Anticipated total Core RRL of £140.327m for 2023/24</a:t>
            </a:r>
            <a:endPara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Other Income of £29.956m equating to an over-recovery against budget of £29.234m by £722k</a:t>
            </a:r>
          </a:p>
          <a:p>
            <a:pPr marL="101598" indent="0" defTabSz="685800">
              <a:buClrTx/>
              <a:buNone/>
            </a:pPr>
            <a:endPara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Total SLAs                </a:t>
            </a:r>
            <a:r>
              <a:rPr lang="en-GB" sz="1800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£(129) </a:t>
            </a: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endParaRPr lang="en-GB" sz="180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Hotel income  	     £207k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Other variances  	     £644k  (VAT rebate £244k and SNRSS £311k)</a:t>
            </a:r>
          </a:p>
          <a:p>
            <a:pPr lvl="2" defTabSz="685800">
              <a:buClrTx/>
              <a:buFont typeface="Courier New" panose="02070309020205020404" pitchFamily="49" charset="0"/>
              <a:buChar char="o"/>
            </a:pPr>
            <a:endParaRPr lang="en-GB" sz="18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+mn-lt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+mn-lt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410658"/>
              </p:ext>
            </p:extLst>
          </p:nvPr>
        </p:nvGraphicFramePr>
        <p:xfrm>
          <a:off x="344581" y="803982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Income Points at July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0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" y="140925"/>
            <a:ext cx="635800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59" y="1324051"/>
            <a:ext cx="7840587" cy="3891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558786" lvl="1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514055"/>
              </p:ext>
            </p:extLst>
          </p:nvPr>
        </p:nvGraphicFramePr>
        <p:xfrm>
          <a:off x="308006" y="803982"/>
          <a:ext cx="6729216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29216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July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217554" y="1324051"/>
            <a:ext cx="6819667" cy="33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92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091993"/>
            <a:ext cx="7840587" cy="406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Overall overspend of </a:t>
            </a:r>
            <a:r>
              <a:rPr lang="en-GB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£(1.129m)</a:t>
            </a:r>
          </a:p>
          <a:p>
            <a:pPr marL="0" indent="0" defTabSz="685800">
              <a:spcBef>
                <a:spcPts val="0"/>
              </a:spcBef>
              <a:buClrTx/>
              <a:buNone/>
            </a:pPr>
            <a:endParaRPr lang="en-GB" sz="1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 Costs £238k favourable (c.&lt;0.5% of YTD Budget)</a:t>
            </a:r>
          </a:p>
          <a:p>
            <a:pPr marL="558786" lvl="1" indent="0" defTabSz="685800">
              <a:buClrTx/>
              <a:buNone/>
            </a:pPr>
            <a:endParaRPr lang="en-GB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 defTabSz="685800">
              <a:buClrTx/>
              <a:buNone/>
            </a:pPr>
            <a:endParaRPr lang="en-GB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 defTabSz="685800">
              <a:buClrTx/>
              <a:buNone/>
            </a:pPr>
            <a:endParaRPr lang="en-GB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defTabSz="685800">
              <a:buClrTx/>
              <a:buNone/>
            </a:pPr>
            <a:endParaRPr lang="en-GB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 Pay Costs </a:t>
            </a:r>
            <a:r>
              <a:rPr lang="en-GB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(£1.367m) </a:t>
            </a:r>
            <a:r>
              <a:rPr lang="en-GB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adverse (</a:t>
            </a:r>
            <a:r>
              <a:rPr lang="en-GB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c.-6.5% </a:t>
            </a:r>
            <a:r>
              <a:rPr lang="en-GB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YTD Budget)</a:t>
            </a: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58786" lvl="1" indent="0" defTabSz="685800">
              <a:buClrTx/>
              <a:buNone/>
            </a:pPr>
            <a:endParaRPr lang="en-GB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Courier New" panose="02070309020205020404" pitchFamily="49" charset="0"/>
              <a:buChar char="o"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4462366"/>
              </p:ext>
            </p:extLst>
          </p:nvPr>
        </p:nvGraphicFramePr>
        <p:xfrm>
          <a:off x="346166" y="634165"/>
          <a:ext cx="6762901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62901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July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285500"/>
              </p:ext>
            </p:extLst>
          </p:nvPr>
        </p:nvGraphicFramePr>
        <p:xfrm>
          <a:off x="1233526" y="1945070"/>
          <a:ext cx="3783514" cy="830684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1750465664"/>
                    </a:ext>
                  </a:extLst>
                </a:gridCol>
                <a:gridCol w="903514">
                  <a:extLst>
                    <a:ext uri="{9D8B030D-6E8A-4147-A177-3AD203B41FA5}">
                      <a16:colId xmlns:a16="http://schemas.microsoft.com/office/drawing/2014/main" val="80790498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91743189"/>
                    </a:ext>
                  </a:extLst>
                </a:gridCol>
              </a:tblGrid>
              <a:tr h="163636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Medical Staff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£(442k) </a:t>
                      </a:r>
                      <a:endParaRPr lang="en-GB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Over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3303638"/>
                  </a:ext>
                </a:extLst>
              </a:tr>
              <a:tr h="278182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Nursing Staff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663k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Under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906009"/>
                  </a:ext>
                </a:extLst>
              </a:tr>
              <a:tr h="278182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Clinical, Support</a:t>
                      </a:r>
                      <a:r>
                        <a:rPr lang="en-GB" sz="1200" baseline="0" dirty="0" smtClean="0">
                          <a:solidFill>
                            <a:srgbClr val="002060"/>
                          </a:solidFill>
                        </a:rPr>
                        <a:t> &amp; Admin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17k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Under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91299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422692"/>
              </p:ext>
            </p:extLst>
          </p:nvPr>
        </p:nvGraphicFramePr>
        <p:xfrm>
          <a:off x="1233526" y="3288383"/>
          <a:ext cx="3783600" cy="1645920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1980000">
                  <a:extLst>
                    <a:ext uri="{9D8B030D-6E8A-4147-A177-3AD203B41FA5}">
                      <a16:colId xmlns:a16="http://schemas.microsoft.com/office/drawing/2014/main" val="3284447094"/>
                    </a:ext>
                  </a:extLst>
                </a:gridCol>
                <a:gridCol w="903600">
                  <a:extLst>
                    <a:ext uri="{9D8B030D-6E8A-4147-A177-3AD203B41FA5}">
                      <a16:colId xmlns:a16="http://schemas.microsoft.com/office/drawing/2014/main" val="3030612256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400846739"/>
                    </a:ext>
                  </a:extLst>
                </a:gridCol>
              </a:tblGrid>
              <a:tr h="1200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Pharmacy Supplies 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FF0000"/>
                          </a:solidFill>
                        </a:rPr>
                        <a:t>£(47k)</a:t>
                      </a:r>
                      <a:endParaRPr lang="en-GB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Over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943298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Surgical Supplies 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FF0000"/>
                          </a:solidFill>
                        </a:rPr>
                        <a:t>£(366k)</a:t>
                      </a:r>
                      <a:endParaRPr lang="en-GB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Over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903073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Lab/Radiology 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£140k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Under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054506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PPE 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FF0000"/>
                          </a:solidFill>
                        </a:rPr>
                        <a:t>£(15k)</a:t>
                      </a:r>
                      <a:endParaRPr lang="en-GB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Over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938289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FM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FF0000"/>
                          </a:solidFill>
                        </a:rPr>
                        <a:t>£(699k)</a:t>
                      </a:r>
                      <a:endParaRPr lang="en-GB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Over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182782"/>
                  </a:ext>
                </a:extLst>
              </a:tr>
              <a:tr h="120000">
                <a:tc>
                  <a:txBody>
                    <a:bodyPr/>
                    <a:lstStyle/>
                    <a:p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CS&amp;R&amp;S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FF0000"/>
                          </a:solidFill>
                        </a:rPr>
                        <a:t>£(380k)</a:t>
                      </a:r>
                      <a:endParaRPr lang="en-GB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>
                          <a:solidFill>
                            <a:srgbClr val="002060"/>
                          </a:solidFill>
                        </a:rPr>
                        <a:t>Over</a:t>
                      </a:r>
                      <a:endParaRPr lang="en-GB" sz="12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177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313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300160" y="1091993"/>
            <a:ext cx="8397526" cy="4066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 smtClean="0">
                <a:latin typeface="+mn-lt"/>
              </a:rPr>
              <a:t>Surgical </a:t>
            </a:r>
            <a:r>
              <a:rPr lang="en-GB" sz="1500" u="sng" dirty="0">
                <a:latin typeface="+mn-lt"/>
              </a:rPr>
              <a:t>Supplies </a:t>
            </a:r>
            <a:r>
              <a:rPr lang="en-GB" sz="1500" u="sng" dirty="0">
                <a:solidFill>
                  <a:srgbClr val="FF0000"/>
                </a:solidFill>
                <a:latin typeface="+mn-lt"/>
              </a:rPr>
              <a:t>(£366k) </a:t>
            </a:r>
            <a:r>
              <a:rPr lang="en-GB" sz="1500" u="sng" dirty="0" smtClean="0">
                <a:latin typeface="+mn-lt"/>
              </a:rPr>
              <a:t>YTD</a:t>
            </a:r>
          </a:p>
          <a:p>
            <a:pPr marL="101598" indent="0" defTabSz="685800">
              <a:buClrTx/>
              <a:buNone/>
            </a:pPr>
            <a:r>
              <a:rPr lang="en-GB" sz="1500" dirty="0" smtClean="0"/>
              <a:t>      Surgical </a:t>
            </a:r>
            <a:r>
              <a:rPr lang="en-GB" sz="1500" dirty="0"/>
              <a:t>Supplies are a complex area for the Board and </a:t>
            </a:r>
            <a:r>
              <a:rPr lang="en-GB" sz="1500" dirty="0" smtClean="0"/>
              <a:t>better data</a:t>
            </a:r>
            <a:r>
              <a:rPr lang="en-GB" sz="1500" dirty="0"/>
              <a:t>, systems and </a:t>
            </a:r>
            <a:r>
              <a:rPr lang="en-GB" sz="1500" dirty="0" smtClean="0"/>
              <a:t>analysis </a:t>
            </a:r>
            <a:r>
              <a:rPr lang="en-GB" sz="1500" dirty="0"/>
              <a:t>are </a:t>
            </a:r>
            <a:r>
              <a:rPr lang="en-GB" sz="1500" dirty="0" smtClean="0"/>
              <a:t>   </a:t>
            </a:r>
          </a:p>
          <a:p>
            <a:pPr marL="101598" indent="0" defTabSz="685800">
              <a:buClrTx/>
              <a:buNone/>
            </a:pPr>
            <a:r>
              <a:rPr lang="en-GB" sz="1500" dirty="0"/>
              <a:t> </a:t>
            </a:r>
            <a:r>
              <a:rPr lang="en-GB" sz="1500" dirty="0" smtClean="0"/>
              <a:t>     required </a:t>
            </a:r>
            <a:r>
              <a:rPr lang="en-GB" sz="1500" dirty="0"/>
              <a:t>to allow a fuller ability to understand changes to these </a:t>
            </a:r>
            <a:r>
              <a:rPr lang="en-GB" sz="1500" dirty="0" smtClean="0"/>
              <a:t>budget lines</a:t>
            </a:r>
          </a:p>
          <a:p>
            <a:pPr marL="101598" indent="0" defTabSz="685800">
              <a:buClrTx/>
              <a:buNone/>
            </a:pPr>
            <a:endParaRPr lang="en-GB" sz="1500" dirty="0" smtClean="0">
              <a:latin typeface="+mn-lt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 smtClean="0">
                <a:latin typeface="+mn-lt"/>
              </a:rPr>
              <a:t>FM </a:t>
            </a:r>
            <a:r>
              <a:rPr lang="en-GB" sz="1500" u="sng" dirty="0">
                <a:solidFill>
                  <a:srgbClr val="FF0000"/>
                </a:solidFill>
                <a:latin typeface="+mn-lt"/>
              </a:rPr>
              <a:t>(£699k) </a:t>
            </a:r>
            <a:r>
              <a:rPr lang="en-GB" sz="1500" u="sng" dirty="0" smtClean="0">
                <a:latin typeface="+mn-lt"/>
              </a:rPr>
              <a:t>YTD</a:t>
            </a:r>
          </a:p>
          <a:p>
            <a:pPr marL="101598" indent="0" defTabSz="685800">
              <a:buClrTx/>
              <a:buNone/>
            </a:pPr>
            <a:r>
              <a:rPr lang="en-GB" sz="1500" dirty="0"/>
              <a:t> </a:t>
            </a:r>
            <a:r>
              <a:rPr lang="en-GB" sz="1500" dirty="0" smtClean="0"/>
              <a:t>     The </a:t>
            </a:r>
            <a:r>
              <a:rPr lang="en-GB" sz="1500" dirty="0"/>
              <a:t>main driver of FM is the increase in charges for Rates &amp; Utilities and this is </a:t>
            </a:r>
            <a:r>
              <a:rPr lang="en-GB" sz="1500" dirty="0" smtClean="0"/>
              <a:t>being    </a:t>
            </a:r>
          </a:p>
          <a:p>
            <a:pPr marL="101598" indent="0" defTabSz="685800">
              <a:buClrTx/>
              <a:buNone/>
            </a:pPr>
            <a:r>
              <a:rPr lang="en-GB" sz="1500" dirty="0"/>
              <a:t> </a:t>
            </a:r>
            <a:r>
              <a:rPr lang="en-GB" sz="1500" dirty="0" smtClean="0"/>
              <a:t>      investigated </a:t>
            </a:r>
            <a:r>
              <a:rPr lang="en-GB" sz="1500" dirty="0"/>
              <a:t>by the Estates team who are liaising with our energy supplier </a:t>
            </a:r>
            <a:r>
              <a:rPr lang="en-GB" sz="1500" dirty="0" smtClean="0"/>
              <a:t>directly </a:t>
            </a:r>
            <a:r>
              <a:rPr lang="en-GB" sz="1500" dirty="0"/>
              <a:t>to confirm </a:t>
            </a:r>
            <a:endParaRPr lang="en-GB" sz="1500" dirty="0" smtClean="0"/>
          </a:p>
          <a:p>
            <a:pPr marL="101598" indent="0" defTabSz="685800">
              <a:buClrTx/>
              <a:buNone/>
            </a:pPr>
            <a:r>
              <a:rPr lang="en-GB" sz="1500" dirty="0"/>
              <a:t> </a:t>
            </a:r>
            <a:r>
              <a:rPr lang="en-GB" sz="1500" dirty="0" smtClean="0"/>
              <a:t>      the </a:t>
            </a:r>
            <a:r>
              <a:rPr lang="en-GB" sz="1500" dirty="0"/>
              <a:t>accuracy of charges and consumption levels </a:t>
            </a:r>
            <a:r>
              <a:rPr lang="en-GB" sz="1500" dirty="0" smtClean="0"/>
              <a:t>applied</a:t>
            </a:r>
          </a:p>
          <a:p>
            <a:pPr marL="101598" indent="0" defTabSz="685800">
              <a:buClrTx/>
              <a:buNone/>
            </a:pPr>
            <a:endParaRPr lang="en-GB" sz="1500" dirty="0"/>
          </a:p>
          <a:p>
            <a:pPr defTabSz="685800">
              <a:buClrTx/>
              <a:buFont typeface="Arial" panose="020B0604020202020204" pitchFamily="34" charset="0"/>
              <a:buChar char="•"/>
            </a:pPr>
            <a:r>
              <a:rPr lang="en-GB" sz="1500" u="sng" dirty="0">
                <a:latin typeface="+mn-lt"/>
              </a:rPr>
              <a:t>CS&amp;R&amp;S </a:t>
            </a:r>
            <a:r>
              <a:rPr lang="en-GB" sz="1500" u="sng" dirty="0">
                <a:solidFill>
                  <a:srgbClr val="FF0000"/>
                </a:solidFill>
                <a:latin typeface="+mn-lt"/>
              </a:rPr>
              <a:t>(£380k) </a:t>
            </a:r>
            <a:r>
              <a:rPr lang="en-GB" sz="1500" u="sng" dirty="0">
                <a:latin typeface="+mn-lt"/>
              </a:rPr>
              <a:t>YTD </a:t>
            </a:r>
          </a:p>
          <a:p>
            <a:pPr marL="101598" indent="0" defTabSz="685800">
              <a:buClrTx/>
              <a:buNone/>
            </a:pPr>
            <a:r>
              <a:rPr lang="en-GB" sz="1500" dirty="0" smtClean="0"/>
              <a:t>      GJCH </a:t>
            </a:r>
            <a:r>
              <a:rPr lang="en-GB" sz="1500" dirty="0"/>
              <a:t>patient rooms (£</a:t>
            </a:r>
            <a:r>
              <a:rPr lang="en-GB" sz="1500" dirty="0" smtClean="0"/>
              <a:t>79k), Consultancy </a:t>
            </a:r>
            <a:r>
              <a:rPr lang="en-GB" sz="1500" dirty="0"/>
              <a:t>costs within E-health of (£111k), postage </a:t>
            </a:r>
            <a:r>
              <a:rPr lang="en-GB" sz="1500" dirty="0" smtClean="0"/>
              <a:t>  </a:t>
            </a:r>
          </a:p>
          <a:p>
            <a:pPr marL="101598" indent="0" defTabSz="685800">
              <a:buClrTx/>
              <a:buNone/>
            </a:pPr>
            <a:r>
              <a:rPr lang="en-GB" sz="1500" dirty="0"/>
              <a:t> </a:t>
            </a:r>
            <a:r>
              <a:rPr lang="en-GB" sz="1500" dirty="0" smtClean="0"/>
              <a:t>     relating </a:t>
            </a:r>
            <a:r>
              <a:rPr lang="en-GB" sz="1500" dirty="0"/>
              <a:t>to increased patient activity (£43k) and Laboratory costs within Haematology in </a:t>
            </a:r>
            <a:endParaRPr lang="en-GB" sz="1500" dirty="0" smtClean="0"/>
          </a:p>
          <a:p>
            <a:pPr marL="101598" indent="0" defTabSz="685800">
              <a:buClrTx/>
              <a:buNone/>
            </a:pPr>
            <a:r>
              <a:rPr lang="en-GB" sz="1500" dirty="0"/>
              <a:t> </a:t>
            </a:r>
            <a:r>
              <a:rPr lang="en-GB" sz="1500" dirty="0" smtClean="0"/>
              <a:t>     HLD </a:t>
            </a:r>
            <a:r>
              <a:rPr lang="en-GB" sz="1500" dirty="0"/>
              <a:t>of (£57k</a:t>
            </a:r>
            <a:r>
              <a:rPr lang="en-GB" sz="1500" dirty="0" smtClean="0"/>
              <a:t>)</a:t>
            </a:r>
            <a:endParaRPr lang="en-GB" sz="1500" dirty="0" smtClean="0">
              <a:latin typeface="+mn-lt"/>
            </a:endParaRPr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sz="1600" dirty="0"/>
          </a:p>
          <a:p>
            <a:pPr defTabSz="685800">
              <a:buClrTx/>
              <a:buFont typeface="Arial" panose="020B0604020202020204" pitchFamily="34" charset="0"/>
              <a:buChar char="•"/>
            </a:pPr>
            <a:endParaRPr lang="en-GB" dirty="0"/>
          </a:p>
          <a:p>
            <a:pPr lvl="1" defTabSz="685800">
              <a:buClrTx/>
              <a:buFont typeface="Arial" panose="020B0604020202020204" pitchFamily="34" charset="0"/>
              <a:buChar char="•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defTabSz="685800">
              <a:buClrTx/>
              <a:buFont typeface="Wingdings" panose="05000000000000000000" pitchFamily="2" charset="2"/>
              <a:buChar char="§"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8" indent="0" defTabSz="685800">
              <a:buClrTx/>
              <a:buNone/>
            </a:pPr>
            <a:endParaRPr lang="en-GB" sz="1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15975" lvl="2" indent="0" defTabSz="685800">
              <a:buClrTx/>
              <a:buNone/>
            </a:pPr>
            <a:endParaRPr lang="en-GB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704663"/>
              </p:ext>
            </p:extLst>
          </p:nvPr>
        </p:nvGraphicFramePr>
        <p:xfrm>
          <a:off x="346166" y="634165"/>
          <a:ext cx="6762901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762901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Key Expenditure Points at July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23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160" y="140925"/>
            <a:ext cx="6184845" cy="438439"/>
          </a:xfrm>
        </p:spPr>
        <p:txBody>
          <a:bodyPr/>
          <a:lstStyle/>
          <a:p>
            <a:r>
              <a:rPr lang="en-GB" dirty="0" smtClean="0"/>
              <a:t>2023/24 Financial Position</a:t>
            </a:r>
            <a:endParaRPr lang="en-GB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96855" y="1110351"/>
            <a:ext cx="8282137" cy="3853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189" marR="0" lvl="0" indent="-35559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6CCFF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rgbClr val="002060"/>
                </a:solidFill>
                <a:latin typeface="+mj-lt"/>
                <a:ea typeface="Lato Light"/>
                <a:cs typeface="Lato Light"/>
                <a:sym typeface="Lato Light"/>
              </a:defRPr>
            </a:lvl1pPr>
            <a:lvl2pPr marL="914377" marR="0" lvl="1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marL="1371566" marR="0" lvl="2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marL="1828754" marR="0" lvl="3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marL="2285943" marR="0" lvl="4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marL="2743131" marR="0" lvl="5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marL="3200320" marR="0" lvl="6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marL="3657509" marR="0" lvl="7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marL="4114697" marR="0" lvl="8" indent="-3555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Lato Light"/>
              <a:buChar char="◦"/>
              <a:defRPr sz="2000" b="0" i="0" u="none" strike="noStrike" cap="none">
                <a:solidFill>
                  <a:schemeClr val="dk1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Financial Plan assumes c</a:t>
            </a:r>
            <a:r>
              <a:rPr 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.£(6.66)m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of budget savings / in-year efficiency savings</a:t>
            </a:r>
          </a:p>
          <a:p>
            <a:pPr marL="0" indent="-285750">
              <a:spcBef>
                <a:spcPts val="0"/>
              </a:spcBef>
              <a:buClrTx/>
              <a:buSzPct val="100000"/>
              <a:buFont typeface="Arial" panose="020B0604020202020204" pitchFamily="34" charset="0"/>
              <a:buChar char="•"/>
              <a:defRPr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Non-recurring savings of c.£4.58m have been identified (vacancy factor applied of £3.813m and ‘slippage’ of £0.766m on funded initiatives)</a:t>
            </a: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At Month 4, £1.271m of vacancy factor savings have been delivered together with £0.766m of ‘slippage’ – total £2.037m </a:t>
            </a: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£(2.085)m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of unidentified savings still to be identified by the year-end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Tx/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Work is currently on-going on the identification of further budget savings on a non-recurring basis 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092365"/>
              </p:ext>
            </p:extLst>
          </p:nvPr>
        </p:nvGraphicFramePr>
        <p:xfrm>
          <a:off x="344582" y="643344"/>
          <a:ext cx="6096000" cy="403027"/>
        </p:xfrm>
        <a:graphic>
          <a:graphicData uri="http://schemas.openxmlformats.org/drawingml/2006/table">
            <a:tbl>
              <a:tblPr firstRow="1" bandRow="1">
                <a:tableStyleId>{9C89DDF2-D6E7-4416-9A17-0C599F85544F}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995855146"/>
                    </a:ext>
                  </a:extLst>
                </a:gridCol>
              </a:tblGrid>
              <a:tr h="4030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Efficiencies</a:t>
                      </a:r>
                      <a:r>
                        <a:rPr lang="en-GB" sz="1800" b="1" i="0" u="none" strike="noStrike" cap="none" baseline="0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Update at</a:t>
                      </a:r>
                      <a:r>
                        <a:rPr lang="en-GB" sz="1800" b="1" i="0" u="none" strike="noStrike" cap="none" dirty="0" smtClean="0">
                          <a:solidFill>
                            <a:srgbClr val="002060"/>
                          </a:solidFill>
                          <a:latin typeface="Arial"/>
                          <a:ea typeface="Arial"/>
                          <a:cs typeface="Arial" panose="020B0604020202020204" pitchFamily="34" charset="0"/>
                          <a:sym typeface="Arial"/>
                        </a:rPr>
                        <a:t> July 2023</a:t>
                      </a:r>
                      <a:endParaRPr lang="en-GB" sz="1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8030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541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lvia template">
  <a:themeElements>
    <a:clrScheme name="Custom 347">
      <a:dk1>
        <a:srgbClr val="222222"/>
      </a:dk1>
      <a:lt1>
        <a:srgbClr val="FFFFFF"/>
      </a:lt1>
      <a:dk2>
        <a:srgbClr val="111111"/>
      </a:dk2>
      <a:lt2>
        <a:srgbClr val="E7E4DF"/>
      </a:lt2>
      <a:accent1>
        <a:srgbClr val="F20122"/>
      </a:accent1>
      <a:accent2>
        <a:srgbClr val="CA0000"/>
      </a:accent2>
      <a:accent3>
        <a:srgbClr val="FF6A00"/>
      </a:accent3>
      <a:accent4>
        <a:srgbClr val="FF9F00"/>
      </a:accent4>
      <a:accent5>
        <a:srgbClr val="999999"/>
      </a:accent5>
      <a:accent6>
        <a:srgbClr val="D9D9D9"/>
      </a:accent6>
      <a:hlink>
        <a:srgbClr val="F20122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3450</TotalTime>
  <Words>852</Words>
  <Application>Microsoft Office PowerPoint</Application>
  <PresentationFormat>On-screen Show (16:9)</PresentationFormat>
  <Paragraphs>187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Times New Roman</vt:lpstr>
      <vt:lpstr>Georgia</vt:lpstr>
      <vt:lpstr>Courier New</vt:lpstr>
      <vt:lpstr>Symbol</vt:lpstr>
      <vt:lpstr>Arial</vt:lpstr>
      <vt:lpstr>Calibri</vt:lpstr>
      <vt:lpstr>Lato Black</vt:lpstr>
      <vt:lpstr>Wingdings</vt:lpstr>
      <vt:lpstr>Lato Light</vt:lpstr>
      <vt:lpstr>Silvia template</vt:lpstr>
      <vt:lpstr>Presentation 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</vt:lpstr>
      <vt:lpstr>2023/24 Financial Position </vt:lpstr>
      <vt:lpstr>2022/23 Financial Position</vt:lpstr>
      <vt:lpstr>Presentation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Karen Ackland</dc:creator>
  <cp:lastModifiedBy>Christine Nelson (NHS GOLDEN JUBILEE)</cp:lastModifiedBy>
  <cp:revision>165</cp:revision>
  <dcterms:modified xsi:type="dcterms:W3CDTF">2023-09-26T17:43:47Z</dcterms:modified>
</cp:coreProperties>
</file>