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notesMasterIdLst>
    <p:notesMasterId r:id="rId7"/>
  </p:notesMasterIdLst>
  <p:sldIdLst>
    <p:sldId id="256" r:id="rId6"/>
  </p:sldIdLst>
  <p:sldSz cx="17068800" cy="9601200"/>
  <p:notesSz cx="6858000" cy="9144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9500"/>
    <a:srgbClr val="FF9933"/>
    <a:srgbClr val="FF6600"/>
    <a:srgbClr val="009999"/>
    <a:srgbClr val="FFC000"/>
    <a:srgbClr val="FDF3ED"/>
    <a:srgbClr val="FCEBE0"/>
    <a:srgbClr val="FEF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89083" autoAdjust="0"/>
  </p:normalViewPr>
  <p:slideViewPr>
    <p:cSldViewPr snapToGrid="0">
      <p:cViewPr varScale="1">
        <p:scale>
          <a:sx n="68" d="100"/>
          <a:sy n="68" d="100"/>
        </p:scale>
        <p:origin x="7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ilidh Manson" userId="05ff0aca-92ce-4cc0-b0ec-ceb5a6b6163a" providerId="ADAL" clId="{A34A3A04-715A-4097-857D-A66A4BC9CD6A}"/>
    <pc:docChg chg="modSld">
      <pc:chgData name="Eilidh Manson" userId="05ff0aca-92ce-4cc0-b0ec-ceb5a6b6163a" providerId="ADAL" clId="{A34A3A04-715A-4097-857D-A66A4BC9CD6A}" dt="2022-04-13T11:50:33.635" v="45" actId="113"/>
      <pc:docMkLst>
        <pc:docMk/>
      </pc:docMkLst>
      <pc:sldChg chg="modSp mod">
        <pc:chgData name="Eilidh Manson" userId="05ff0aca-92ce-4cc0-b0ec-ceb5a6b6163a" providerId="ADAL" clId="{A34A3A04-715A-4097-857D-A66A4BC9CD6A}" dt="2022-04-13T11:50:33.635" v="45" actId="113"/>
        <pc:sldMkLst>
          <pc:docMk/>
          <pc:sldMk cId="1174661601" sldId="256"/>
        </pc:sldMkLst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2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4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9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12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18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20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21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22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23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25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26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28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31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32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36" creationId="{00000000-0000-0000-0000-000000000000}"/>
          </ac:spMkLst>
        </pc:spChg>
        <pc:spChg chg="mod">
          <ac:chgData name="Eilidh Manson" userId="05ff0aca-92ce-4cc0-b0ec-ceb5a6b6163a" providerId="ADAL" clId="{A34A3A04-715A-4097-857D-A66A4BC9CD6A}" dt="2022-04-13T11:50:33.635" v="45" actId="113"/>
          <ac:spMkLst>
            <pc:docMk/>
            <pc:sldMk cId="1174661601" sldId="256"/>
            <ac:spMk id="39" creationId="{00000000-0000-0000-0000-000000000000}"/>
          </ac:spMkLst>
        </pc:spChg>
        <pc:graphicFrameChg chg="modGraphic">
          <ac:chgData name="Eilidh Manson" userId="05ff0aca-92ce-4cc0-b0ec-ceb5a6b6163a" providerId="ADAL" clId="{A34A3A04-715A-4097-857D-A66A4BC9CD6A}" dt="2022-04-13T11:50:12.135" v="40" actId="20577"/>
          <ac:graphicFrameMkLst>
            <pc:docMk/>
            <pc:sldMk cId="1174661601" sldId="256"/>
            <ac:graphicFrameMk id="7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56271-96E7-405E-B4AB-0134574E01E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7BED2-81BA-4C9D-B39E-499C926674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379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7BED2-81BA-4C9D-B39E-499C926674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28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01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4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21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65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970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375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108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07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719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09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66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0CD5B-0EE0-429D-94DE-24652C8658A1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37103-55EA-4327-9ACC-B544B1424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72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92" y="-97164"/>
            <a:ext cx="170688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REALISTIC MEDICINE INTERIM </a:t>
            </a:r>
            <a:r>
              <a:rPr lang="en-GB" sz="2800">
                <a:solidFill>
                  <a:schemeClr val="bg1"/>
                </a:solidFill>
              </a:rPr>
              <a:t>UPDATE </a:t>
            </a:r>
            <a:r>
              <a:rPr lang="en-GB" sz="2800" smtClean="0">
                <a:solidFill>
                  <a:schemeClr val="bg1"/>
                </a:solidFill>
              </a:rPr>
              <a:t>MARCH 2023: </a:t>
            </a:r>
            <a:endParaRPr lang="en-GB" sz="2800" dirty="0">
              <a:solidFill>
                <a:srgbClr val="FFFF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89407"/>
              </p:ext>
            </p:extLst>
          </p:nvPr>
        </p:nvGraphicFramePr>
        <p:xfrm>
          <a:off x="11918576" y="430400"/>
          <a:ext cx="5150223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6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1064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Report Date:</a:t>
                      </a:r>
                    </a:p>
                  </a:txBody>
                  <a:tcPr>
                    <a:lnL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>
                          <a:solidFill>
                            <a:schemeClr val="tx1"/>
                          </a:solidFill>
                        </a:rPr>
                        <a:t>Mark 23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157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Owner:</a:t>
                      </a:r>
                    </a:p>
                  </a:txBody>
                  <a:tcPr>
                    <a:lnL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RM Team</a:t>
                      </a:r>
                    </a:p>
                  </a:txBody>
                  <a:tcPr>
                    <a:lnL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157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RAG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</a:rPr>
                        <a:t> Status: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28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918576" y="1253360"/>
            <a:ext cx="5160608" cy="523220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Key Risks against our action plan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63437" y="4104419"/>
            <a:ext cx="6026739" cy="523220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our next steps are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4450" y="430400"/>
            <a:ext cx="6026739" cy="523220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we have done well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16597" y="1515818"/>
            <a:ext cx="193191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5856450" y="430400"/>
            <a:ext cx="6026739" cy="523220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we would like to share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752084" y="4108763"/>
            <a:ext cx="5339829" cy="523220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Areas for further support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-9858" y="4104419"/>
            <a:ext cx="6026739" cy="523220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dirty="0"/>
              <a:t>What we learned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-9859" y="7570243"/>
            <a:ext cx="17078658" cy="523220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lang="en-GB" sz="2800" dirty="0"/>
              <a:t>Alignment with national tools &amp; support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506" y="957964"/>
            <a:ext cx="507159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/>
              <a:t>Provided </a:t>
            </a:r>
            <a:r>
              <a:rPr lang="en-GB" sz="1600" dirty="0"/>
              <a:t>RM </a:t>
            </a:r>
            <a:r>
              <a:rPr lang="en-GB" sz="1600"/>
              <a:t>awareness sessions </a:t>
            </a:r>
            <a:r>
              <a:rPr lang="en-GB" sz="1600" dirty="0"/>
              <a:t>at monthly staff </a:t>
            </a:r>
            <a:r>
              <a:rPr lang="en-GB" sz="1600"/>
              <a:t>training days to wide range of clincial teams</a:t>
            </a: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/>
              <a:t>Near Me used by several services to support patient referred from remote health boards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/>
              <a:t>Established a local RM network with links to our Performance and planning, Quality improvement and Clinical Governance. Defined formal reporting pathways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/>
              <a:t>Established a Pilot group to introduce Treatment escalation plans within our critical care unit.</a:t>
            </a: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/>
              <a:t>Developed links within our research unit to promote use of Near Me  within clinical trial  projects to avoid unnesscerray travel for patients</a:t>
            </a:r>
            <a:endParaRPr lang="en-GB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438900" y="1358900"/>
            <a:ext cx="5313184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 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39700" y="4927751"/>
            <a:ext cx="5877181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3437" y="5136815"/>
            <a:ext cx="6055139" cy="1395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Reflect and learn from last years awareness raising sessions with clinical teams and develop an educational programme to further support our clinical teams to practice RM.                                          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769619" y="8393203"/>
            <a:ext cx="14432281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To have a regular meeting with NHS NSS Near Me team to update our progress and  seek support when require.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52212" y="1245934"/>
            <a:ext cx="62697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Our team has </a:t>
            </a:r>
            <a:r>
              <a:rPr lang="en-GB" sz="2000" b="1"/>
              <a:t>changed </a:t>
            </a:r>
            <a:endParaRPr lang="en-GB" sz="2000" dirty="0"/>
          </a:p>
          <a:p>
            <a:r>
              <a:rPr lang="en-GB" sz="2000" dirty="0"/>
              <a:t>We are </a:t>
            </a:r>
            <a:r>
              <a:rPr lang="en-GB" sz="2000"/>
              <a:t>currently exploring oppertunities to partner  with our performance and planning  team to create a job description for a Programme manager who would work across RM and Value &amp; Sustainability programme. This will further embed RM within our local remobilsation and recovery plans .</a:t>
            </a:r>
            <a:endParaRPr lang="en-GB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12518741" y="2082214"/>
            <a:ext cx="3518079" cy="13955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Recruitment of a new PM may</a:t>
            </a:r>
          </a:p>
          <a:p>
            <a:r>
              <a:rPr lang="en-GB" dirty="0"/>
              <a:t>Be challenging due to limited</a:t>
            </a:r>
          </a:p>
          <a:p>
            <a:r>
              <a:rPr lang="en-GB" dirty="0"/>
              <a:t>Confirmation of funding for</a:t>
            </a:r>
          </a:p>
          <a:p>
            <a:r>
              <a:rPr lang="en-GB" dirty="0"/>
              <a:t>Financial year 23-24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BC5C98-80CB-1904-268F-82C9FD6151EC}"/>
              </a:ext>
            </a:extLst>
          </p:cNvPr>
          <p:cNvSpPr txBox="1"/>
          <p:nvPr/>
        </p:nvSpPr>
        <p:spPr>
          <a:xfrm>
            <a:off x="7628565" y="3803797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783868F-9A34-7381-7E7F-BEF4AFAD2A41}"/>
              </a:ext>
            </a:extLst>
          </p:cNvPr>
          <p:cNvSpPr txBox="1"/>
          <p:nvPr/>
        </p:nvSpPr>
        <p:spPr>
          <a:xfrm rot="10800000" flipV="1">
            <a:off x="886047" y="4927379"/>
            <a:ext cx="4309705" cy="2419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/>
              <a:t>We have identified a need to support clinical teams with anticipatory care planning and treatment escalation plans. We are approaching this with two projects 1. TEP within CCU and 2. Development of pre-operative  SDM clinics with high risk patients</a:t>
            </a:r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D959CA9-9F88-E3D4-B298-B6CC07BCC11A}"/>
              </a:ext>
            </a:extLst>
          </p:cNvPr>
          <p:cNvSpPr txBox="1"/>
          <p:nvPr/>
        </p:nvSpPr>
        <p:spPr>
          <a:xfrm>
            <a:off x="7628565" y="3803797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F3B2B5-644C-65B5-F84D-8A7FCBA61D4B}"/>
              </a:ext>
            </a:extLst>
          </p:cNvPr>
          <p:cNvSpPr txBox="1"/>
          <p:nvPr/>
        </p:nvSpPr>
        <p:spPr>
          <a:xfrm>
            <a:off x="7628565" y="3803797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728D2A5-B58E-672C-0912-75D308812E51}"/>
              </a:ext>
            </a:extLst>
          </p:cNvPr>
          <p:cNvSpPr txBox="1"/>
          <p:nvPr/>
        </p:nvSpPr>
        <p:spPr>
          <a:xfrm>
            <a:off x="12518741" y="5184541"/>
            <a:ext cx="3991259" cy="1069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/>
              <a:t>Learning from other boards who have successfully implemented TEPs and High Risk SDM clinics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79369" y="10557"/>
            <a:ext cx="1514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smtClean="0">
                <a:solidFill>
                  <a:schemeClr val="bg1"/>
                </a:solidFill>
              </a:rPr>
              <a:t>Item </a:t>
            </a:r>
            <a:r>
              <a:rPr lang="en-GB" sz="1400" smtClean="0">
                <a:solidFill>
                  <a:schemeClr val="bg1"/>
                </a:solidFill>
              </a:rPr>
              <a:t>4.5</a:t>
            </a:r>
            <a:r>
              <a:rPr lang="en-GB" sz="1400" dirty="0" smtClean="0">
                <a:solidFill>
                  <a:schemeClr val="bg1"/>
                </a:solidFill>
              </a:rPr>
              <a:t>. App.2.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61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FC1878E3E65A4FAB791DBB3302C3D7" ma:contentTypeVersion="4" ma:contentTypeDescription="Create a new document." ma:contentTypeScope="" ma:versionID="2fcd717de684a9bc60c5ad5353c4960a">
  <xsd:schema xmlns:xsd="http://www.w3.org/2001/XMLSchema" xmlns:xs="http://www.w3.org/2001/XMLSchema" xmlns:p="http://schemas.microsoft.com/office/2006/metadata/properties" xmlns:ns2="ca347b97-edc4-4df2-bb87-698ed6841346" targetNamespace="http://schemas.microsoft.com/office/2006/metadata/properties" ma:root="true" ma:fieldsID="8214b28d0f6673b3e94b27e4d2ed3d72" ns2:_="">
    <xsd:import namespace="ca347b97-edc4-4df2-bb87-698ed68413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347b97-edc4-4df2-bb87-698ed68413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metadata xmlns="http://www.objective.com/ecm/document/metadata/53D26341A57B383EE0540010E0463CCA" version="1.0.0">
  <systemFields>
    <field name="Objective-Id">
      <value order="0">A34847156</value>
    </field>
    <field name="Objective-Title">
      <value order="0">Realistic Medicine Interim Reporting Template</value>
    </field>
    <field name="Objective-Description">
      <value order="0"/>
    </field>
    <field name="Objective-CreationStamp">
      <value order="0">2021-10-04T14:38:16Z</value>
    </field>
    <field name="Objective-IsApproved">
      <value order="0">false</value>
    </field>
    <field name="Objective-IsPublished">
      <value order="0">false</value>
    </field>
    <field name="Objective-DatePublished">
      <value order="0"/>
    </field>
    <field name="Objective-ModificationStamp">
      <value order="0">2021-10-04T14:38:16Z</value>
    </field>
    <field name="Objective-Owner">
      <value order="0">Graham, Jennfer J (Z616598)</value>
    </field>
    <field name="Objective-Path">
      <value order="0">Objective Global Folder:SG File Plan:Health, nutrition and care:Health:General:Advice and policy: Health - general:Chief Medical Officer: Realistic Medicine: Strengthening Relationships Policy: 2020-2025</value>
    </field>
    <field name="Objective-Parent">
      <value order="0">Chief Medical Officer: Realistic Medicine: Strengthening Relationships Policy: 2020-2025</value>
    </field>
    <field name="Objective-State">
      <value order="0">Being Drafted</value>
    </field>
    <field name="Objective-VersionId">
      <value order="0">vA51246701</value>
    </field>
    <field name="Objective-Version">
      <value order="0">0.1</value>
    </field>
    <field name="Objective-VersionNumber">
      <value order="0">1</value>
    </field>
    <field name="Objective-VersionComment">
      <value order="0">First version</value>
    </field>
    <field name="Objective-FileNumber">
      <value order="0">POL/34880</value>
    </field>
    <field name="Objective-Classification">
      <value order="0">OFFICIAL</value>
    </field>
    <field name="Objective-Caveats">
      <value order="0">Caveat for access to SG Fileplan</value>
    </field>
  </systemFields>
  <catalogues>
    <catalogue name="Document Type Catalogue" type="type" ori="id:cA35">
      <field name="Objective-Date of Original">
        <value order="0"/>
      </field>
      <field name="Objective-Date Received">
        <value order="0"/>
      </field>
      <field name="Objective-SG Web Publication - Category">
        <value order="0"/>
      </field>
      <field name="Objective-SG Web Publication - Category 2 Classification">
        <value order="0"/>
      </field>
      <field name="Objective-Connect Creator">
        <value order="0"/>
      </field>
      <field name="Objective-Required Redaction">
        <value order="0"/>
      </field>
    </catalogue>
  </catalogues>
</metadata>
</file>

<file path=customXml/itemProps1.xml><?xml version="1.0" encoding="utf-8"?>
<ds:datastoreItem xmlns:ds="http://schemas.openxmlformats.org/officeDocument/2006/customXml" ds:itemID="{614DD181-EA05-4868-8C11-1C31C6A7BAAB}">
  <ds:schemaRefs>
    <ds:schemaRef ds:uri="ca347b97-edc4-4df2-bb87-698ed684134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9CE2DAD-CE17-4441-A19B-17D115842E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973B31-EA86-478D-A8CC-848E54750FB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ca347b97-edc4-4df2-bb87-698ed684134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53D26341A57B383EE0540010E0463C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5773</TotalTime>
  <Words>323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NHS Grampian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Lorraine Scott (NHS Grampian)</dc:creator>
  <cp:lastModifiedBy>Christine Nelson (NHS GOLDEN JUBILEE)</cp:lastModifiedBy>
  <cp:revision>268</cp:revision>
  <dcterms:created xsi:type="dcterms:W3CDTF">2020-10-09T13:46:40Z</dcterms:created>
  <dcterms:modified xsi:type="dcterms:W3CDTF">2023-09-22T08:10:41Z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0x01010019FC1878E3E65A4FAB791DBB3302C3D7</vt:lpwstr>
  </property>
  <property fmtid="{D5CDD505-2E9C-101B-9397-08002B2CF9AE}" pid="3" name="Objective-Id">
    <vt:lpwstr>A34847156</vt:lpwstr>
  </property>
  <property fmtid="{D5CDD505-2E9C-101B-9397-08002B2CF9AE}" pid="4" name="Objective-Title">
    <vt:lpwstr>Realistic Medicine Interim Reporting Template</vt:lpwstr>
  </property>
  <property fmtid="{D5CDD505-2E9C-101B-9397-08002B2CF9AE}" pid="5" name="Objective-Description">
    <vt:lpwstr/>
  </property>
  <property fmtid="{D5CDD505-2E9C-101B-9397-08002B2CF9AE}" pid="6" name="Objective-CreationStamp">
    <vt:filetime>2021-10-04T14:38:16Z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2021-10-04T14:38:16Z</vt:filetime>
  </property>
  <property fmtid="{D5CDD505-2E9C-101B-9397-08002B2CF9AE}" pid="11" name="Objective-Owner">
    <vt:lpwstr>Graham, Jennfer J (Z616598)</vt:lpwstr>
  </property>
  <property fmtid="{D5CDD505-2E9C-101B-9397-08002B2CF9AE}" pid="12" name="Objective-Path">
    <vt:lpwstr>Objective Global Folder:SG File Plan:Health, nutrition and care:Health:General:Advice and policy: Health - general:Chief Medical Officer: Realistic Medicine: Strengthening Relationships Policy: 2020-2025</vt:lpwstr>
  </property>
  <property fmtid="{D5CDD505-2E9C-101B-9397-08002B2CF9AE}" pid="13" name="Objective-Parent">
    <vt:lpwstr>Chief Medical Officer: Realistic Medicine: Strengthening Relationships Policy: 2020-2025</vt:lpwstr>
  </property>
  <property fmtid="{D5CDD505-2E9C-101B-9397-08002B2CF9AE}" pid="14" name="Objective-State">
    <vt:lpwstr>Being Drafted</vt:lpwstr>
  </property>
  <property fmtid="{D5CDD505-2E9C-101B-9397-08002B2CF9AE}" pid="15" name="Objective-VersionId">
    <vt:lpwstr>vA51246701</vt:lpwstr>
  </property>
  <property fmtid="{D5CDD505-2E9C-101B-9397-08002B2CF9AE}" pid="16" name="Objective-Version">
    <vt:lpwstr>0.1</vt:lpwstr>
  </property>
  <property fmtid="{D5CDD505-2E9C-101B-9397-08002B2CF9AE}" pid="17" name="Objective-VersionNumber">
    <vt:r8>1</vt:r8>
  </property>
  <property fmtid="{D5CDD505-2E9C-101B-9397-08002B2CF9AE}" pid="18" name="Objective-VersionComment">
    <vt:lpwstr>First version</vt:lpwstr>
  </property>
  <property fmtid="{D5CDD505-2E9C-101B-9397-08002B2CF9AE}" pid="19" name="Objective-FileNumber">
    <vt:lpwstr>POL/34880</vt:lpwstr>
  </property>
  <property fmtid="{D5CDD505-2E9C-101B-9397-08002B2CF9AE}" pid="20" name="Objective-Classification">
    <vt:lpwstr>OFFICIAL</vt:lpwstr>
  </property>
  <property fmtid="{D5CDD505-2E9C-101B-9397-08002B2CF9AE}" pid="21" name="Objective-Caveats">
    <vt:lpwstr>Caveat for access to SG Fileplan</vt:lpwstr>
  </property>
  <property fmtid="{D5CDD505-2E9C-101B-9397-08002B2CF9AE}" pid="22" name="Objective-Date of Original">
    <vt:lpwstr/>
  </property>
  <property fmtid="{D5CDD505-2E9C-101B-9397-08002B2CF9AE}" pid="23" name="Objective-Date Received">
    <vt:lpwstr/>
  </property>
  <property fmtid="{D5CDD505-2E9C-101B-9397-08002B2CF9AE}" pid="24" name="Objective-SG Web Publication - Category">
    <vt:lpwstr/>
  </property>
  <property fmtid="{D5CDD505-2E9C-101B-9397-08002B2CF9AE}" pid="25" name="Objective-SG Web Publication - Category 2 Classification">
    <vt:lpwstr/>
  </property>
  <property fmtid="{D5CDD505-2E9C-101B-9397-08002B2CF9AE}" pid="26" name="Objective-Connect Creator">
    <vt:lpwstr/>
  </property>
  <property fmtid="{D5CDD505-2E9C-101B-9397-08002B2CF9AE}" pid="27" name="Objective-Required Redaction">
    <vt:lpwstr/>
  </property>
</Properties>
</file>