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p:sldMasterIdLst>
    <p:sldMasterId id="2147483658" r:id="rId4"/>
  </p:sldMasterIdLst>
  <p:notesMasterIdLst>
    <p:notesMasterId r:id="rId20"/>
  </p:notesMasterIdLst>
  <p:handoutMasterIdLst>
    <p:handoutMasterId r:id="rId21"/>
  </p:handoutMasterIdLst>
  <p:sldIdLst>
    <p:sldId id="259" r:id="rId5"/>
    <p:sldId id="311" r:id="rId6"/>
    <p:sldId id="326" r:id="rId7"/>
    <p:sldId id="310" r:id="rId8"/>
    <p:sldId id="313" r:id="rId9"/>
    <p:sldId id="327" r:id="rId10"/>
    <p:sldId id="324" r:id="rId11"/>
    <p:sldId id="328" r:id="rId12"/>
    <p:sldId id="330" r:id="rId13"/>
    <p:sldId id="304" r:id="rId14"/>
    <p:sldId id="329" r:id="rId15"/>
    <p:sldId id="308" r:id="rId16"/>
    <p:sldId id="309" r:id="rId17"/>
    <p:sldId id="331" r:id="rId18"/>
    <p:sldId id="320" r:id="rId19"/>
  </p:sldIdLst>
  <p:sldSz cx="9144000" cy="5143500" type="screen16x9"/>
  <p:notesSz cx="6858000" cy="9144000"/>
  <p:embeddedFontLst>
    <p:embeddedFont>
      <p:font typeface="Calibri" panose="020F0502020204030204" pitchFamily="34" charset="0"/>
      <p:regular r:id="rId22"/>
      <p:bold r:id="rId23"/>
      <p:italic r:id="rId24"/>
      <p:boldItalic r:id="rId25"/>
    </p:embeddedFont>
    <p:embeddedFont>
      <p:font typeface="Lato Black" panose="020B0604020202020204" charset="0"/>
      <p:bold r:id="rId26"/>
      <p:boldItalic r:id="rId27"/>
    </p:embeddedFont>
    <p:embeddedFont>
      <p:font typeface="Lato Light" panose="020B0604020202020204" charset="0"/>
      <p:regular r:id="rId28"/>
      <p:bold r:id="rId29"/>
      <p:italic r:id="rId30"/>
      <p:boldItalic r:id="rId31"/>
    </p:embeddedFont>
    <p:embeddedFont>
      <p:font typeface="Georgia" panose="02040502050405020303" pitchFamily="18" charset="0"/>
      <p:regular r:id="rId32"/>
      <p:bold r:id="rId33"/>
      <p:italic r:id="rId34"/>
      <p:boldItalic r:id="rId35"/>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CC"/>
    <a:srgbClr val="0066CC"/>
    <a:srgbClr val="99CCFF"/>
    <a:srgbClr val="CCECFF"/>
    <a:srgbClr val="66C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9C89DDF2-D6E7-4416-9A17-0C599F85544F}">
  <a:tblStyle styleId="{9C89DDF2-D6E7-4416-9A17-0C599F85544F}" styleName="Table_0">
    <a:wholeTbl>
      <a:tcTxStyle>
        <a:font>
          <a:latin typeface="Arial"/>
          <a:ea typeface="Arial"/>
          <a:cs typeface="Arial"/>
        </a:font>
        <a:srgbClr val="000000"/>
      </a:tcTxStyle>
      <a:tcStyle>
        <a:tcBdr>
          <a:left>
            <a:ln w="9525" cap="flat" cmpd="sng">
              <a:solidFill>
                <a:srgbClr val="000000"/>
              </a:solidFill>
              <a:prstDash val="solid"/>
              <a:round/>
              <a:headEnd type="none" w="sm" len="sm"/>
              <a:tailEnd type="none" w="sm" len="sm"/>
            </a:ln>
          </a:left>
          <a:right>
            <a:ln w="9525" cap="flat" cmpd="sng">
              <a:solidFill>
                <a:srgbClr val="000000"/>
              </a:solidFill>
              <a:prstDash val="solid"/>
              <a:round/>
              <a:headEnd type="none" w="sm" len="sm"/>
              <a:tailEnd type="none" w="sm" len="sm"/>
            </a:ln>
          </a:right>
          <a:top>
            <a:ln w="9525" cap="flat" cmpd="sng">
              <a:solidFill>
                <a:srgbClr val="000000"/>
              </a:solidFill>
              <a:prstDash val="solid"/>
              <a:round/>
              <a:headEnd type="none" w="sm" len="sm"/>
              <a:tailEnd type="none" w="sm" len="sm"/>
            </a:ln>
          </a:top>
          <a:bottom>
            <a:ln w="9525" cap="flat" cmpd="sng">
              <a:solidFill>
                <a:srgbClr val="000000"/>
              </a:solidFill>
              <a:prstDash val="solid"/>
              <a:round/>
              <a:headEnd type="none" w="sm" len="sm"/>
              <a:tailEnd type="none" w="sm" len="sm"/>
            </a:ln>
          </a:bottom>
          <a:insideH>
            <a:ln w="9525" cap="flat" cmpd="sng">
              <a:solidFill>
                <a:srgbClr val="000000"/>
              </a:solidFill>
              <a:prstDash val="solid"/>
              <a:round/>
              <a:headEnd type="none" w="sm" len="sm"/>
              <a:tailEnd type="none" w="sm" len="sm"/>
            </a:ln>
          </a:insideH>
          <a:insideV>
            <a:ln w="9525" cap="flat" cmpd="sng">
              <a:solidFill>
                <a:srgbClr val="000000"/>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4788" autoAdjust="0"/>
    <p:restoredTop sz="94660"/>
  </p:normalViewPr>
  <p:slideViewPr>
    <p:cSldViewPr snapToGrid="0">
      <p:cViewPr varScale="1">
        <p:scale>
          <a:sx n="110" d="100"/>
          <a:sy n="110" d="100"/>
        </p:scale>
        <p:origin x="114" y="402"/>
      </p:cViewPr>
      <p:guideLst/>
    </p:cSldViewPr>
  </p:slideViewPr>
  <p:notesTextViewPr>
    <p:cViewPr>
      <p:scale>
        <a:sx n="1" d="1"/>
        <a:sy n="1" d="1"/>
      </p:scale>
      <p:origin x="0" y="0"/>
    </p:cViewPr>
  </p:notesTextViewPr>
  <p:notesViewPr>
    <p:cSldViewPr snapToGrid="0">
      <p:cViewPr varScale="1">
        <p:scale>
          <a:sx n="80" d="100"/>
          <a:sy n="80" d="100"/>
        </p:scale>
        <p:origin x="1998" y="10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font" Target="fonts/font5.fntdata"/><Relationship Id="rId39"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handoutMaster" Target="handoutMasters/handoutMaster1.xml"/><Relationship Id="rId34" Type="http://schemas.openxmlformats.org/officeDocument/2006/relationships/font" Target="fonts/font13.fntdata"/><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font" Target="fonts/font4.fntdata"/><Relationship Id="rId33" Type="http://schemas.openxmlformats.org/officeDocument/2006/relationships/font" Target="fonts/font12.fntdata"/><Relationship Id="rId38"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notesMaster" Target="notesMasters/notesMaster1.xml"/><Relationship Id="rId29" Type="http://schemas.openxmlformats.org/officeDocument/2006/relationships/font" Target="fonts/font8.fntdata"/><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font" Target="fonts/font3.fntdata"/><Relationship Id="rId32" Type="http://schemas.openxmlformats.org/officeDocument/2006/relationships/font" Target="fonts/font11.fntdata"/><Relationship Id="rId37"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font" Target="fonts/font2.fntdata"/><Relationship Id="rId28" Type="http://schemas.openxmlformats.org/officeDocument/2006/relationships/font" Target="fonts/font7.fntdata"/><Relationship Id="rId36"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font" Target="fonts/font10.fntdata"/><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font" Target="fonts/font1.fntdata"/><Relationship Id="rId27" Type="http://schemas.openxmlformats.org/officeDocument/2006/relationships/font" Target="fonts/font6.fntdata"/><Relationship Id="rId30" Type="http://schemas.openxmlformats.org/officeDocument/2006/relationships/font" Target="fonts/font9.fntdata"/><Relationship Id="rId35" Type="http://schemas.openxmlformats.org/officeDocument/2006/relationships/font" Target="fonts/font14.fntdata"/></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A6AF5E96-7F9C-40A2-B1E7-5E2AD0749087}" type="datetimeFigureOut">
              <a:rPr lang="en-GB" smtClean="0"/>
              <a:t>30/11/2023</a:t>
            </a:fld>
            <a:endParaRPr lang="en-GB" dirty="0"/>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dirty="0"/>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0AE4BD35-EA12-4AA5-B727-548B065725F9}" type="slidenum">
              <a:rPr lang="en-GB" smtClean="0"/>
              <a:t>‹#›</a:t>
            </a:fld>
            <a:endParaRPr lang="en-GB" dirty="0"/>
          </a:p>
        </p:txBody>
      </p:sp>
    </p:spTree>
    <p:extLst>
      <p:ext uri="{BB962C8B-B14F-4D97-AF65-F5344CB8AC3E}">
        <p14:creationId xmlns:p14="http://schemas.microsoft.com/office/powerpoint/2010/main" val="172795092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317500">
              <a:spcBef>
                <a:spcPts val="0"/>
              </a:spcBef>
              <a:spcAft>
                <a:spcPts val="0"/>
              </a:spcAft>
              <a:buSzPts val="1400"/>
              <a:buChar char="●"/>
              <a:defRPr sz="1100"/>
            </a:lvl1pPr>
            <a:lvl2pPr marL="914400" lvl="1" indent="-317500">
              <a:spcBef>
                <a:spcPts val="0"/>
              </a:spcBef>
              <a:spcAft>
                <a:spcPts val="0"/>
              </a:spcAft>
              <a:buSzPts val="1400"/>
              <a:buChar char="○"/>
              <a:defRPr sz="1100"/>
            </a:lvl2pPr>
            <a:lvl3pPr marL="1371600" lvl="2" indent="-317500">
              <a:spcBef>
                <a:spcPts val="0"/>
              </a:spcBef>
              <a:spcAft>
                <a:spcPts val="0"/>
              </a:spcAft>
              <a:buSzPts val="1400"/>
              <a:buChar char="■"/>
              <a:defRPr sz="1100"/>
            </a:lvl3pPr>
            <a:lvl4pPr marL="1828800" lvl="3" indent="-317500">
              <a:spcBef>
                <a:spcPts val="0"/>
              </a:spcBef>
              <a:spcAft>
                <a:spcPts val="0"/>
              </a:spcAft>
              <a:buSzPts val="1400"/>
              <a:buChar char="●"/>
              <a:defRPr sz="1100"/>
            </a:lvl4pPr>
            <a:lvl5pPr marL="2286000" lvl="4" indent="-317500">
              <a:spcBef>
                <a:spcPts val="0"/>
              </a:spcBef>
              <a:spcAft>
                <a:spcPts val="0"/>
              </a:spcAft>
              <a:buSzPts val="1400"/>
              <a:buChar char="○"/>
              <a:defRPr sz="1100"/>
            </a:lvl5pPr>
            <a:lvl6pPr marL="2743200" lvl="5" indent="-317500">
              <a:spcBef>
                <a:spcPts val="0"/>
              </a:spcBef>
              <a:spcAft>
                <a:spcPts val="0"/>
              </a:spcAft>
              <a:buSzPts val="1400"/>
              <a:buChar char="■"/>
              <a:defRPr sz="1100"/>
            </a:lvl6pPr>
            <a:lvl7pPr marL="3200400" lvl="6" indent="-317500">
              <a:spcBef>
                <a:spcPts val="0"/>
              </a:spcBef>
              <a:spcAft>
                <a:spcPts val="0"/>
              </a:spcAft>
              <a:buSzPts val="1400"/>
              <a:buChar char="●"/>
              <a:defRPr sz="1100"/>
            </a:lvl7pPr>
            <a:lvl8pPr marL="3657600" lvl="7" indent="-317500">
              <a:spcBef>
                <a:spcPts val="0"/>
              </a:spcBef>
              <a:spcAft>
                <a:spcPts val="0"/>
              </a:spcAft>
              <a:buSzPts val="1400"/>
              <a:buChar char="○"/>
              <a:defRPr sz="1100"/>
            </a:lvl8pPr>
            <a:lvl9pPr marL="4114800" lvl="8" indent="-317500">
              <a:spcBef>
                <a:spcPts val="0"/>
              </a:spcBef>
              <a:spcAft>
                <a:spcPts val="0"/>
              </a:spcAft>
              <a:buSzPts val="14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
        <p:cNvGrpSpPr/>
        <p:nvPr/>
      </p:nvGrpSpPr>
      <p:grpSpPr>
        <a:xfrm>
          <a:off x="0" y="0"/>
          <a:ext cx="0" cy="0"/>
          <a:chOff x="0" y="0"/>
          <a:chExt cx="0" cy="0"/>
        </a:xfrm>
      </p:grpSpPr>
      <p:sp>
        <p:nvSpPr>
          <p:cNvPr id="109" name="Google Shape;109;g35f391192_0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0" name="Google Shape;110;g35f391192_0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
        <p:cNvGrpSpPr/>
        <p:nvPr/>
      </p:nvGrpSpPr>
      <p:grpSpPr>
        <a:xfrm>
          <a:off x="0" y="0"/>
          <a:ext cx="0" cy="0"/>
          <a:chOff x="0" y="0"/>
          <a:chExt cx="0" cy="0"/>
        </a:xfrm>
      </p:grpSpPr>
      <p:sp>
        <p:nvSpPr>
          <p:cNvPr id="109" name="Google Shape;109;g35f391192_0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0" name="Google Shape;110;g35f391192_0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343087188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Subtitle">
  <p:cSld name="TITLE_1">
    <p:spTree>
      <p:nvGrpSpPr>
        <p:cNvPr id="1" name="Shape 15"/>
        <p:cNvGrpSpPr/>
        <p:nvPr/>
      </p:nvGrpSpPr>
      <p:grpSpPr>
        <a:xfrm>
          <a:off x="0" y="0"/>
          <a:ext cx="0" cy="0"/>
          <a:chOff x="0" y="0"/>
          <a:chExt cx="0" cy="0"/>
        </a:xfrm>
      </p:grpSpPr>
      <p:sp>
        <p:nvSpPr>
          <p:cNvPr id="16" name="Google Shape;16;p3"/>
          <p:cNvSpPr/>
          <p:nvPr/>
        </p:nvSpPr>
        <p:spPr>
          <a:xfrm>
            <a:off x="15" y="2917255"/>
            <a:ext cx="9140444" cy="2224977"/>
          </a:xfrm>
          <a:custGeom>
            <a:avLst/>
            <a:gdLst/>
            <a:ahLst/>
            <a:cxnLst/>
            <a:rect l="l" t="t" r="r" b="b"/>
            <a:pathLst>
              <a:path w="3860800" h="939800" extrusionOk="0">
                <a:moveTo>
                  <a:pt x="1304290" y="494030"/>
                </a:moveTo>
                <a:cubicBezTo>
                  <a:pt x="857250" y="494030"/>
                  <a:pt x="421005" y="451485"/>
                  <a:pt x="0" y="370840"/>
                </a:cubicBezTo>
                <a:lnTo>
                  <a:pt x="0" y="942340"/>
                </a:lnTo>
                <a:lnTo>
                  <a:pt x="3864610" y="942340"/>
                </a:lnTo>
                <a:lnTo>
                  <a:pt x="3864610" y="0"/>
                </a:lnTo>
                <a:cubicBezTo>
                  <a:pt x="3082290" y="317500"/>
                  <a:pt x="2216150" y="494030"/>
                  <a:pt x="1304290" y="494030"/>
                </a:cubicBezTo>
                <a:close/>
              </a:path>
            </a:pathLst>
          </a:custGeom>
          <a:gradFill>
            <a:gsLst>
              <a:gs pos="0">
                <a:srgbClr val="00B0F0">
                  <a:alpha val="20000"/>
                </a:srgbClr>
              </a:gs>
              <a:gs pos="100000">
                <a:srgbClr val="0070C0">
                  <a:alpha val="20000"/>
                </a:srgbClr>
              </a:gs>
            </a:gsLst>
            <a:lin ang="0"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17" name="Google Shape;17;p3"/>
          <p:cNvSpPr/>
          <p:nvPr/>
        </p:nvSpPr>
        <p:spPr>
          <a:xfrm>
            <a:off x="15" y="1926312"/>
            <a:ext cx="9140444" cy="3217196"/>
          </a:xfrm>
          <a:custGeom>
            <a:avLst/>
            <a:gdLst/>
            <a:ahLst/>
            <a:cxnLst/>
            <a:rect l="l" t="t" r="r" b="b"/>
            <a:pathLst>
              <a:path w="3860800" h="1358900" extrusionOk="0">
                <a:moveTo>
                  <a:pt x="175260" y="1096010"/>
                </a:moveTo>
                <a:cubicBezTo>
                  <a:pt x="116840" y="1096010"/>
                  <a:pt x="58420" y="1095375"/>
                  <a:pt x="0" y="1094105"/>
                </a:cubicBezTo>
                <a:lnTo>
                  <a:pt x="0" y="1360805"/>
                </a:lnTo>
                <a:lnTo>
                  <a:pt x="3864610" y="1360805"/>
                </a:lnTo>
                <a:lnTo>
                  <a:pt x="3864610" y="0"/>
                </a:lnTo>
                <a:cubicBezTo>
                  <a:pt x="2827655" y="689610"/>
                  <a:pt x="1553210" y="1096010"/>
                  <a:pt x="175260" y="1096010"/>
                </a:cubicBezTo>
                <a:close/>
              </a:path>
            </a:pathLst>
          </a:custGeom>
          <a:gradFill>
            <a:gsLst>
              <a:gs pos="0">
                <a:srgbClr val="99CCFF">
                  <a:alpha val="30000"/>
                </a:srgbClr>
              </a:gs>
              <a:gs pos="100000">
                <a:srgbClr val="002060">
                  <a:alpha val="40000"/>
                </a:srgbClr>
              </a:gs>
            </a:gsLst>
            <a:lin ang="10801400"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18" name="Google Shape;18;p3"/>
          <p:cNvSpPr/>
          <p:nvPr/>
        </p:nvSpPr>
        <p:spPr>
          <a:xfrm>
            <a:off x="1519" y="3413477"/>
            <a:ext cx="9140444" cy="1728867"/>
          </a:xfrm>
          <a:custGeom>
            <a:avLst/>
            <a:gdLst/>
            <a:ahLst/>
            <a:cxnLst/>
            <a:rect l="l" t="t" r="r" b="b"/>
            <a:pathLst>
              <a:path w="3860800" h="730250" extrusionOk="0">
                <a:moveTo>
                  <a:pt x="2672715" y="539750"/>
                </a:moveTo>
                <a:cubicBezTo>
                  <a:pt x="1717040" y="539750"/>
                  <a:pt x="811530" y="346075"/>
                  <a:pt x="0" y="0"/>
                </a:cubicBezTo>
                <a:lnTo>
                  <a:pt x="0" y="732790"/>
                </a:lnTo>
                <a:lnTo>
                  <a:pt x="3863975" y="732790"/>
                </a:lnTo>
                <a:lnTo>
                  <a:pt x="3863975" y="437515"/>
                </a:lnTo>
                <a:cubicBezTo>
                  <a:pt x="3477895" y="504190"/>
                  <a:pt x="3079750" y="539750"/>
                  <a:pt x="2672715" y="539750"/>
                </a:cubicBezTo>
                <a:close/>
              </a:path>
            </a:pathLst>
          </a:custGeom>
          <a:gradFill>
            <a:gsLst>
              <a:gs pos="0">
                <a:srgbClr val="99CCFF">
                  <a:alpha val="50000"/>
                </a:srgbClr>
              </a:gs>
              <a:gs pos="100000">
                <a:srgbClr val="0070C0">
                  <a:alpha val="70000"/>
                </a:srgbClr>
              </a:gs>
            </a:gsLst>
            <a:lin ang="0"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19" name="Google Shape;19;p3"/>
          <p:cNvSpPr txBox="1">
            <a:spLocks noGrp="1"/>
          </p:cNvSpPr>
          <p:nvPr>
            <p:ph type="ctrTitle"/>
          </p:nvPr>
        </p:nvSpPr>
        <p:spPr>
          <a:xfrm>
            <a:off x="1034301" y="1583350"/>
            <a:ext cx="6342900" cy="1159800"/>
          </a:xfrm>
          <a:prstGeom prst="rect">
            <a:avLst/>
          </a:prstGeom>
        </p:spPr>
        <p:txBody>
          <a:bodyPr spcFirstLastPara="1" wrap="square" lIns="0" tIns="0" rIns="0" bIns="0" anchor="b" anchorCtr="0">
            <a:noAutofit/>
          </a:bodyPr>
          <a:lstStyle>
            <a:lvl1pPr lvl="0" rtl="0">
              <a:spcBef>
                <a:spcPts val="0"/>
              </a:spcBef>
              <a:spcAft>
                <a:spcPts val="0"/>
              </a:spcAft>
              <a:buSzPts val="4800"/>
              <a:buNone/>
              <a:defRPr sz="4800" b="1">
                <a:solidFill>
                  <a:srgbClr val="002060"/>
                </a:solidFill>
                <a:latin typeface="+mj-lt"/>
              </a:defRPr>
            </a:lvl1pPr>
            <a:lvl2pPr lvl="1" rtl="0">
              <a:spcBef>
                <a:spcPts val="0"/>
              </a:spcBef>
              <a:spcAft>
                <a:spcPts val="0"/>
              </a:spcAft>
              <a:buSzPts val="4800"/>
              <a:buNone/>
              <a:defRPr sz="4800"/>
            </a:lvl2pPr>
            <a:lvl3pPr lvl="2" rtl="0">
              <a:spcBef>
                <a:spcPts val="0"/>
              </a:spcBef>
              <a:spcAft>
                <a:spcPts val="0"/>
              </a:spcAft>
              <a:buSzPts val="4800"/>
              <a:buNone/>
              <a:defRPr sz="4800"/>
            </a:lvl3pPr>
            <a:lvl4pPr lvl="3" rtl="0">
              <a:spcBef>
                <a:spcPts val="0"/>
              </a:spcBef>
              <a:spcAft>
                <a:spcPts val="0"/>
              </a:spcAft>
              <a:buSzPts val="4800"/>
              <a:buNone/>
              <a:defRPr sz="4800"/>
            </a:lvl4pPr>
            <a:lvl5pPr lvl="4" rtl="0">
              <a:spcBef>
                <a:spcPts val="0"/>
              </a:spcBef>
              <a:spcAft>
                <a:spcPts val="0"/>
              </a:spcAft>
              <a:buSzPts val="4800"/>
              <a:buNone/>
              <a:defRPr sz="4800"/>
            </a:lvl5pPr>
            <a:lvl6pPr lvl="5" rtl="0">
              <a:spcBef>
                <a:spcPts val="0"/>
              </a:spcBef>
              <a:spcAft>
                <a:spcPts val="0"/>
              </a:spcAft>
              <a:buSzPts val="4800"/>
              <a:buNone/>
              <a:defRPr sz="4800"/>
            </a:lvl6pPr>
            <a:lvl7pPr lvl="6" rtl="0">
              <a:spcBef>
                <a:spcPts val="0"/>
              </a:spcBef>
              <a:spcAft>
                <a:spcPts val="0"/>
              </a:spcAft>
              <a:buSzPts val="4800"/>
              <a:buNone/>
              <a:defRPr sz="4800"/>
            </a:lvl7pPr>
            <a:lvl8pPr lvl="7" rtl="0">
              <a:spcBef>
                <a:spcPts val="0"/>
              </a:spcBef>
              <a:spcAft>
                <a:spcPts val="0"/>
              </a:spcAft>
              <a:buSzPts val="4800"/>
              <a:buNone/>
              <a:defRPr sz="4800"/>
            </a:lvl8pPr>
            <a:lvl9pPr lvl="8" rtl="0">
              <a:spcBef>
                <a:spcPts val="0"/>
              </a:spcBef>
              <a:spcAft>
                <a:spcPts val="0"/>
              </a:spcAft>
              <a:buSzPts val="4800"/>
              <a:buNone/>
              <a:defRPr sz="4800"/>
            </a:lvl9pPr>
          </a:lstStyle>
          <a:p>
            <a:endParaRPr dirty="0"/>
          </a:p>
        </p:txBody>
      </p:sp>
      <p:sp>
        <p:nvSpPr>
          <p:cNvPr id="20" name="Google Shape;20;p3"/>
          <p:cNvSpPr txBox="1">
            <a:spLocks noGrp="1"/>
          </p:cNvSpPr>
          <p:nvPr>
            <p:ph type="subTitle" idx="1"/>
          </p:nvPr>
        </p:nvSpPr>
        <p:spPr>
          <a:xfrm>
            <a:off x="1034301" y="2840052"/>
            <a:ext cx="6342900" cy="784800"/>
          </a:xfrm>
          <a:prstGeom prst="rect">
            <a:avLst/>
          </a:prstGeom>
        </p:spPr>
        <p:txBody>
          <a:bodyPr spcFirstLastPara="1" wrap="square" lIns="0" tIns="0" rIns="0" bIns="0" anchor="t" anchorCtr="0">
            <a:noAutofit/>
          </a:bodyPr>
          <a:lstStyle>
            <a:lvl1pPr lvl="0" rtl="0">
              <a:spcBef>
                <a:spcPts val="0"/>
              </a:spcBef>
              <a:spcAft>
                <a:spcPts val="0"/>
              </a:spcAft>
              <a:buClr>
                <a:schemeClr val="accent5"/>
              </a:buClr>
              <a:buSzPts val="2400"/>
              <a:buNone/>
              <a:defRPr>
                <a:solidFill>
                  <a:srgbClr val="002060"/>
                </a:solidFill>
                <a:latin typeface="+mj-lt"/>
              </a:defRPr>
            </a:lvl1pPr>
            <a:lvl2pPr lvl="1" rtl="0">
              <a:spcBef>
                <a:spcPts val="0"/>
              </a:spcBef>
              <a:spcAft>
                <a:spcPts val="0"/>
              </a:spcAft>
              <a:buClr>
                <a:schemeClr val="accent5"/>
              </a:buClr>
              <a:buSzPts val="3000"/>
              <a:buNone/>
              <a:defRPr sz="3000">
                <a:solidFill>
                  <a:schemeClr val="accent5"/>
                </a:solidFill>
              </a:defRPr>
            </a:lvl2pPr>
            <a:lvl3pPr lvl="2" rtl="0">
              <a:spcBef>
                <a:spcPts val="0"/>
              </a:spcBef>
              <a:spcAft>
                <a:spcPts val="0"/>
              </a:spcAft>
              <a:buClr>
                <a:schemeClr val="accent5"/>
              </a:buClr>
              <a:buSzPts val="3000"/>
              <a:buNone/>
              <a:defRPr sz="3000">
                <a:solidFill>
                  <a:schemeClr val="accent5"/>
                </a:solidFill>
              </a:defRPr>
            </a:lvl3pPr>
            <a:lvl4pPr lvl="3" rtl="0">
              <a:spcBef>
                <a:spcPts val="0"/>
              </a:spcBef>
              <a:spcAft>
                <a:spcPts val="0"/>
              </a:spcAft>
              <a:buClr>
                <a:schemeClr val="accent5"/>
              </a:buClr>
              <a:buSzPts val="3000"/>
              <a:buNone/>
              <a:defRPr sz="3000">
                <a:solidFill>
                  <a:schemeClr val="accent5"/>
                </a:solidFill>
              </a:defRPr>
            </a:lvl4pPr>
            <a:lvl5pPr lvl="4" rtl="0">
              <a:spcBef>
                <a:spcPts val="0"/>
              </a:spcBef>
              <a:spcAft>
                <a:spcPts val="0"/>
              </a:spcAft>
              <a:buClr>
                <a:schemeClr val="accent5"/>
              </a:buClr>
              <a:buSzPts val="3000"/>
              <a:buNone/>
              <a:defRPr sz="3000">
                <a:solidFill>
                  <a:schemeClr val="accent5"/>
                </a:solidFill>
              </a:defRPr>
            </a:lvl5pPr>
            <a:lvl6pPr lvl="5" rtl="0">
              <a:spcBef>
                <a:spcPts val="0"/>
              </a:spcBef>
              <a:spcAft>
                <a:spcPts val="0"/>
              </a:spcAft>
              <a:buClr>
                <a:schemeClr val="accent5"/>
              </a:buClr>
              <a:buSzPts val="3000"/>
              <a:buNone/>
              <a:defRPr sz="3000">
                <a:solidFill>
                  <a:schemeClr val="accent5"/>
                </a:solidFill>
              </a:defRPr>
            </a:lvl6pPr>
            <a:lvl7pPr lvl="6" rtl="0">
              <a:spcBef>
                <a:spcPts val="0"/>
              </a:spcBef>
              <a:spcAft>
                <a:spcPts val="0"/>
              </a:spcAft>
              <a:buClr>
                <a:schemeClr val="accent5"/>
              </a:buClr>
              <a:buSzPts val="3000"/>
              <a:buNone/>
              <a:defRPr sz="3000">
                <a:solidFill>
                  <a:schemeClr val="accent5"/>
                </a:solidFill>
              </a:defRPr>
            </a:lvl7pPr>
            <a:lvl8pPr lvl="7" rtl="0">
              <a:spcBef>
                <a:spcPts val="0"/>
              </a:spcBef>
              <a:spcAft>
                <a:spcPts val="0"/>
              </a:spcAft>
              <a:buClr>
                <a:schemeClr val="accent5"/>
              </a:buClr>
              <a:buSzPts val="3000"/>
              <a:buNone/>
              <a:defRPr sz="3000">
                <a:solidFill>
                  <a:schemeClr val="accent5"/>
                </a:solidFill>
              </a:defRPr>
            </a:lvl8pPr>
            <a:lvl9pPr lvl="8" rtl="0">
              <a:spcBef>
                <a:spcPts val="0"/>
              </a:spcBef>
              <a:spcAft>
                <a:spcPts val="0"/>
              </a:spcAft>
              <a:buClr>
                <a:schemeClr val="accent5"/>
              </a:buClr>
              <a:buSzPts val="3000"/>
              <a:buNone/>
              <a:defRPr sz="3000">
                <a:solidFill>
                  <a:schemeClr val="accent5"/>
                </a:solidFill>
              </a:defRPr>
            </a:lvl9pPr>
          </a:lstStyle>
          <a:p>
            <a:endParaRPr dirty="0"/>
          </a:p>
        </p:txBody>
      </p:sp>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921709" y="221457"/>
            <a:ext cx="1059359" cy="733403"/>
          </a:xfrm>
          <a:prstGeom prst="rect">
            <a:avLst/>
          </a:prstGeom>
        </p:spPr>
      </p:pic>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 2 columns" userDrawn="1">
  <p:cSld name="TITLE_AND_TWO_COLUMNS">
    <p:spTree>
      <p:nvGrpSpPr>
        <p:cNvPr id="1" name="Shape 41"/>
        <p:cNvGrpSpPr/>
        <p:nvPr/>
      </p:nvGrpSpPr>
      <p:grpSpPr>
        <a:xfrm>
          <a:off x="0" y="0"/>
          <a:ext cx="0" cy="0"/>
          <a:chOff x="0" y="0"/>
          <a:chExt cx="0" cy="0"/>
        </a:xfrm>
      </p:grpSpPr>
      <p:sp>
        <p:nvSpPr>
          <p:cNvPr id="46" name="Google Shape;46;p6"/>
          <p:cNvSpPr txBox="1">
            <a:spLocks noGrp="1"/>
          </p:cNvSpPr>
          <p:nvPr>
            <p:ph type="title"/>
          </p:nvPr>
        </p:nvSpPr>
        <p:spPr>
          <a:xfrm>
            <a:off x="737851" y="517526"/>
            <a:ext cx="6034500" cy="438439"/>
          </a:xfrm>
          <a:prstGeom prst="rect">
            <a:avLst/>
          </a:prstGeom>
        </p:spPr>
        <p:txBody>
          <a:bodyPr spcFirstLastPara="1" wrap="square" lIns="0" tIns="0" rIns="0" bIns="0" anchor="b" anchorCtr="0">
            <a:noAutofit/>
          </a:bodyPr>
          <a:lstStyle>
            <a:lvl1pPr lvl="0" rtl="0">
              <a:spcBef>
                <a:spcPts val="0"/>
              </a:spcBef>
              <a:spcAft>
                <a:spcPts val="0"/>
              </a:spcAft>
              <a:buSzPts val="3000"/>
              <a:buNone/>
              <a:defRPr b="1">
                <a:solidFill>
                  <a:srgbClr val="002060"/>
                </a:solidFill>
                <a:latin typeface="+mj-lt"/>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dirty="0"/>
          </a:p>
        </p:txBody>
      </p:sp>
      <p:sp>
        <p:nvSpPr>
          <p:cNvPr id="47" name="Google Shape;47;p6"/>
          <p:cNvSpPr txBox="1">
            <a:spLocks noGrp="1"/>
          </p:cNvSpPr>
          <p:nvPr>
            <p:ph type="body" idx="1"/>
          </p:nvPr>
        </p:nvSpPr>
        <p:spPr>
          <a:xfrm>
            <a:off x="737851" y="1240173"/>
            <a:ext cx="6034500" cy="2936700"/>
          </a:xfrm>
          <a:prstGeom prst="rect">
            <a:avLst/>
          </a:prstGeom>
        </p:spPr>
        <p:txBody>
          <a:bodyPr spcFirstLastPara="1" wrap="square" lIns="0" tIns="0" rIns="0" bIns="0" anchor="t" anchorCtr="0">
            <a:noAutofit/>
          </a:bodyPr>
          <a:lstStyle>
            <a:lvl1pPr marL="457189" lvl="0" indent="-355591" rtl="0">
              <a:spcBef>
                <a:spcPts val="600"/>
              </a:spcBef>
              <a:spcAft>
                <a:spcPts val="0"/>
              </a:spcAft>
              <a:buClr>
                <a:srgbClr val="66CCFF"/>
              </a:buClr>
              <a:buSzPts val="2000"/>
              <a:buChar char="◦"/>
              <a:defRPr sz="2000">
                <a:solidFill>
                  <a:srgbClr val="002060"/>
                </a:solidFill>
                <a:latin typeface="+mj-lt"/>
              </a:defRPr>
            </a:lvl1pPr>
            <a:lvl2pPr marL="914377" lvl="1" indent="-355591" rtl="0">
              <a:spcBef>
                <a:spcPts val="0"/>
              </a:spcBef>
              <a:spcAft>
                <a:spcPts val="0"/>
              </a:spcAft>
              <a:buSzPts val="2000"/>
              <a:buChar char="◦"/>
              <a:defRPr sz="2000"/>
            </a:lvl2pPr>
            <a:lvl3pPr marL="1371566" lvl="2" indent="-355591" rtl="0">
              <a:spcBef>
                <a:spcPts val="0"/>
              </a:spcBef>
              <a:spcAft>
                <a:spcPts val="0"/>
              </a:spcAft>
              <a:buSzPts val="2000"/>
              <a:buChar char="◦"/>
              <a:defRPr sz="2000"/>
            </a:lvl3pPr>
            <a:lvl4pPr marL="1828754" lvl="3" indent="-355591" rtl="0">
              <a:spcBef>
                <a:spcPts val="0"/>
              </a:spcBef>
              <a:spcAft>
                <a:spcPts val="0"/>
              </a:spcAft>
              <a:buSzPts val="2000"/>
              <a:buChar char="◦"/>
              <a:defRPr sz="2000"/>
            </a:lvl4pPr>
            <a:lvl5pPr marL="2285943" lvl="4" indent="-355591" rtl="0">
              <a:spcBef>
                <a:spcPts val="0"/>
              </a:spcBef>
              <a:spcAft>
                <a:spcPts val="0"/>
              </a:spcAft>
              <a:buSzPts val="2000"/>
              <a:buChar char="◦"/>
              <a:defRPr sz="2000"/>
            </a:lvl5pPr>
            <a:lvl6pPr marL="2743131" lvl="5" indent="-355591" rtl="0">
              <a:spcBef>
                <a:spcPts val="0"/>
              </a:spcBef>
              <a:spcAft>
                <a:spcPts val="0"/>
              </a:spcAft>
              <a:buSzPts val="2000"/>
              <a:buChar char="◦"/>
              <a:defRPr sz="2000"/>
            </a:lvl6pPr>
            <a:lvl7pPr marL="3200320" lvl="6" indent="-355591" rtl="0">
              <a:spcBef>
                <a:spcPts val="0"/>
              </a:spcBef>
              <a:spcAft>
                <a:spcPts val="0"/>
              </a:spcAft>
              <a:buSzPts val="2000"/>
              <a:buChar char="◦"/>
              <a:defRPr sz="2000"/>
            </a:lvl7pPr>
            <a:lvl8pPr marL="3657509" lvl="7" indent="-355591" rtl="0">
              <a:spcBef>
                <a:spcPts val="0"/>
              </a:spcBef>
              <a:spcAft>
                <a:spcPts val="0"/>
              </a:spcAft>
              <a:buSzPts val="2000"/>
              <a:buChar char="◦"/>
              <a:defRPr sz="2000"/>
            </a:lvl8pPr>
            <a:lvl9pPr marL="4114697" lvl="8" indent="-355591" rtl="0">
              <a:spcBef>
                <a:spcPts val="0"/>
              </a:spcBef>
              <a:spcAft>
                <a:spcPts val="0"/>
              </a:spcAft>
              <a:buSzPts val="2000"/>
              <a:buChar char="◦"/>
              <a:defRPr sz="2000"/>
            </a:lvl9pPr>
          </a:lstStyle>
          <a:p>
            <a:endParaRPr dirty="0"/>
          </a:p>
        </p:txBody>
      </p:sp>
      <p:grpSp>
        <p:nvGrpSpPr>
          <p:cNvPr id="10" name="Google Shape;29;p4"/>
          <p:cNvGrpSpPr/>
          <p:nvPr userDrawn="1"/>
        </p:nvGrpSpPr>
        <p:grpSpPr>
          <a:xfrm rot="16200000" flipH="1">
            <a:off x="5508144" y="1530417"/>
            <a:ext cx="5154243" cy="2093411"/>
            <a:chOff x="187960" y="1453515"/>
            <a:chExt cx="3861435" cy="1568450"/>
          </a:xfrm>
        </p:grpSpPr>
        <p:sp>
          <p:nvSpPr>
            <p:cNvPr id="11" name="Google Shape;30;p4"/>
            <p:cNvSpPr/>
            <p:nvPr/>
          </p:nvSpPr>
          <p:spPr>
            <a:xfrm>
              <a:off x="187960" y="1453515"/>
              <a:ext cx="3860800" cy="1568450"/>
            </a:xfrm>
            <a:custGeom>
              <a:avLst/>
              <a:gdLst/>
              <a:ahLst/>
              <a:cxnLst/>
              <a:rect l="l" t="t" r="r" b="b"/>
              <a:pathLst>
                <a:path w="3860800" h="1568450" extrusionOk="0">
                  <a:moveTo>
                    <a:pt x="1304290" y="810260"/>
                  </a:moveTo>
                  <a:cubicBezTo>
                    <a:pt x="857250" y="810260"/>
                    <a:pt x="421005" y="740410"/>
                    <a:pt x="0" y="608330"/>
                  </a:cubicBezTo>
                  <a:lnTo>
                    <a:pt x="0" y="1570355"/>
                  </a:lnTo>
                  <a:lnTo>
                    <a:pt x="3864610" y="1570355"/>
                  </a:lnTo>
                  <a:lnTo>
                    <a:pt x="3864610" y="0"/>
                  </a:lnTo>
                  <a:cubicBezTo>
                    <a:pt x="3082290" y="520700"/>
                    <a:pt x="2216150" y="810260"/>
                    <a:pt x="1304290" y="810260"/>
                  </a:cubicBezTo>
                  <a:close/>
                </a:path>
              </a:pathLst>
            </a:custGeom>
            <a:gradFill>
              <a:gsLst>
                <a:gs pos="0">
                  <a:srgbClr val="00B0F0">
                    <a:alpha val="20000"/>
                  </a:srgbClr>
                </a:gs>
                <a:gs pos="100000">
                  <a:srgbClr val="99CCFF">
                    <a:alpha val="20000"/>
                  </a:srgbClr>
                </a:gs>
              </a:gsLst>
              <a:lin ang="0"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Lato Light"/>
                <a:ea typeface="Lato Light"/>
                <a:cs typeface="Lato Light"/>
                <a:sym typeface="Lato Light"/>
              </a:endParaRPr>
            </a:p>
          </p:txBody>
        </p:sp>
        <p:sp>
          <p:nvSpPr>
            <p:cNvPr id="12" name="Google Shape;31;p4"/>
            <p:cNvSpPr/>
            <p:nvPr/>
          </p:nvSpPr>
          <p:spPr>
            <a:xfrm>
              <a:off x="187960" y="2182495"/>
              <a:ext cx="3860800" cy="838200"/>
            </a:xfrm>
            <a:custGeom>
              <a:avLst/>
              <a:gdLst/>
              <a:ahLst/>
              <a:cxnLst/>
              <a:rect l="l" t="t" r="r" b="b"/>
              <a:pathLst>
                <a:path w="3860800" h="838200" extrusionOk="0">
                  <a:moveTo>
                    <a:pt x="1932305" y="451485"/>
                  </a:moveTo>
                  <a:cubicBezTo>
                    <a:pt x="1258570" y="451485"/>
                    <a:pt x="608965" y="293370"/>
                    <a:pt x="0" y="0"/>
                  </a:cubicBezTo>
                  <a:lnTo>
                    <a:pt x="0" y="840740"/>
                  </a:lnTo>
                  <a:lnTo>
                    <a:pt x="3864610" y="840740"/>
                  </a:lnTo>
                  <a:lnTo>
                    <a:pt x="3864610" y="635"/>
                  </a:lnTo>
                  <a:cubicBezTo>
                    <a:pt x="3255645" y="293370"/>
                    <a:pt x="2606675" y="451485"/>
                    <a:pt x="1932305" y="451485"/>
                  </a:cubicBezTo>
                  <a:close/>
                </a:path>
              </a:pathLst>
            </a:custGeom>
            <a:gradFill>
              <a:gsLst>
                <a:gs pos="0">
                  <a:srgbClr val="66CCFF">
                    <a:alpha val="80000"/>
                  </a:srgbClr>
                </a:gs>
                <a:gs pos="100000">
                  <a:srgbClr val="002060">
                    <a:alpha val="94000"/>
                  </a:srgbClr>
                </a:gs>
              </a:gsLst>
              <a:lin ang="10800025"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Lato Light"/>
                <a:ea typeface="Lato Light"/>
                <a:cs typeface="Lato Light"/>
                <a:sym typeface="Lato Light"/>
              </a:endParaRPr>
            </a:p>
          </p:txBody>
        </p:sp>
        <p:sp>
          <p:nvSpPr>
            <p:cNvPr id="13" name="Google Shape;32;p4"/>
            <p:cNvSpPr/>
            <p:nvPr/>
          </p:nvSpPr>
          <p:spPr>
            <a:xfrm>
              <a:off x="188595" y="1819275"/>
              <a:ext cx="3860800" cy="1200150"/>
            </a:xfrm>
            <a:custGeom>
              <a:avLst/>
              <a:gdLst/>
              <a:ahLst/>
              <a:cxnLst/>
              <a:rect l="l" t="t" r="r" b="b"/>
              <a:pathLst>
                <a:path w="3860800" h="1200150" extrusionOk="0">
                  <a:moveTo>
                    <a:pt x="2672715" y="887095"/>
                  </a:moveTo>
                  <a:cubicBezTo>
                    <a:pt x="1717040" y="887095"/>
                    <a:pt x="811530" y="568960"/>
                    <a:pt x="0" y="0"/>
                  </a:cubicBezTo>
                  <a:lnTo>
                    <a:pt x="0" y="1204595"/>
                  </a:lnTo>
                  <a:lnTo>
                    <a:pt x="3864610" y="1204595"/>
                  </a:lnTo>
                  <a:lnTo>
                    <a:pt x="3864610" y="718820"/>
                  </a:lnTo>
                  <a:cubicBezTo>
                    <a:pt x="3478530" y="829310"/>
                    <a:pt x="3079750" y="887095"/>
                    <a:pt x="2672715" y="887095"/>
                  </a:cubicBezTo>
                  <a:close/>
                </a:path>
              </a:pathLst>
            </a:custGeom>
            <a:gradFill>
              <a:gsLst>
                <a:gs pos="0">
                  <a:srgbClr val="0070C0">
                    <a:alpha val="20000"/>
                  </a:srgbClr>
                </a:gs>
                <a:gs pos="100000">
                  <a:srgbClr val="002060">
                    <a:alpha val="20000"/>
                  </a:srgbClr>
                </a:gs>
              </a:gsLst>
              <a:lin ang="0"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Lato Light"/>
                <a:ea typeface="Lato Light"/>
                <a:cs typeface="Lato Light"/>
                <a:sym typeface="Lato Light"/>
              </a:endParaRPr>
            </a:p>
          </p:txBody>
        </p:sp>
      </p:grpSp>
      <p:pic>
        <p:nvPicPr>
          <p:cNvPr id="14" name="Picture 1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415717" y="132445"/>
            <a:ext cx="613568" cy="424778"/>
          </a:xfrm>
          <a:prstGeom prst="rect">
            <a:avLst/>
          </a:prstGeom>
        </p:spPr>
      </p:pic>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0B919542-7E60-4C8C-B5A2-B986AD57E4B6}" type="datetimeFigureOut">
              <a:rPr lang="en-GB" smtClean="0"/>
              <a:t>30/11/2023</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9EA6802A-74C3-4485-9A74-F06789A6C1C1}" type="slidenum">
              <a:rPr lang="en-GB" smtClean="0"/>
              <a:t>‹#›</a:t>
            </a:fld>
            <a:endParaRPr lang="en-GB" dirty="0"/>
          </a:p>
        </p:txBody>
      </p:sp>
    </p:spTree>
    <p:extLst>
      <p:ext uri="{BB962C8B-B14F-4D97-AF65-F5344CB8AC3E}">
        <p14:creationId xmlns:p14="http://schemas.microsoft.com/office/powerpoint/2010/main" val="406068880"/>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737851" y="517525"/>
            <a:ext cx="6034500" cy="744300"/>
          </a:xfrm>
          <a:prstGeom prst="rect">
            <a:avLst/>
          </a:prstGeom>
          <a:noFill/>
          <a:ln>
            <a:noFill/>
          </a:ln>
        </p:spPr>
        <p:txBody>
          <a:bodyPr spcFirstLastPara="1" wrap="square" lIns="0" tIns="0" rIns="0" bIns="0" anchor="b" anchorCtr="0">
            <a:noAutofit/>
          </a:bodyPr>
          <a:lstStyle>
            <a:lvl1pPr lvl="0" rtl="0">
              <a:spcBef>
                <a:spcPts val="0"/>
              </a:spcBef>
              <a:spcAft>
                <a:spcPts val="0"/>
              </a:spcAft>
              <a:buClr>
                <a:schemeClr val="dk1"/>
              </a:buClr>
              <a:buSzPts val="3000"/>
              <a:buFont typeface="Lato Black"/>
              <a:buNone/>
              <a:defRPr sz="3000">
                <a:solidFill>
                  <a:schemeClr val="dk1"/>
                </a:solidFill>
                <a:latin typeface="Lato Black"/>
                <a:ea typeface="Lato Black"/>
                <a:cs typeface="Lato Black"/>
                <a:sym typeface="Lato Black"/>
              </a:defRPr>
            </a:lvl1pPr>
            <a:lvl2pPr lvl="1" rtl="0">
              <a:spcBef>
                <a:spcPts val="0"/>
              </a:spcBef>
              <a:spcAft>
                <a:spcPts val="0"/>
              </a:spcAft>
              <a:buClr>
                <a:schemeClr val="dk1"/>
              </a:buClr>
              <a:buSzPts val="3000"/>
              <a:buFont typeface="Lato Black"/>
              <a:buNone/>
              <a:defRPr sz="3000">
                <a:solidFill>
                  <a:schemeClr val="dk1"/>
                </a:solidFill>
                <a:latin typeface="Lato Black"/>
                <a:ea typeface="Lato Black"/>
                <a:cs typeface="Lato Black"/>
                <a:sym typeface="Lato Black"/>
              </a:defRPr>
            </a:lvl2pPr>
            <a:lvl3pPr lvl="2" rtl="0">
              <a:spcBef>
                <a:spcPts val="0"/>
              </a:spcBef>
              <a:spcAft>
                <a:spcPts val="0"/>
              </a:spcAft>
              <a:buClr>
                <a:schemeClr val="dk1"/>
              </a:buClr>
              <a:buSzPts val="3000"/>
              <a:buFont typeface="Lato Black"/>
              <a:buNone/>
              <a:defRPr sz="3000">
                <a:solidFill>
                  <a:schemeClr val="dk1"/>
                </a:solidFill>
                <a:latin typeface="Lato Black"/>
                <a:ea typeface="Lato Black"/>
                <a:cs typeface="Lato Black"/>
                <a:sym typeface="Lato Black"/>
              </a:defRPr>
            </a:lvl3pPr>
            <a:lvl4pPr lvl="3" rtl="0">
              <a:spcBef>
                <a:spcPts val="0"/>
              </a:spcBef>
              <a:spcAft>
                <a:spcPts val="0"/>
              </a:spcAft>
              <a:buClr>
                <a:schemeClr val="dk1"/>
              </a:buClr>
              <a:buSzPts val="3000"/>
              <a:buFont typeface="Lato Black"/>
              <a:buNone/>
              <a:defRPr sz="3000">
                <a:solidFill>
                  <a:schemeClr val="dk1"/>
                </a:solidFill>
                <a:latin typeface="Lato Black"/>
                <a:ea typeface="Lato Black"/>
                <a:cs typeface="Lato Black"/>
                <a:sym typeface="Lato Black"/>
              </a:defRPr>
            </a:lvl4pPr>
            <a:lvl5pPr lvl="4" rtl="0">
              <a:spcBef>
                <a:spcPts val="0"/>
              </a:spcBef>
              <a:spcAft>
                <a:spcPts val="0"/>
              </a:spcAft>
              <a:buClr>
                <a:schemeClr val="dk1"/>
              </a:buClr>
              <a:buSzPts val="3000"/>
              <a:buFont typeface="Lato Black"/>
              <a:buNone/>
              <a:defRPr sz="3000">
                <a:solidFill>
                  <a:schemeClr val="dk1"/>
                </a:solidFill>
                <a:latin typeface="Lato Black"/>
                <a:ea typeface="Lato Black"/>
                <a:cs typeface="Lato Black"/>
                <a:sym typeface="Lato Black"/>
              </a:defRPr>
            </a:lvl5pPr>
            <a:lvl6pPr lvl="5" rtl="0">
              <a:spcBef>
                <a:spcPts val="0"/>
              </a:spcBef>
              <a:spcAft>
                <a:spcPts val="0"/>
              </a:spcAft>
              <a:buClr>
                <a:schemeClr val="dk1"/>
              </a:buClr>
              <a:buSzPts val="3000"/>
              <a:buFont typeface="Lato Black"/>
              <a:buNone/>
              <a:defRPr sz="3000">
                <a:solidFill>
                  <a:schemeClr val="dk1"/>
                </a:solidFill>
                <a:latin typeface="Lato Black"/>
                <a:ea typeface="Lato Black"/>
                <a:cs typeface="Lato Black"/>
                <a:sym typeface="Lato Black"/>
              </a:defRPr>
            </a:lvl6pPr>
            <a:lvl7pPr lvl="6" rtl="0">
              <a:spcBef>
                <a:spcPts val="0"/>
              </a:spcBef>
              <a:spcAft>
                <a:spcPts val="0"/>
              </a:spcAft>
              <a:buClr>
                <a:schemeClr val="dk1"/>
              </a:buClr>
              <a:buSzPts val="3000"/>
              <a:buFont typeface="Lato Black"/>
              <a:buNone/>
              <a:defRPr sz="3000">
                <a:solidFill>
                  <a:schemeClr val="dk1"/>
                </a:solidFill>
                <a:latin typeface="Lato Black"/>
                <a:ea typeface="Lato Black"/>
                <a:cs typeface="Lato Black"/>
                <a:sym typeface="Lato Black"/>
              </a:defRPr>
            </a:lvl7pPr>
            <a:lvl8pPr lvl="7" rtl="0">
              <a:spcBef>
                <a:spcPts val="0"/>
              </a:spcBef>
              <a:spcAft>
                <a:spcPts val="0"/>
              </a:spcAft>
              <a:buClr>
                <a:schemeClr val="dk1"/>
              </a:buClr>
              <a:buSzPts val="3000"/>
              <a:buFont typeface="Lato Black"/>
              <a:buNone/>
              <a:defRPr sz="3000">
                <a:solidFill>
                  <a:schemeClr val="dk1"/>
                </a:solidFill>
                <a:latin typeface="Lato Black"/>
                <a:ea typeface="Lato Black"/>
                <a:cs typeface="Lato Black"/>
                <a:sym typeface="Lato Black"/>
              </a:defRPr>
            </a:lvl8pPr>
            <a:lvl9pPr lvl="8" rtl="0">
              <a:spcBef>
                <a:spcPts val="0"/>
              </a:spcBef>
              <a:spcAft>
                <a:spcPts val="0"/>
              </a:spcAft>
              <a:buClr>
                <a:schemeClr val="dk1"/>
              </a:buClr>
              <a:buSzPts val="3000"/>
              <a:buFont typeface="Lato Black"/>
              <a:buNone/>
              <a:defRPr sz="3000">
                <a:solidFill>
                  <a:schemeClr val="dk1"/>
                </a:solidFill>
                <a:latin typeface="Lato Black"/>
                <a:ea typeface="Lato Black"/>
                <a:cs typeface="Lato Black"/>
                <a:sym typeface="Lato Black"/>
              </a:defRPr>
            </a:lvl9pPr>
          </a:lstStyle>
          <a:p>
            <a:endParaRPr/>
          </a:p>
        </p:txBody>
      </p:sp>
      <p:sp>
        <p:nvSpPr>
          <p:cNvPr id="7" name="Google Shape;7;p1"/>
          <p:cNvSpPr txBox="1">
            <a:spLocks noGrp="1"/>
          </p:cNvSpPr>
          <p:nvPr>
            <p:ph type="body" idx="1"/>
          </p:nvPr>
        </p:nvSpPr>
        <p:spPr>
          <a:xfrm>
            <a:off x="737851" y="1475700"/>
            <a:ext cx="6034500" cy="3043200"/>
          </a:xfrm>
          <a:prstGeom prst="rect">
            <a:avLst/>
          </a:prstGeom>
          <a:noFill/>
          <a:ln>
            <a:noFill/>
          </a:ln>
        </p:spPr>
        <p:txBody>
          <a:bodyPr spcFirstLastPara="1" wrap="square" lIns="0" tIns="0" rIns="0" bIns="0" anchor="t" anchorCtr="0">
            <a:noAutofit/>
          </a:bodyPr>
          <a:lstStyle>
            <a:lvl1pPr marL="457200" lvl="0" indent="-381000" rtl="0">
              <a:spcBef>
                <a:spcPts val="600"/>
              </a:spcBef>
              <a:spcAft>
                <a:spcPts val="0"/>
              </a:spcAft>
              <a:buClr>
                <a:schemeClr val="accent4"/>
              </a:buClr>
              <a:buSzPts val="2400"/>
              <a:buFont typeface="Lato Light"/>
              <a:buChar char="◦"/>
              <a:defRPr sz="2400">
                <a:solidFill>
                  <a:schemeClr val="dk1"/>
                </a:solidFill>
                <a:latin typeface="Lato Light"/>
                <a:ea typeface="Lato Light"/>
                <a:cs typeface="Lato Light"/>
                <a:sym typeface="Lato Light"/>
              </a:defRPr>
            </a:lvl1pPr>
            <a:lvl2pPr marL="914400" lvl="1" indent="-381000" rtl="0">
              <a:spcBef>
                <a:spcPts val="0"/>
              </a:spcBef>
              <a:spcAft>
                <a:spcPts val="0"/>
              </a:spcAft>
              <a:buClr>
                <a:schemeClr val="accent4"/>
              </a:buClr>
              <a:buSzPts val="2400"/>
              <a:buFont typeface="Lato Light"/>
              <a:buChar char="◦"/>
              <a:defRPr sz="2400">
                <a:solidFill>
                  <a:schemeClr val="dk1"/>
                </a:solidFill>
                <a:latin typeface="Lato Light"/>
                <a:ea typeface="Lato Light"/>
                <a:cs typeface="Lato Light"/>
                <a:sym typeface="Lato Light"/>
              </a:defRPr>
            </a:lvl2pPr>
            <a:lvl3pPr marL="1371600" lvl="2" indent="-381000" rtl="0">
              <a:spcBef>
                <a:spcPts val="0"/>
              </a:spcBef>
              <a:spcAft>
                <a:spcPts val="0"/>
              </a:spcAft>
              <a:buClr>
                <a:schemeClr val="accent4"/>
              </a:buClr>
              <a:buSzPts val="2400"/>
              <a:buFont typeface="Lato Light"/>
              <a:buChar char="◦"/>
              <a:defRPr sz="2400">
                <a:solidFill>
                  <a:schemeClr val="dk1"/>
                </a:solidFill>
                <a:latin typeface="Lato Light"/>
                <a:ea typeface="Lato Light"/>
                <a:cs typeface="Lato Light"/>
                <a:sym typeface="Lato Light"/>
              </a:defRPr>
            </a:lvl3pPr>
            <a:lvl4pPr marL="1828800" lvl="3" indent="-381000" rtl="0">
              <a:spcBef>
                <a:spcPts val="0"/>
              </a:spcBef>
              <a:spcAft>
                <a:spcPts val="0"/>
              </a:spcAft>
              <a:buClr>
                <a:schemeClr val="accent4"/>
              </a:buClr>
              <a:buSzPts val="2400"/>
              <a:buFont typeface="Lato Light"/>
              <a:buChar char="◦"/>
              <a:defRPr sz="2400">
                <a:solidFill>
                  <a:schemeClr val="dk1"/>
                </a:solidFill>
                <a:latin typeface="Lato Light"/>
                <a:ea typeface="Lato Light"/>
                <a:cs typeface="Lato Light"/>
                <a:sym typeface="Lato Light"/>
              </a:defRPr>
            </a:lvl4pPr>
            <a:lvl5pPr marL="2286000" lvl="4" indent="-381000" rtl="0">
              <a:spcBef>
                <a:spcPts val="0"/>
              </a:spcBef>
              <a:spcAft>
                <a:spcPts val="0"/>
              </a:spcAft>
              <a:buClr>
                <a:schemeClr val="accent4"/>
              </a:buClr>
              <a:buSzPts val="2400"/>
              <a:buFont typeface="Lato Light"/>
              <a:buChar char="◦"/>
              <a:defRPr sz="2400">
                <a:solidFill>
                  <a:schemeClr val="dk1"/>
                </a:solidFill>
                <a:latin typeface="Lato Light"/>
                <a:ea typeface="Lato Light"/>
                <a:cs typeface="Lato Light"/>
                <a:sym typeface="Lato Light"/>
              </a:defRPr>
            </a:lvl5pPr>
            <a:lvl6pPr marL="2743200" lvl="5" indent="-381000" rtl="0">
              <a:spcBef>
                <a:spcPts val="0"/>
              </a:spcBef>
              <a:spcAft>
                <a:spcPts val="0"/>
              </a:spcAft>
              <a:buClr>
                <a:schemeClr val="accent4"/>
              </a:buClr>
              <a:buSzPts val="2400"/>
              <a:buFont typeface="Lato Light"/>
              <a:buChar char="◦"/>
              <a:defRPr sz="2400">
                <a:solidFill>
                  <a:schemeClr val="dk1"/>
                </a:solidFill>
                <a:latin typeface="Lato Light"/>
                <a:ea typeface="Lato Light"/>
                <a:cs typeface="Lato Light"/>
                <a:sym typeface="Lato Light"/>
              </a:defRPr>
            </a:lvl6pPr>
            <a:lvl7pPr marL="3200400" lvl="6" indent="-381000" rtl="0">
              <a:spcBef>
                <a:spcPts val="0"/>
              </a:spcBef>
              <a:spcAft>
                <a:spcPts val="0"/>
              </a:spcAft>
              <a:buClr>
                <a:schemeClr val="accent4"/>
              </a:buClr>
              <a:buSzPts val="2400"/>
              <a:buFont typeface="Lato Light"/>
              <a:buChar char="◦"/>
              <a:defRPr sz="2400">
                <a:solidFill>
                  <a:schemeClr val="dk1"/>
                </a:solidFill>
                <a:latin typeface="Lato Light"/>
                <a:ea typeface="Lato Light"/>
                <a:cs typeface="Lato Light"/>
                <a:sym typeface="Lato Light"/>
              </a:defRPr>
            </a:lvl7pPr>
            <a:lvl8pPr marL="3657600" lvl="7" indent="-381000" rtl="0">
              <a:spcBef>
                <a:spcPts val="0"/>
              </a:spcBef>
              <a:spcAft>
                <a:spcPts val="0"/>
              </a:spcAft>
              <a:buClr>
                <a:schemeClr val="accent4"/>
              </a:buClr>
              <a:buSzPts val="2400"/>
              <a:buFont typeface="Lato Light"/>
              <a:buChar char="◦"/>
              <a:defRPr sz="2400">
                <a:solidFill>
                  <a:schemeClr val="dk1"/>
                </a:solidFill>
                <a:latin typeface="Lato Light"/>
                <a:ea typeface="Lato Light"/>
                <a:cs typeface="Lato Light"/>
                <a:sym typeface="Lato Light"/>
              </a:defRPr>
            </a:lvl8pPr>
            <a:lvl9pPr marL="4114800" lvl="8" indent="-381000" rtl="0">
              <a:spcBef>
                <a:spcPts val="0"/>
              </a:spcBef>
              <a:spcAft>
                <a:spcPts val="0"/>
              </a:spcAft>
              <a:buClr>
                <a:schemeClr val="accent4"/>
              </a:buClr>
              <a:buSzPts val="2400"/>
              <a:buFont typeface="Lato Light"/>
              <a:buChar char="◦"/>
              <a:defRPr sz="2400">
                <a:solidFill>
                  <a:schemeClr val="dk1"/>
                </a:solidFill>
                <a:latin typeface="Lato Light"/>
                <a:ea typeface="Lato Light"/>
                <a:cs typeface="Lato Light"/>
                <a:sym typeface="Lato Light"/>
              </a:defRPr>
            </a:lvl9pPr>
          </a:lstStyle>
          <a:p>
            <a:endParaRPr dirty="0"/>
          </a:p>
        </p:txBody>
      </p:sp>
      <p:sp>
        <p:nvSpPr>
          <p:cNvPr id="8" name="Google Shape;8;p1"/>
          <p:cNvSpPr txBox="1">
            <a:spLocks noGrp="1"/>
          </p:cNvSpPr>
          <p:nvPr>
            <p:ph type="sldNum" idx="12"/>
          </p:nvPr>
        </p:nvSpPr>
        <p:spPr>
          <a:xfrm>
            <a:off x="8480585" y="4749851"/>
            <a:ext cx="548700" cy="393600"/>
          </a:xfrm>
          <a:prstGeom prst="rect">
            <a:avLst/>
          </a:prstGeom>
          <a:noFill/>
          <a:ln>
            <a:noFill/>
          </a:ln>
        </p:spPr>
        <p:txBody>
          <a:bodyPr spcFirstLastPara="1" wrap="square" lIns="0" tIns="0" rIns="0" bIns="0" anchor="ctr" anchorCtr="0">
            <a:noAutofit/>
          </a:bodyPr>
          <a:lstStyle>
            <a:lvl1pPr lvl="0" algn="r" rtl="0">
              <a:buNone/>
              <a:defRPr sz="1300">
                <a:solidFill>
                  <a:srgbClr val="002060"/>
                </a:solidFill>
                <a:latin typeface="Lato Light"/>
                <a:ea typeface="Lato Light"/>
                <a:cs typeface="Lato Light"/>
                <a:sym typeface="Lato Light"/>
              </a:defRPr>
            </a:lvl1pPr>
            <a:lvl2pPr lvl="1" algn="r" rtl="0">
              <a:buNone/>
              <a:defRPr sz="1300">
                <a:solidFill>
                  <a:schemeClr val="lt1"/>
                </a:solidFill>
                <a:latin typeface="Lato Light"/>
                <a:ea typeface="Lato Light"/>
                <a:cs typeface="Lato Light"/>
                <a:sym typeface="Lato Light"/>
              </a:defRPr>
            </a:lvl2pPr>
            <a:lvl3pPr lvl="2" algn="r" rtl="0">
              <a:buNone/>
              <a:defRPr sz="1300">
                <a:solidFill>
                  <a:schemeClr val="lt1"/>
                </a:solidFill>
                <a:latin typeface="Lato Light"/>
                <a:ea typeface="Lato Light"/>
                <a:cs typeface="Lato Light"/>
                <a:sym typeface="Lato Light"/>
              </a:defRPr>
            </a:lvl3pPr>
            <a:lvl4pPr lvl="3" algn="r" rtl="0">
              <a:buNone/>
              <a:defRPr sz="1300">
                <a:solidFill>
                  <a:schemeClr val="lt1"/>
                </a:solidFill>
                <a:latin typeface="Lato Light"/>
                <a:ea typeface="Lato Light"/>
                <a:cs typeface="Lato Light"/>
                <a:sym typeface="Lato Light"/>
              </a:defRPr>
            </a:lvl4pPr>
            <a:lvl5pPr lvl="4" algn="r" rtl="0">
              <a:buNone/>
              <a:defRPr sz="1300">
                <a:solidFill>
                  <a:schemeClr val="lt1"/>
                </a:solidFill>
                <a:latin typeface="Lato Light"/>
                <a:ea typeface="Lato Light"/>
                <a:cs typeface="Lato Light"/>
                <a:sym typeface="Lato Light"/>
              </a:defRPr>
            </a:lvl5pPr>
            <a:lvl6pPr lvl="5" algn="r" rtl="0">
              <a:buNone/>
              <a:defRPr sz="1300">
                <a:solidFill>
                  <a:schemeClr val="lt1"/>
                </a:solidFill>
                <a:latin typeface="Lato Light"/>
                <a:ea typeface="Lato Light"/>
                <a:cs typeface="Lato Light"/>
                <a:sym typeface="Lato Light"/>
              </a:defRPr>
            </a:lvl6pPr>
            <a:lvl7pPr lvl="6" algn="r" rtl="0">
              <a:buNone/>
              <a:defRPr sz="1300">
                <a:solidFill>
                  <a:schemeClr val="lt1"/>
                </a:solidFill>
                <a:latin typeface="Lato Light"/>
                <a:ea typeface="Lato Light"/>
                <a:cs typeface="Lato Light"/>
                <a:sym typeface="Lato Light"/>
              </a:defRPr>
            </a:lvl7pPr>
            <a:lvl8pPr lvl="7" algn="r" rtl="0">
              <a:buNone/>
              <a:defRPr sz="1300">
                <a:solidFill>
                  <a:schemeClr val="lt1"/>
                </a:solidFill>
                <a:latin typeface="Lato Light"/>
                <a:ea typeface="Lato Light"/>
                <a:cs typeface="Lato Light"/>
                <a:sym typeface="Lato Light"/>
              </a:defRPr>
            </a:lvl8pPr>
            <a:lvl9pPr lvl="8" algn="r" rtl="0">
              <a:buNone/>
              <a:defRPr sz="1300">
                <a:solidFill>
                  <a:schemeClr val="lt1"/>
                </a:solidFill>
                <a:latin typeface="Lato Light"/>
                <a:ea typeface="Lato Light"/>
                <a:cs typeface="Lato Light"/>
                <a:sym typeface="Lato Light"/>
              </a:defRPr>
            </a:lvl9pPr>
          </a:lstStyle>
          <a:p>
            <a:fld id="{00000000-1234-1234-1234-123412341234}" type="slidenum">
              <a:rPr lang="en" smtClean="0"/>
              <a:pPr/>
              <a:t>‹#›</a:t>
            </a:fld>
            <a:endParaRPr lang="en"/>
          </a:p>
        </p:txBody>
      </p:sp>
    </p:spTree>
  </p:cSld>
  <p:clrMap bg1="lt1" tx1="dk1" bg2="dk2" tx2="lt2" accent1="accent1" accent2="accent2" accent3="accent3" accent4="accent4" accent5="accent5" accent6="accent6" hlink="hlink" folHlink="folHlink"/>
  <p:sldLayoutIdLst>
    <p:sldLayoutId id="2147483649" r:id="rId1"/>
    <p:sldLayoutId id="2147483652" r:id="rId2"/>
    <p:sldLayoutId id="2147483672" r:id="rId3"/>
  </p:sldLayoutIdLst>
  <p:transition>
    <p:fade thruBlk="1"/>
  </p:transition>
  <p:timing>
    <p:tnLst>
      <p:par>
        <p:cTn id="1" dur="indefinite" restart="never" nodeType="tmRoot"/>
      </p:par>
    </p:tnLst>
  </p:timing>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206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L="457189" marR="0" lvl="0" indent="-380990" algn="l" rtl="0">
        <a:lnSpc>
          <a:spcPct val="100000"/>
        </a:lnSpc>
        <a:spcBef>
          <a:spcPts val="0"/>
        </a:spcBef>
        <a:spcAft>
          <a:spcPts val="0"/>
        </a:spcAft>
        <a:buClr>
          <a:srgbClr val="66CCFF"/>
        </a:buClr>
        <a:buFont typeface="Wingdings" panose="05000000000000000000" pitchFamily="2" charset="2"/>
        <a:buChar char="Ø"/>
        <a:defRPr sz="1400" b="0" i="0" u="none" strike="noStrike" cap="none">
          <a:solidFill>
            <a:srgbClr val="00206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11"/>
        <p:cNvGrpSpPr/>
        <p:nvPr/>
      </p:nvGrpSpPr>
      <p:grpSpPr>
        <a:xfrm>
          <a:off x="0" y="0"/>
          <a:ext cx="0" cy="0"/>
          <a:chOff x="0" y="0"/>
          <a:chExt cx="0" cy="0"/>
        </a:xfrm>
      </p:grpSpPr>
      <p:sp>
        <p:nvSpPr>
          <p:cNvPr id="2" name="Title 1"/>
          <p:cNvSpPr>
            <a:spLocks noGrp="1"/>
          </p:cNvSpPr>
          <p:nvPr>
            <p:ph type="ctrTitle"/>
          </p:nvPr>
        </p:nvSpPr>
        <p:spPr>
          <a:xfrm>
            <a:off x="497711" y="404863"/>
            <a:ext cx="7025833" cy="1080123"/>
          </a:xfrm>
        </p:spPr>
        <p:txBody>
          <a:bodyPr/>
          <a:lstStyle/>
          <a:p>
            <a:r>
              <a:rPr lang="en-GB" sz="3600" dirty="0" smtClean="0"/>
              <a:t>Presentation</a:t>
            </a:r>
            <a:br>
              <a:rPr lang="en-GB" sz="3600" dirty="0" smtClean="0"/>
            </a:br>
            <a:endParaRPr lang="en-GB" sz="3600" dirty="0"/>
          </a:p>
        </p:txBody>
      </p:sp>
      <p:sp>
        <p:nvSpPr>
          <p:cNvPr id="3" name="Subtitle 2"/>
          <p:cNvSpPr>
            <a:spLocks noGrp="1"/>
          </p:cNvSpPr>
          <p:nvPr>
            <p:ph type="subTitle" idx="1"/>
          </p:nvPr>
        </p:nvSpPr>
        <p:spPr>
          <a:xfrm>
            <a:off x="497710" y="1057307"/>
            <a:ext cx="7539789" cy="1698956"/>
          </a:xfrm>
        </p:spPr>
        <p:txBody>
          <a:bodyPr/>
          <a:lstStyle/>
          <a:p>
            <a:r>
              <a:rPr lang="en-US" altLang="en-US" sz="3600" dirty="0" smtClean="0"/>
              <a:t>Summary Financial Report </a:t>
            </a:r>
          </a:p>
          <a:p>
            <a:r>
              <a:rPr lang="en-US" altLang="en-US" sz="3600" dirty="0" smtClean="0"/>
              <a:t>as at 30 September 2023 (Month 6)</a:t>
            </a:r>
          </a:p>
          <a:p>
            <a:endParaRPr lang="en-US" altLang="en-US" sz="3200" dirty="0" smtClean="0">
              <a:solidFill>
                <a:schemeClr val="tx1"/>
              </a:solidFill>
            </a:endParaRPr>
          </a:p>
          <a:p>
            <a:endParaRPr lang="en-US" altLang="en-US" sz="3200" dirty="0" smtClean="0">
              <a:solidFill>
                <a:schemeClr val="tx1"/>
              </a:solidFill>
            </a:endParaRPr>
          </a:p>
          <a:p>
            <a:endParaRPr lang="en-US" altLang="en-US" dirty="0" smtClean="0"/>
          </a:p>
          <a:p>
            <a:endParaRPr lang="en-US" altLang="en-US" dirty="0"/>
          </a:p>
          <a:p>
            <a:endParaRPr lang="en-GB" dirty="0"/>
          </a:p>
        </p:txBody>
      </p:sp>
      <p:sp>
        <p:nvSpPr>
          <p:cNvPr id="4" name="TextBox 3"/>
          <p:cNvSpPr txBox="1"/>
          <p:nvPr/>
        </p:nvSpPr>
        <p:spPr>
          <a:xfrm>
            <a:off x="6931361" y="138813"/>
            <a:ext cx="2020388" cy="261610"/>
          </a:xfrm>
          <a:prstGeom prst="rect">
            <a:avLst/>
          </a:prstGeom>
          <a:noFill/>
        </p:spPr>
        <p:txBody>
          <a:bodyPr wrap="square" rtlCol="0">
            <a:spAutoFit/>
          </a:bodyPr>
          <a:lstStyle/>
          <a:p>
            <a:r>
              <a:rPr lang="en-GB" sz="1100" dirty="0" smtClean="0"/>
              <a:t>Item 6.2 App.2</a:t>
            </a:r>
            <a:endParaRPr lang="en-GB" sz="1100" dirty="0"/>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0160" y="140925"/>
            <a:ext cx="6184845" cy="438439"/>
          </a:xfrm>
        </p:spPr>
        <p:txBody>
          <a:bodyPr/>
          <a:lstStyle/>
          <a:p>
            <a:r>
              <a:rPr lang="en-GB" dirty="0" smtClean="0"/>
              <a:t>2023/24 Financial Position</a:t>
            </a:r>
            <a:endParaRPr lang="en-GB" dirty="0"/>
          </a:p>
        </p:txBody>
      </p:sp>
      <p:sp>
        <p:nvSpPr>
          <p:cNvPr id="8" name="Content Placeholder 2"/>
          <p:cNvSpPr txBox="1">
            <a:spLocks/>
          </p:cNvSpPr>
          <p:nvPr/>
        </p:nvSpPr>
        <p:spPr>
          <a:xfrm>
            <a:off x="296855" y="1110351"/>
            <a:ext cx="8282137" cy="3853535"/>
          </a:xfrm>
          <a:prstGeom prst="rect">
            <a:avLst/>
          </a:prstGeom>
          <a:noFill/>
          <a:ln>
            <a:noFill/>
          </a:ln>
        </p:spPr>
        <p:txBody>
          <a:bodyPr spcFirstLastPara="1" wrap="square" lIns="0" tIns="0" rIns="0" bIns="0" anchor="t" anchorCtr="0">
            <a:noAutofit/>
          </a:bodyPr>
          <a:lstStyle>
            <a:defPPr marR="0" lvl="0" algn="l" rtl="0">
              <a:lnSpc>
                <a:spcPct val="100000"/>
              </a:lnSpc>
              <a:spcBef>
                <a:spcPts val="0"/>
              </a:spcBef>
              <a:spcAft>
                <a:spcPts val="0"/>
              </a:spcAft>
            </a:defPPr>
            <a:lvl1pPr marL="457189" marR="0" lvl="0" indent="-355591" algn="l" rtl="0">
              <a:lnSpc>
                <a:spcPct val="100000"/>
              </a:lnSpc>
              <a:spcBef>
                <a:spcPts val="600"/>
              </a:spcBef>
              <a:spcAft>
                <a:spcPts val="0"/>
              </a:spcAft>
              <a:buClr>
                <a:srgbClr val="66CCFF"/>
              </a:buClr>
              <a:buSzPts val="2000"/>
              <a:buFont typeface="Lato Light"/>
              <a:buChar char="◦"/>
              <a:defRPr sz="2000" b="0" i="0" u="none" strike="noStrike" cap="none">
                <a:solidFill>
                  <a:srgbClr val="002060"/>
                </a:solidFill>
                <a:latin typeface="+mj-lt"/>
                <a:ea typeface="Lato Light"/>
                <a:cs typeface="Lato Light"/>
                <a:sym typeface="Lato Light"/>
              </a:defRPr>
            </a:lvl1pPr>
            <a:lvl2pPr marL="914377" marR="0" lvl="1" indent="-355591" algn="l" rtl="0">
              <a:lnSpc>
                <a:spcPct val="100000"/>
              </a:lnSpc>
              <a:spcBef>
                <a:spcPts val="0"/>
              </a:spcBef>
              <a:spcAft>
                <a:spcPts val="0"/>
              </a:spcAft>
              <a:buClr>
                <a:schemeClr val="accent4"/>
              </a:buClr>
              <a:buSzPts val="2000"/>
              <a:buFont typeface="Lato Light"/>
              <a:buChar char="◦"/>
              <a:defRPr sz="2000" b="0" i="0" u="none" strike="noStrike" cap="none">
                <a:solidFill>
                  <a:schemeClr val="dk1"/>
                </a:solidFill>
                <a:latin typeface="Lato Light"/>
                <a:ea typeface="Lato Light"/>
                <a:cs typeface="Lato Light"/>
                <a:sym typeface="Lato Light"/>
              </a:defRPr>
            </a:lvl2pPr>
            <a:lvl3pPr marL="1371566" marR="0" lvl="2" indent="-355591" algn="l" rtl="0">
              <a:lnSpc>
                <a:spcPct val="100000"/>
              </a:lnSpc>
              <a:spcBef>
                <a:spcPts val="0"/>
              </a:spcBef>
              <a:spcAft>
                <a:spcPts val="0"/>
              </a:spcAft>
              <a:buClr>
                <a:schemeClr val="accent4"/>
              </a:buClr>
              <a:buSzPts val="2000"/>
              <a:buFont typeface="Lato Light"/>
              <a:buChar char="◦"/>
              <a:defRPr sz="2000" b="0" i="0" u="none" strike="noStrike" cap="none">
                <a:solidFill>
                  <a:schemeClr val="dk1"/>
                </a:solidFill>
                <a:latin typeface="Lato Light"/>
                <a:ea typeface="Lato Light"/>
                <a:cs typeface="Lato Light"/>
                <a:sym typeface="Lato Light"/>
              </a:defRPr>
            </a:lvl3pPr>
            <a:lvl4pPr marL="1828754" marR="0" lvl="3" indent="-355591" algn="l" rtl="0">
              <a:lnSpc>
                <a:spcPct val="100000"/>
              </a:lnSpc>
              <a:spcBef>
                <a:spcPts val="0"/>
              </a:spcBef>
              <a:spcAft>
                <a:spcPts val="0"/>
              </a:spcAft>
              <a:buClr>
                <a:schemeClr val="accent4"/>
              </a:buClr>
              <a:buSzPts val="2000"/>
              <a:buFont typeface="Lato Light"/>
              <a:buChar char="◦"/>
              <a:defRPr sz="2000" b="0" i="0" u="none" strike="noStrike" cap="none">
                <a:solidFill>
                  <a:schemeClr val="dk1"/>
                </a:solidFill>
                <a:latin typeface="Lato Light"/>
                <a:ea typeface="Lato Light"/>
                <a:cs typeface="Lato Light"/>
                <a:sym typeface="Lato Light"/>
              </a:defRPr>
            </a:lvl4pPr>
            <a:lvl5pPr marL="2285943" marR="0" lvl="4" indent="-355591" algn="l" rtl="0">
              <a:lnSpc>
                <a:spcPct val="100000"/>
              </a:lnSpc>
              <a:spcBef>
                <a:spcPts val="0"/>
              </a:spcBef>
              <a:spcAft>
                <a:spcPts val="0"/>
              </a:spcAft>
              <a:buClr>
                <a:schemeClr val="accent4"/>
              </a:buClr>
              <a:buSzPts val="2000"/>
              <a:buFont typeface="Lato Light"/>
              <a:buChar char="◦"/>
              <a:defRPr sz="2000" b="0" i="0" u="none" strike="noStrike" cap="none">
                <a:solidFill>
                  <a:schemeClr val="dk1"/>
                </a:solidFill>
                <a:latin typeface="Lato Light"/>
                <a:ea typeface="Lato Light"/>
                <a:cs typeface="Lato Light"/>
                <a:sym typeface="Lato Light"/>
              </a:defRPr>
            </a:lvl5pPr>
            <a:lvl6pPr marL="2743131" marR="0" lvl="5" indent="-355591" algn="l" rtl="0">
              <a:lnSpc>
                <a:spcPct val="100000"/>
              </a:lnSpc>
              <a:spcBef>
                <a:spcPts val="0"/>
              </a:spcBef>
              <a:spcAft>
                <a:spcPts val="0"/>
              </a:spcAft>
              <a:buClr>
                <a:schemeClr val="accent4"/>
              </a:buClr>
              <a:buSzPts val="2000"/>
              <a:buFont typeface="Lato Light"/>
              <a:buChar char="◦"/>
              <a:defRPr sz="2000" b="0" i="0" u="none" strike="noStrike" cap="none">
                <a:solidFill>
                  <a:schemeClr val="dk1"/>
                </a:solidFill>
                <a:latin typeface="Lato Light"/>
                <a:ea typeface="Lato Light"/>
                <a:cs typeface="Lato Light"/>
                <a:sym typeface="Lato Light"/>
              </a:defRPr>
            </a:lvl6pPr>
            <a:lvl7pPr marL="3200320" marR="0" lvl="6" indent="-355591" algn="l" rtl="0">
              <a:lnSpc>
                <a:spcPct val="100000"/>
              </a:lnSpc>
              <a:spcBef>
                <a:spcPts val="0"/>
              </a:spcBef>
              <a:spcAft>
                <a:spcPts val="0"/>
              </a:spcAft>
              <a:buClr>
                <a:schemeClr val="accent4"/>
              </a:buClr>
              <a:buSzPts val="2000"/>
              <a:buFont typeface="Lato Light"/>
              <a:buChar char="◦"/>
              <a:defRPr sz="2000" b="0" i="0" u="none" strike="noStrike" cap="none">
                <a:solidFill>
                  <a:schemeClr val="dk1"/>
                </a:solidFill>
                <a:latin typeface="Lato Light"/>
                <a:ea typeface="Lato Light"/>
                <a:cs typeface="Lato Light"/>
                <a:sym typeface="Lato Light"/>
              </a:defRPr>
            </a:lvl7pPr>
            <a:lvl8pPr marL="3657509" marR="0" lvl="7" indent="-355591" algn="l" rtl="0">
              <a:lnSpc>
                <a:spcPct val="100000"/>
              </a:lnSpc>
              <a:spcBef>
                <a:spcPts val="0"/>
              </a:spcBef>
              <a:spcAft>
                <a:spcPts val="0"/>
              </a:spcAft>
              <a:buClr>
                <a:schemeClr val="accent4"/>
              </a:buClr>
              <a:buSzPts val="2000"/>
              <a:buFont typeface="Lato Light"/>
              <a:buChar char="◦"/>
              <a:defRPr sz="2000" b="0" i="0" u="none" strike="noStrike" cap="none">
                <a:solidFill>
                  <a:schemeClr val="dk1"/>
                </a:solidFill>
                <a:latin typeface="Lato Light"/>
                <a:ea typeface="Lato Light"/>
                <a:cs typeface="Lato Light"/>
                <a:sym typeface="Lato Light"/>
              </a:defRPr>
            </a:lvl8pPr>
            <a:lvl9pPr marL="4114697" marR="0" lvl="8" indent="-355591" algn="l" rtl="0">
              <a:lnSpc>
                <a:spcPct val="100000"/>
              </a:lnSpc>
              <a:spcBef>
                <a:spcPts val="0"/>
              </a:spcBef>
              <a:spcAft>
                <a:spcPts val="0"/>
              </a:spcAft>
              <a:buClr>
                <a:schemeClr val="accent4"/>
              </a:buClr>
              <a:buSzPts val="2000"/>
              <a:buFont typeface="Lato Light"/>
              <a:buChar char="◦"/>
              <a:defRPr sz="2000" b="0" i="0" u="none" strike="noStrike" cap="none">
                <a:solidFill>
                  <a:schemeClr val="dk1"/>
                </a:solidFill>
                <a:latin typeface="Lato Light"/>
                <a:ea typeface="Lato Light"/>
                <a:cs typeface="Lato Light"/>
                <a:sym typeface="Lato Light"/>
              </a:defRPr>
            </a:lvl9pPr>
          </a:lstStyle>
          <a:p>
            <a:pPr marL="285750" indent="-285750">
              <a:buClrTx/>
              <a:buSzPct val="100000"/>
              <a:buFont typeface="Arial" panose="020B0604020202020204" pitchFamily="34" charset="0"/>
              <a:buChar char="•"/>
              <a:defRPr/>
            </a:pPr>
            <a:r>
              <a:rPr lang="en-GB" sz="1600" dirty="0" smtClean="0">
                <a:latin typeface="Arial" panose="020B0604020202020204" pitchFamily="34" charset="0"/>
                <a:cs typeface="Arial" panose="020B0604020202020204" pitchFamily="34" charset="0"/>
              </a:rPr>
              <a:t>Financial Plan assumes </a:t>
            </a:r>
            <a:r>
              <a:rPr lang="en-GB" sz="1600" dirty="0" smtClean="0">
                <a:solidFill>
                  <a:srgbClr val="FF0000"/>
                </a:solidFill>
                <a:latin typeface="Arial" panose="020B0604020202020204" pitchFamily="34" charset="0"/>
                <a:cs typeface="Arial" panose="020B0604020202020204" pitchFamily="34" charset="0"/>
              </a:rPr>
              <a:t>c</a:t>
            </a:r>
            <a:r>
              <a:rPr lang="en-GB" sz="1600" dirty="0">
                <a:solidFill>
                  <a:srgbClr val="FF0000"/>
                </a:solidFill>
                <a:latin typeface="Arial" panose="020B0604020202020204" pitchFamily="34" charset="0"/>
                <a:cs typeface="Arial" panose="020B0604020202020204" pitchFamily="34" charset="0"/>
              </a:rPr>
              <a:t> </a:t>
            </a:r>
            <a:r>
              <a:rPr lang="en-GB" sz="1600" dirty="0" smtClean="0">
                <a:solidFill>
                  <a:srgbClr val="FF0000"/>
                </a:solidFill>
                <a:latin typeface="Arial" panose="020B0604020202020204" pitchFamily="34" charset="0"/>
                <a:cs typeface="Arial" panose="020B0604020202020204" pitchFamily="34" charset="0"/>
              </a:rPr>
              <a:t>-£6.66m </a:t>
            </a:r>
            <a:r>
              <a:rPr lang="en-GB" sz="1600" dirty="0" smtClean="0">
                <a:latin typeface="Arial" panose="020B0604020202020204" pitchFamily="34" charset="0"/>
                <a:cs typeface="Arial" panose="020B0604020202020204" pitchFamily="34" charset="0"/>
              </a:rPr>
              <a:t>of budget savings / in-year efficiency savings</a:t>
            </a:r>
          </a:p>
          <a:p>
            <a:pPr marL="0" indent="-285750">
              <a:spcBef>
                <a:spcPts val="0"/>
              </a:spcBef>
              <a:buClrTx/>
              <a:buSzPct val="100000"/>
              <a:buFont typeface="Arial" panose="020B0604020202020204" pitchFamily="34" charset="0"/>
              <a:buChar char="•"/>
              <a:defRPr/>
            </a:pPr>
            <a:endParaRPr lang="en-GB" sz="1600" dirty="0">
              <a:latin typeface="Arial" panose="020B0604020202020204" pitchFamily="34" charset="0"/>
              <a:cs typeface="Arial" panose="020B0604020202020204" pitchFamily="34" charset="0"/>
            </a:endParaRPr>
          </a:p>
          <a:p>
            <a:pPr marL="285750" indent="-285750">
              <a:buClrTx/>
              <a:buSzPct val="100000"/>
              <a:buFont typeface="Arial" panose="020B0604020202020204" pitchFamily="34" charset="0"/>
              <a:buChar char="•"/>
              <a:defRPr/>
            </a:pPr>
            <a:r>
              <a:rPr lang="en-GB" sz="1600" dirty="0" smtClean="0">
                <a:latin typeface="Arial" panose="020B0604020202020204" pitchFamily="34" charset="0"/>
                <a:cs typeface="Arial" panose="020B0604020202020204" pitchFamily="34" charset="0"/>
              </a:rPr>
              <a:t>Non-recurring savings of c.£4.16m have been identified (vacancy factor and ‘slippage’ of funded initiatives)</a:t>
            </a:r>
          </a:p>
          <a:p>
            <a:pPr marL="0" indent="0">
              <a:buClrTx/>
              <a:buSzPct val="100000"/>
              <a:buNone/>
              <a:defRPr/>
            </a:pPr>
            <a:endParaRPr lang="en-GB" sz="1600" dirty="0" smtClean="0">
              <a:latin typeface="Arial" panose="020B0604020202020204" pitchFamily="34" charset="0"/>
              <a:cs typeface="Arial" panose="020B0604020202020204" pitchFamily="34" charset="0"/>
            </a:endParaRPr>
          </a:p>
          <a:p>
            <a:pPr marL="285750" indent="-285750">
              <a:buClrTx/>
              <a:buSzPct val="100000"/>
              <a:buFont typeface="Arial" panose="020B0604020202020204" pitchFamily="34" charset="0"/>
              <a:buChar char="•"/>
              <a:defRPr/>
            </a:pPr>
            <a:r>
              <a:rPr lang="en-GB" sz="1600" dirty="0" smtClean="0">
                <a:latin typeface="Arial" panose="020B0604020202020204" pitchFamily="34" charset="0"/>
                <a:cs typeface="Arial" panose="020B0604020202020204" pitchFamily="34" charset="0"/>
              </a:rPr>
              <a:t>The return of the “recovery monies” within HLD could </a:t>
            </a:r>
            <a:r>
              <a:rPr lang="en-GB" sz="1600" i="1" dirty="0" smtClean="0">
                <a:latin typeface="Arial" panose="020B0604020202020204" pitchFamily="34" charset="0"/>
                <a:cs typeface="Arial" panose="020B0604020202020204" pitchFamily="34" charset="0"/>
              </a:rPr>
              <a:t>potentially contribute </a:t>
            </a:r>
            <a:r>
              <a:rPr lang="en-GB" sz="1600" dirty="0" smtClean="0">
                <a:latin typeface="Arial" panose="020B0604020202020204" pitchFamily="34" charset="0"/>
                <a:cs typeface="Arial" panose="020B0604020202020204" pitchFamily="34" charset="0"/>
              </a:rPr>
              <a:t>£1.79m of recurrent savings (subject to correct baseline budgeting and service planning)</a:t>
            </a:r>
          </a:p>
          <a:p>
            <a:pPr marL="0" indent="0">
              <a:buClrTx/>
              <a:buSzPct val="100000"/>
              <a:buNone/>
              <a:defRPr/>
            </a:pPr>
            <a:endParaRPr lang="en-GB" sz="1600" dirty="0" smtClean="0">
              <a:latin typeface="Arial" panose="020B0604020202020204" pitchFamily="34" charset="0"/>
              <a:cs typeface="Arial" panose="020B0604020202020204" pitchFamily="34" charset="0"/>
            </a:endParaRPr>
          </a:p>
          <a:p>
            <a:pPr marL="285750" indent="-285750">
              <a:buClrTx/>
              <a:buSzPct val="100000"/>
              <a:buFont typeface="Arial" panose="020B0604020202020204" pitchFamily="34" charset="0"/>
              <a:buChar char="•"/>
              <a:defRPr/>
            </a:pPr>
            <a:r>
              <a:rPr lang="en-GB" sz="1600" dirty="0" smtClean="0">
                <a:latin typeface="Arial" panose="020B0604020202020204" pitchFamily="34" charset="0"/>
                <a:cs typeface="Arial" panose="020B0604020202020204" pitchFamily="34" charset="0"/>
              </a:rPr>
              <a:t>Factoring in the recovery monies the remaining gap is </a:t>
            </a:r>
            <a:r>
              <a:rPr lang="en-GB" sz="1600" dirty="0">
                <a:solidFill>
                  <a:srgbClr val="FF0000"/>
                </a:solidFill>
                <a:latin typeface="Arial" panose="020B0604020202020204" pitchFamily="34" charset="0"/>
                <a:cs typeface="Arial" panose="020B0604020202020204" pitchFamily="34" charset="0"/>
              </a:rPr>
              <a:t>c </a:t>
            </a:r>
            <a:r>
              <a:rPr lang="en-GB" sz="1600" dirty="0" smtClean="0">
                <a:solidFill>
                  <a:srgbClr val="FF0000"/>
                </a:solidFill>
                <a:latin typeface="Arial" panose="020B0604020202020204" pitchFamily="34" charset="0"/>
                <a:cs typeface="Arial" panose="020B0604020202020204" pitchFamily="34" charset="0"/>
              </a:rPr>
              <a:t>-£0.72m </a:t>
            </a:r>
            <a:endParaRPr lang="en-GB" sz="1600" dirty="0" smtClean="0">
              <a:latin typeface="Arial" panose="020B0604020202020204" pitchFamily="34" charset="0"/>
              <a:cs typeface="Arial" panose="020B0604020202020204" pitchFamily="34" charset="0"/>
            </a:endParaRPr>
          </a:p>
          <a:p>
            <a:pPr marL="0" indent="0">
              <a:buClrTx/>
              <a:buSzPct val="100000"/>
              <a:buNone/>
              <a:defRPr/>
            </a:pPr>
            <a:endParaRPr lang="en-GB" sz="1600" dirty="0">
              <a:latin typeface="Arial" panose="020B0604020202020204" pitchFamily="34" charset="0"/>
              <a:cs typeface="Arial" panose="020B0604020202020204" pitchFamily="34" charset="0"/>
            </a:endParaRPr>
          </a:p>
          <a:p>
            <a:pPr marL="285750" indent="-285750">
              <a:buClrTx/>
              <a:buSzPct val="100000"/>
              <a:buFont typeface="Arial" panose="020B0604020202020204" pitchFamily="34" charset="0"/>
              <a:buChar char="•"/>
              <a:defRPr/>
            </a:pPr>
            <a:r>
              <a:rPr lang="en-GB" sz="1600" dirty="0" smtClean="0">
                <a:latin typeface="Arial" panose="020B0604020202020204" pitchFamily="34" charset="0"/>
                <a:cs typeface="Arial" panose="020B0604020202020204" pitchFamily="34" charset="0"/>
              </a:rPr>
              <a:t>The focus continues to be on identifying recurrent schemes, being taken forward in a more structured programme management approach for 2024/25</a:t>
            </a:r>
            <a:endParaRPr lang="en-GB" sz="1600" dirty="0">
              <a:latin typeface="Arial" panose="020B0604020202020204" pitchFamily="34" charset="0"/>
              <a:cs typeface="Arial" panose="020B0604020202020204" pitchFamily="34" charset="0"/>
            </a:endParaRPr>
          </a:p>
        </p:txBody>
      </p:sp>
      <p:graphicFrame>
        <p:nvGraphicFramePr>
          <p:cNvPr id="16" name="Table 15"/>
          <p:cNvGraphicFramePr>
            <a:graphicFrameLocks noGrp="1"/>
          </p:cNvGraphicFramePr>
          <p:nvPr>
            <p:extLst>
              <p:ext uri="{D42A27DB-BD31-4B8C-83A1-F6EECF244321}">
                <p14:modId xmlns:p14="http://schemas.microsoft.com/office/powerpoint/2010/main" val="3244120484"/>
              </p:ext>
            </p:extLst>
          </p:nvPr>
        </p:nvGraphicFramePr>
        <p:xfrm>
          <a:off x="344582" y="643344"/>
          <a:ext cx="6096000" cy="403027"/>
        </p:xfrm>
        <a:graphic>
          <a:graphicData uri="http://schemas.openxmlformats.org/drawingml/2006/table">
            <a:tbl>
              <a:tblPr firstRow="1" bandRow="1">
                <a:tableStyleId>{9C89DDF2-D6E7-4416-9A17-0C599F85544F}</a:tableStyleId>
              </a:tblPr>
              <a:tblGrid>
                <a:gridCol w="6096000">
                  <a:extLst>
                    <a:ext uri="{9D8B030D-6E8A-4147-A177-3AD203B41FA5}">
                      <a16:colId xmlns:a16="http://schemas.microsoft.com/office/drawing/2014/main" val="3995855146"/>
                    </a:ext>
                  </a:extLst>
                </a:gridCol>
              </a:tblGrid>
              <a:tr h="403027">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None/>
                        <a:tabLst/>
                        <a:defRPr/>
                      </a:pPr>
                      <a:r>
                        <a:rPr lang="en-GB" sz="1800" b="1" i="0" u="none" strike="noStrike" cap="none" dirty="0" smtClean="0">
                          <a:solidFill>
                            <a:srgbClr val="002060"/>
                          </a:solidFill>
                          <a:latin typeface="Arial"/>
                          <a:ea typeface="Arial"/>
                          <a:cs typeface="Arial" panose="020B0604020202020204" pitchFamily="34" charset="0"/>
                          <a:sym typeface="Arial"/>
                        </a:rPr>
                        <a:t>Efficiencies</a:t>
                      </a:r>
                      <a:r>
                        <a:rPr lang="en-GB" sz="1800" b="1" i="0" u="none" strike="noStrike" cap="none" baseline="0" dirty="0" smtClean="0">
                          <a:solidFill>
                            <a:srgbClr val="002060"/>
                          </a:solidFill>
                          <a:latin typeface="Arial"/>
                          <a:ea typeface="Arial"/>
                          <a:cs typeface="Arial" panose="020B0604020202020204" pitchFamily="34" charset="0"/>
                          <a:sym typeface="Arial"/>
                        </a:rPr>
                        <a:t> Update at</a:t>
                      </a:r>
                      <a:r>
                        <a:rPr lang="en-GB" sz="1800" b="1" i="0" u="none" strike="noStrike" cap="none" dirty="0" smtClean="0">
                          <a:solidFill>
                            <a:srgbClr val="002060"/>
                          </a:solidFill>
                          <a:latin typeface="Arial"/>
                          <a:ea typeface="Arial"/>
                          <a:cs typeface="Arial" panose="020B0604020202020204" pitchFamily="34" charset="0"/>
                          <a:sym typeface="Arial"/>
                        </a:rPr>
                        <a:t> September 2023</a:t>
                      </a:r>
                      <a:endParaRPr lang="en-GB" sz="1800" dirty="0">
                        <a:solidFill>
                          <a:srgbClr val="002060"/>
                        </a:solidFill>
                      </a:endParaRPr>
                    </a:p>
                  </a:txBody>
                  <a:tcP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278030609"/>
                  </a:ext>
                </a:extLst>
              </a:tr>
            </a:tbl>
          </a:graphicData>
        </a:graphic>
      </p:graphicFrame>
    </p:spTree>
    <p:extLst>
      <p:ext uri="{BB962C8B-B14F-4D97-AF65-F5344CB8AC3E}">
        <p14:creationId xmlns:p14="http://schemas.microsoft.com/office/powerpoint/2010/main" val="161454132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0160" y="140925"/>
            <a:ext cx="6184845" cy="438439"/>
          </a:xfrm>
        </p:spPr>
        <p:txBody>
          <a:bodyPr/>
          <a:lstStyle/>
          <a:p>
            <a:r>
              <a:rPr lang="en-GB" dirty="0" smtClean="0"/>
              <a:t>2023/24 Financial Position</a:t>
            </a:r>
            <a:endParaRPr lang="en-GB" dirty="0"/>
          </a:p>
        </p:txBody>
      </p:sp>
      <p:sp>
        <p:nvSpPr>
          <p:cNvPr id="8" name="Content Placeholder 2"/>
          <p:cNvSpPr txBox="1">
            <a:spLocks/>
          </p:cNvSpPr>
          <p:nvPr/>
        </p:nvSpPr>
        <p:spPr>
          <a:xfrm>
            <a:off x="296855" y="1110351"/>
            <a:ext cx="8282137" cy="3820878"/>
          </a:xfrm>
          <a:prstGeom prst="rect">
            <a:avLst/>
          </a:prstGeom>
          <a:noFill/>
          <a:ln>
            <a:noFill/>
          </a:ln>
        </p:spPr>
        <p:txBody>
          <a:bodyPr spcFirstLastPara="1" wrap="square" lIns="0" tIns="0" rIns="0" bIns="0" anchor="t" anchorCtr="0">
            <a:noAutofit/>
          </a:bodyPr>
          <a:lstStyle>
            <a:defPPr marR="0" lvl="0" algn="l" rtl="0">
              <a:lnSpc>
                <a:spcPct val="100000"/>
              </a:lnSpc>
              <a:spcBef>
                <a:spcPts val="0"/>
              </a:spcBef>
              <a:spcAft>
                <a:spcPts val="0"/>
              </a:spcAft>
            </a:defPPr>
            <a:lvl1pPr marL="457189" marR="0" lvl="0" indent="-355591" algn="l" rtl="0">
              <a:lnSpc>
                <a:spcPct val="100000"/>
              </a:lnSpc>
              <a:spcBef>
                <a:spcPts val="600"/>
              </a:spcBef>
              <a:spcAft>
                <a:spcPts val="0"/>
              </a:spcAft>
              <a:buClr>
                <a:srgbClr val="66CCFF"/>
              </a:buClr>
              <a:buSzPts val="2000"/>
              <a:buFont typeface="Lato Light"/>
              <a:buChar char="◦"/>
              <a:defRPr sz="2000" b="0" i="0" u="none" strike="noStrike" cap="none">
                <a:solidFill>
                  <a:srgbClr val="002060"/>
                </a:solidFill>
                <a:latin typeface="+mj-lt"/>
                <a:ea typeface="Lato Light"/>
                <a:cs typeface="Lato Light"/>
                <a:sym typeface="Lato Light"/>
              </a:defRPr>
            </a:lvl1pPr>
            <a:lvl2pPr marL="914377" marR="0" lvl="1" indent="-355591" algn="l" rtl="0">
              <a:lnSpc>
                <a:spcPct val="100000"/>
              </a:lnSpc>
              <a:spcBef>
                <a:spcPts val="0"/>
              </a:spcBef>
              <a:spcAft>
                <a:spcPts val="0"/>
              </a:spcAft>
              <a:buClr>
                <a:schemeClr val="accent4"/>
              </a:buClr>
              <a:buSzPts val="2000"/>
              <a:buFont typeface="Lato Light"/>
              <a:buChar char="◦"/>
              <a:defRPr sz="2000" b="0" i="0" u="none" strike="noStrike" cap="none">
                <a:solidFill>
                  <a:schemeClr val="dk1"/>
                </a:solidFill>
                <a:latin typeface="Lato Light"/>
                <a:ea typeface="Lato Light"/>
                <a:cs typeface="Lato Light"/>
                <a:sym typeface="Lato Light"/>
              </a:defRPr>
            </a:lvl2pPr>
            <a:lvl3pPr marL="1371566" marR="0" lvl="2" indent="-355591" algn="l" rtl="0">
              <a:lnSpc>
                <a:spcPct val="100000"/>
              </a:lnSpc>
              <a:spcBef>
                <a:spcPts val="0"/>
              </a:spcBef>
              <a:spcAft>
                <a:spcPts val="0"/>
              </a:spcAft>
              <a:buClr>
                <a:schemeClr val="accent4"/>
              </a:buClr>
              <a:buSzPts val="2000"/>
              <a:buFont typeface="Lato Light"/>
              <a:buChar char="◦"/>
              <a:defRPr sz="2000" b="0" i="0" u="none" strike="noStrike" cap="none">
                <a:solidFill>
                  <a:schemeClr val="dk1"/>
                </a:solidFill>
                <a:latin typeface="Lato Light"/>
                <a:ea typeface="Lato Light"/>
                <a:cs typeface="Lato Light"/>
                <a:sym typeface="Lato Light"/>
              </a:defRPr>
            </a:lvl3pPr>
            <a:lvl4pPr marL="1828754" marR="0" lvl="3" indent="-355591" algn="l" rtl="0">
              <a:lnSpc>
                <a:spcPct val="100000"/>
              </a:lnSpc>
              <a:spcBef>
                <a:spcPts val="0"/>
              </a:spcBef>
              <a:spcAft>
                <a:spcPts val="0"/>
              </a:spcAft>
              <a:buClr>
                <a:schemeClr val="accent4"/>
              </a:buClr>
              <a:buSzPts val="2000"/>
              <a:buFont typeface="Lato Light"/>
              <a:buChar char="◦"/>
              <a:defRPr sz="2000" b="0" i="0" u="none" strike="noStrike" cap="none">
                <a:solidFill>
                  <a:schemeClr val="dk1"/>
                </a:solidFill>
                <a:latin typeface="Lato Light"/>
                <a:ea typeface="Lato Light"/>
                <a:cs typeface="Lato Light"/>
                <a:sym typeface="Lato Light"/>
              </a:defRPr>
            </a:lvl4pPr>
            <a:lvl5pPr marL="2285943" marR="0" lvl="4" indent="-355591" algn="l" rtl="0">
              <a:lnSpc>
                <a:spcPct val="100000"/>
              </a:lnSpc>
              <a:spcBef>
                <a:spcPts val="0"/>
              </a:spcBef>
              <a:spcAft>
                <a:spcPts val="0"/>
              </a:spcAft>
              <a:buClr>
                <a:schemeClr val="accent4"/>
              </a:buClr>
              <a:buSzPts val="2000"/>
              <a:buFont typeface="Lato Light"/>
              <a:buChar char="◦"/>
              <a:defRPr sz="2000" b="0" i="0" u="none" strike="noStrike" cap="none">
                <a:solidFill>
                  <a:schemeClr val="dk1"/>
                </a:solidFill>
                <a:latin typeface="Lato Light"/>
                <a:ea typeface="Lato Light"/>
                <a:cs typeface="Lato Light"/>
                <a:sym typeface="Lato Light"/>
              </a:defRPr>
            </a:lvl5pPr>
            <a:lvl6pPr marL="2743131" marR="0" lvl="5" indent="-355591" algn="l" rtl="0">
              <a:lnSpc>
                <a:spcPct val="100000"/>
              </a:lnSpc>
              <a:spcBef>
                <a:spcPts val="0"/>
              </a:spcBef>
              <a:spcAft>
                <a:spcPts val="0"/>
              </a:spcAft>
              <a:buClr>
                <a:schemeClr val="accent4"/>
              </a:buClr>
              <a:buSzPts val="2000"/>
              <a:buFont typeface="Lato Light"/>
              <a:buChar char="◦"/>
              <a:defRPr sz="2000" b="0" i="0" u="none" strike="noStrike" cap="none">
                <a:solidFill>
                  <a:schemeClr val="dk1"/>
                </a:solidFill>
                <a:latin typeface="Lato Light"/>
                <a:ea typeface="Lato Light"/>
                <a:cs typeface="Lato Light"/>
                <a:sym typeface="Lato Light"/>
              </a:defRPr>
            </a:lvl6pPr>
            <a:lvl7pPr marL="3200320" marR="0" lvl="6" indent="-355591" algn="l" rtl="0">
              <a:lnSpc>
                <a:spcPct val="100000"/>
              </a:lnSpc>
              <a:spcBef>
                <a:spcPts val="0"/>
              </a:spcBef>
              <a:spcAft>
                <a:spcPts val="0"/>
              </a:spcAft>
              <a:buClr>
                <a:schemeClr val="accent4"/>
              </a:buClr>
              <a:buSzPts val="2000"/>
              <a:buFont typeface="Lato Light"/>
              <a:buChar char="◦"/>
              <a:defRPr sz="2000" b="0" i="0" u="none" strike="noStrike" cap="none">
                <a:solidFill>
                  <a:schemeClr val="dk1"/>
                </a:solidFill>
                <a:latin typeface="Lato Light"/>
                <a:ea typeface="Lato Light"/>
                <a:cs typeface="Lato Light"/>
                <a:sym typeface="Lato Light"/>
              </a:defRPr>
            </a:lvl7pPr>
            <a:lvl8pPr marL="3657509" marR="0" lvl="7" indent="-355591" algn="l" rtl="0">
              <a:lnSpc>
                <a:spcPct val="100000"/>
              </a:lnSpc>
              <a:spcBef>
                <a:spcPts val="0"/>
              </a:spcBef>
              <a:spcAft>
                <a:spcPts val="0"/>
              </a:spcAft>
              <a:buClr>
                <a:schemeClr val="accent4"/>
              </a:buClr>
              <a:buSzPts val="2000"/>
              <a:buFont typeface="Lato Light"/>
              <a:buChar char="◦"/>
              <a:defRPr sz="2000" b="0" i="0" u="none" strike="noStrike" cap="none">
                <a:solidFill>
                  <a:schemeClr val="dk1"/>
                </a:solidFill>
                <a:latin typeface="Lato Light"/>
                <a:ea typeface="Lato Light"/>
                <a:cs typeface="Lato Light"/>
                <a:sym typeface="Lato Light"/>
              </a:defRPr>
            </a:lvl8pPr>
            <a:lvl9pPr marL="4114697" marR="0" lvl="8" indent="-355591" algn="l" rtl="0">
              <a:lnSpc>
                <a:spcPct val="100000"/>
              </a:lnSpc>
              <a:spcBef>
                <a:spcPts val="0"/>
              </a:spcBef>
              <a:spcAft>
                <a:spcPts val="0"/>
              </a:spcAft>
              <a:buClr>
                <a:schemeClr val="accent4"/>
              </a:buClr>
              <a:buSzPts val="2000"/>
              <a:buFont typeface="Lato Light"/>
              <a:buChar char="◦"/>
              <a:defRPr sz="2000" b="0" i="0" u="none" strike="noStrike" cap="none">
                <a:solidFill>
                  <a:schemeClr val="dk1"/>
                </a:solidFill>
                <a:latin typeface="Lato Light"/>
                <a:ea typeface="Lato Light"/>
                <a:cs typeface="Lato Light"/>
                <a:sym typeface="Lato Light"/>
              </a:defRPr>
            </a:lvl9pPr>
          </a:lstStyle>
          <a:p>
            <a:pPr marL="285750" indent="-285750">
              <a:buClrTx/>
              <a:buSzPct val="100000"/>
              <a:buFont typeface="Arial" panose="020B0604020202020204" pitchFamily="34" charset="0"/>
              <a:buChar char="•"/>
              <a:defRPr/>
            </a:pPr>
            <a:r>
              <a:rPr lang="en-GB" sz="1600" dirty="0" smtClean="0">
                <a:latin typeface="Arial" panose="020B0604020202020204" pitchFamily="34" charset="0"/>
                <a:cs typeface="Arial" panose="020B0604020202020204" pitchFamily="34" charset="0"/>
              </a:rPr>
              <a:t>Additional resources now agreed across Finance, Procurement, Programme Management, Quality Improvement and Services to drive forward our Sustainability </a:t>
            </a:r>
          </a:p>
          <a:p>
            <a:pPr marL="0" indent="0">
              <a:buClrTx/>
              <a:buSzPct val="100000"/>
              <a:buNone/>
              <a:defRPr/>
            </a:pPr>
            <a:r>
              <a:rPr lang="en-GB" sz="1600" dirty="0" smtClean="0">
                <a:latin typeface="Arial" panose="020B0604020202020204" pitchFamily="34" charset="0"/>
                <a:cs typeface="Arial" panose="020B0604020202020204" pitchFamily="34" charset="0"/>
              </a:rPr>
              <a:t>     and Value Programme</a:t>
            </a:r>
          </a:p>
          <a:p>
            <a:pPr marL="0" indent="-285750">
              <a:spcBef>
                <a:spcPts val="0"/>
              </a:spcBef>
              <a:buClrTx/>
              <a:buSzPct val="100000"/>
              <a:buFont typeface="Arial" panose="020B0604020202020204" pitchFamily="34" charset="0"/>
              <a:buChar char="•"/>
              <a:defRPr/>
            </a:pPr>
            <a:endParaRPr lang="en-GB" sz="1600" dirty="0">
              <a:latin typeface="Arial" panose="020B0604020202020204" pitchFamily="34" charset="0"/>
              <a:cs typeface="Arial" panose="020B0604020202020204" pitchFamily="34" charset="0"/>
            </a:endParaRPr>
          </a:p>
          <a:p>
            <a:pPr marL="285750" indent="-285750">
              <a:buClrTx/>
              <a:buSzPct val="100000"/>
              <a:buFont typeface="Arial" panose="020B0604020202020204" pitchFamily="34" charset="0"/>
              <a:buChar char="•"/>
              <a:defRPr/>
            </a:pPr>
            <a:r>
              <a:rPr lang="en-GB" sz="1600" dirty="0" smtClean="0">
                <a:latin typeface="Arial" panose="020B0604020202020204" pitchFamily="34" charset="0"/>
                <a:cs typeface="Arial" panose="020B0604020202020204" pitchFamily="34" charset="0"/>
              </a:rPr>
              <a:t>Key areas of focus during 2023/24 (started July 2023)</a:t>
            </a:r>
          </a:p>
          <a:p>
            <a:pPr marL="0" indent="0">
              <a:buClrTx/>
              <a:buSzPct val="100000"/>
              <a:buNone/>
              <a:defRPr/>
            </a:pPr>
            <a:endParaRPr lang="en-GB" sz="1600" dirty="0" smtClean="0">
              <a:latin typeface="Arial" panose="020B0604020202020204" pitchFamily="34" charset="0"/>
              <a:cs typeface="Arial" panose="020B0604020202020204" pitchFamily="34" charset="0"/>
            </a:endParaRPr>
          </a:p>
          <a:p>
            <a:pPr marL="571500" indent="-285750">
              <a:buClrTx/>
              <a:buSzPct val="100000"/>
              <a:buFont typeface="Arial" panose="020B0604020202020204" pitchFamily="34" charset="0"/>
              <a:buChar char="•"/>
              <a:defRPr/>
            </a:pPr>
            <a:r>
              <a:rPr lang="en-GB" sz="1600" dirty="0" smtClean="0">
                <a:solidFill>
                  <a:srgbClr val="002060"/>
                </a:solidFill>
                <a:latin typeface="Arial" panose="020B0604020202020204" pitchFamily="34" charset="0"/>
                <a:cs typeface="Arial" panose="020B0604020202020204" pitchFamily="34" charset="0"/>
              </a:rPr>
              <a:t>HLD Division (including NSD services)-Business Case for SNAHFS clearly  demonstrates </a:t>
            </a:r>
            <a:r>
              <a:rPr lang="en-GB" sz="1600" dirty="0">
                <a:solidFill>
                  <a:srgbClr val="002060"/>
                </a:solidFill>
                <a:latin typeface="Arial" panose="020B0604020202020204" pitchFamily="34" charset="0"/>
                <a:cs typeface="Arial" panose="020B0604020202020204" pitchFamily="34" charset="0"/>
              </a:rPr>
              <a:t>significant historical </a:t>
            </a:r>
            <a:r>
              <a:rPr lang="en-GB" sz="1600" dirty="0" smtClean="0">
                <a:solidFill>
                  <a:srgbClr val="002060"/>
                </a:solidFill>
                <a:latin typeface="Arial" panose="020B0604020202020204" pitchFamily="34" charset="0"/>
                <a:cs typeface="Arial" panose="020B0604020202020204" pitchFamily="34" charset="0"/>
              </a:rPr>
              <a:t>underfunding </a:t>
            </a:r>
            <a:endParaRPr lang="en-GB" sz="1600" dirty="0">
              <a:solidFill>
                <a:srgbClr val="002060"/>
              </a:solidFill>
              <a:latin typeface="Arial" panose="020B0604020202020204" pitchFamily="34" charset="0"/>
              <a:cs typeface="Arial" panose="020B0604020202020204" pitchFamily="34" charset="0"/>
            </a:endParaRPr>
          </a:p>
          <a:p>
            <a:pPr marL="571500" indent="-285750">
              <a:buClrTx/>
              <a:buSzPct val="100000"/>
              <a:buFont typeface="Arial" panose="020B0604020202020204" pitchFamily="34" charset="0"/>
              <a:buChar char="•"/>
              <a:defRPr/>
            </a:pPr>
            <a:r>
              <a:rPr lang="en-GB" sz="1600" dirty="0" smtClean="0">
                <a:solidFill>
                  <a:srgbClr val="002060"/>
                </a:solidFill>
                <a:latin typeface="Arial" panose="020B0604020202020204" pitchFamily="34" charset="0"/>
                <a:cs typeface="Arial" panose="020B0604020202020204" pitchFamily="34" charset="0"/>
              </a:rPr>
              <a:t>Digital transformation initiatives e.g. 3 Year Digital Improvement Plan agreed</a:t>
            </a:r>
          </a:p>
          <a:p>
            <a:pPr marL="571500" indent="-285750">
              <a:buClrTx/>
              <a:buSzPct val="100000"/>
              <a:buFont typeface="Arial" panose="020B0604020202020204" pitchFamily="34" charset="0"/>
              <a:buChar char="•"/>
              <a:defRPr/>
            </a:pPr>
            <a:r>
              <a:rPr lang="en-GB" sz="1600" dirty="0" smtClean="0">
                <a:solidFill>
                  <a:srgbClr val="002060"/>
                </a:solidFill>
                <a:latin typeface="Arial" panose="020B0604020202020204" pitchFamily="34" charset="0"/>
                <a:cs typeface="Arial" panose="020B0604020202020204" pitchFamily="34" charset="0"/>
              </a:rPr>
              <a:t>NHS Golden Jubilee Conference Hotel Strategic Review</a:t>
            </a:r>
          </a:p>
          <a:p>
            <a:pPr marL="571500" indent="-285750">
              <a:buClrTx/>
              <a:buSzPct val="100000"/>
              <a:buFont typeface="Arial" panose="020B0604020202020204" pitchFamily="34" charset="0"/>
              <a:buChar char="•"/>
              <a:defRPr/>
            </a:pPr>
            <a:r>
              <a:rPr lang="en-GB" sz="1600" dirty="0" smtClean="0">
                <a:solidFill>
                  <a:srgbClr val="002060"/>
                </a:solidFill>
                <a:latin typeface="Arial" panose="020B0604020202020204" pitchFamily="34" charset="0"/>
                <a:cs typeface="Arial" panose="020B0604020202020204" pitchFamily="34" charset="0"/>
              </a:rPr>
              <a:t>Other Trading income – Dining, Vending and Shop</a:t>
            </a:r>
          </a:p>
          <a:p>
            <a:pPr marL="571500" indent="-285750">
              <a:buClrTx/>
              <a:buSzPct val="100000"/>
              <a:buFont typeface="Arial" panose="020B0604020202020204" pitchFamily="34" charset="0"/>
              <a:buChar char="•"/>
              <a:defRPr/>
            </a:pPr>
            <a:r>
              <a:rPr lang="en-GB" sz="1600" dirty="0" smtClean="0">
                <a:solidFill>
                  <a:srgbClr val="002060"/>
                </a:solidFill>
                <a:latin typeface="Arial" panose="020B0604020202020204" pitchFamily="34" charset="0"/>
                <a:cs typeface="Arial" panose="020B0604020202020204" pitchFamily="34" charset="0"/>
              </a:rPr>
              <a:t>Golden Jubilee Research Institute </a:t>
            </a:r>
            <a:endParaRPr lang="en-US" sz="1600" dirty="0">
              <a:solidFill>
                <a:srgbClr val="002060"/>
              </a:solidFill>
              <a:latin typeface="Arial" panose="020B0604020202020204" pitchFamily="34" charset="0"/>
              <a:cs typeface="Arial" panose="020B0604020202020204" pitchFamily="34" charset="0"/>
            </a:endParaRPr>
          </a:p>
        </p:txBody>
      </p:sp>
      <p:graphicFrame>
        <p:nvGraphicFramePr>
          <p:cNvPr id="16" name="Table 15"/>
          <p:cNvGraphicFramePr>
            <a:graphicFrameLocks noGrp="1"/>
          </p:cNvGraphicFramePr>
          <p:nvPr>
            <p:extLst>
              <p:ext uri="{D42A27DB-BD31-4B8C-83A1-F6EECF244321}">
                <p14:modId xmlns:p14="http://schemas.microsoft.com/office/powerpoint/2010/main" val="2292681197"/>
              </p:ext>
            </p:extLst>
          </p:nvPr>
        </p:nvGraphicFramePr>
        <p:xfrm>
          <a:off x="344582" y="643344"/>
          <a:ext cx="6096000" cy="403027"/>
        </p:xfrm>
        <a:graphic>
          <a:graphicData uri="http://schemas.openxmlformats.org/drawingml/2006/table">
            <a:tbl>
              <a:tblPr firstRow="1" bandRow="1">
                <a:tableStyleId>{9C89DDF2-D6E7-4416-9A17-0C599F85544F}</a:tableStyleId>
              </a:tblPr>
              <a:tblGrid>
                <a:gridCol w="6096000">
                  <a:extLst>
                    <a:ext uri="{9D8B030D-6E8A-4147-A177-3AD203B41FA5}">
                      <a16:colId xmlns:a16="http://schemas.microsoft.com/office/drawing/2014/main" val="3995855146"/>
                    </a:ext>
                  </a:extLst>
                </a:gridCol>
              </a:tblGrid>
              <a:tr h="403027">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None/>
                        <a:tabLst/>
                        <a:defRPr/>
                      </a:pPr>
                      <a:r>
                        <a:rPr lang="en-GB" sz="1800" b="1" i="0" u="none" strike="noStrike" cap="none" dirty="0" smtClean="0">
                          <a:solidFill>
                            <a:srgbClr val="002060"/>
                          </a:solidFill>
                          <a:latin typeface="Arial"/>
                          <a:ea typeface="Arial"/>
                          <a:cs typeface="Arial" panose="020B0604020202020204" pitchFamily="34" charset="0"/>
                          <a:sym typeface="Arial"/>
                        </a:rPr>
                        <a:t>Efficiencies</a:t>
                      </a:r>
                      <a:r>
                        <a:rPr lang="en-GB" sz="1800" b="1" i="0" u="none" strike="noStrike" cap="none" baseline="0" dirty="0" smtClean="0">
                          <a:solidFill>
                            <a:srgbClr val="002060"/>
                          </a:solidFill>
                          <a:latin typeface="Arial"/>
                          <a:ea typeface="Arial"/>
                          <a:cs typeface="Arial" panose="020B0604020202020204" pitchFamily="34" charset="0"/>
                          <a:sym typeface="Arial"/>
                        </a:rPr>
                        <a:t> Update at</a:t>
                      </a:r>
                      <a:r>
                        <a:rPr lang="en-GB" sz="1800" b="1" i="0" u="none" strike="noStrike" cap="none" dirty="0" smtClean="0">
                          <a:solidFill>
                            <a:srgbClr val="002060"/>
                          </a:solidFill>
                          <a:latin typeface="Arial"/>
                          <a:ea typeface="Arial"/>
                          <a:cs typeface="Arial" panose="020B0604020202020204" pitchFamily="34" charset="0"/>
                          <a:sym typeface="Arial"/>
                        </a:rPr>
                        <a:t> September 2023</a:t>
                      </a:r>
                      <a:endParaRPr lang="en-GB" sz="1800" dirty="0">
                        <a:solidFill>
                          <a:srgbClr val="002060"/>
                        </a:solidFill>
                      </a:endParaRPr>
                    </a:p>
                  </a:txBody>
                  <a:tcP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278030609"/>
                  </a:ext>
                </a:extLst>
              </a:tr>
            </a:tbl>
          </a:graphicData>
        </a:graphic>
      </p:graphicFrame>
    </p:spTree>
    <p:extLst>
      <p:ext uri="{BB962C8B-B14F-4D97-AF65-F5344CB8AC3E}">
        <p14:creationId xmlns:p14="http://schemas.microsoft.com/office/powerpoint/2010/main" val="267876048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8005" y="252112"/>
            <a:ext cx="6339988" cy="362055"/>
          </a:xfrm>
        </p:spPr>
        <p:txBody>
          <a:bodyPr/>
          <a:lstStyle/>
          <a:p>
            <a:r>
              <a:rPr lang="en-GB" b="1" dirty="0" smtClean="0">
                <a:solidFill>
                  <a:srgbClr val="002060"/>
                </a:solidFill>
                <a:latin typeface="+mj-lt"/>
              </a:rPr>
              <a:t>2023/24 Financia</a:t>
            </a:r>
            <a:r>
              <a:rPr lang="en-GB" b="1" dirty="0">
                <a:solidFill>
                  <a:srgbClr val="002060"/>
                </a:solidFill>
                <a:latin typeface="+mj-lt"/>
              </a:rPr>
              <a:t>l</a:t>
            </a:r>
            <a:r>
              <a:rPr lang="en-GB" b="1" dirty="0" smtClean="0">
                <a:solidFill>
                  <a:srgbClr val="002060"/>
                </a:solidFill>
                <a:latin typeface="+mj-lt"/>
              </a:rPr>
              <a:t> </a:t>
            </a:r>
            <a:r>
              <a:rPr lang="en-GB" b="1" dirty="0">
                <a:solidFill>
                  <a:srgbClr val="002060"/>
                </a:solidFill>
                <a:latin typeface="+mj-lt"/>
              </a:rPr>
              <a:t>Position </a:t>
            </a:r>
          </a:p>
        </p:txBody>
      </p:sp>
      <p:sp>
        <p:nvSpPr>
          <p:cNvPr id="3" name="Content Placeholder 2"/>
          <p:cNvSpPr>
            <a:spLocks noGrp="1"/>
          </p:cNvSpPr>
          <p:nvPr>
            <p:ph idx="1"/>
          </p:nvPr>
        </p:nvSpPr>
        <p:spPr>
          <a:xfrm>
            <a:off x="308007" y="1294414"/>
            <a:ext cx="7941188" cy="3701867"/>
          </a:xfrm>
        </p:spPr>
        <p:txBody>
          <a:bodyPr/>
          <a:lstStyle/>
          <a:p>
            <a:pPr>
              <a:buClr>
                <a:srgbClr val="002060"/>
              </a:buClr>
              <a:buFont typeface="Arial" panose="020B0604020202020204" pitchFamily="34" charset="0"/>
              <a:buChar char="•"/>
            </a:pPr>
            <a:r>
              <a:rPr lang="en-GB" sz="1800" dirty="0" smtClean="0">
                <a:solidFill>
                  <a:srgbClr val="002060"/>
                </a:solidFill>
                <a:latin typeface="+mj-lt"/>
              </a:rPr>
              <a:t>September 2023 (Month 6) will form basis of in-depth year end forecast analysis</a:t>
            </a:r>
          </a:p>
          <a:p>
            <a:pPr>
              <a:buClr>
                <a:srgbClr val="002060"/>
              </a:buClr>
              <a:buFont typeface="Arial" panose="020B0604020202020204" pitchFamily="34" charset="0"/>
              <a:buChar char="•"/>
            </a:pPr>
            <a:r>
              <a:rPr lang="en-GB" sz="1800" dirty="0" smtClean="0">
                <a:solidFill>
                  <a:srgbClr val="002060"/>
                </a:solidFill>
                <a:latin typeface="+mj-lt"/>
              </a:rPr>
              <a:t>Under </a:t>
            </a:r>
            <a:r>
              <a:rPr lang="en-GB" sz="1800" dirty="0">
                <a:solidFill>
                  <a:srgbClr val="002060"/>
                </a:solidFill>
                <a:latin typeface="+mj-lt"/>
              </a:rPr>
              <a:t>delivery of the budget savings / in-year efficiency savings to break even</a:t>
            </a:r>
          </a:p>
          <a:p>
            <a:pPr>
              <a:buClr>
                <a:srgbClr val="002060"/>
              </a:buClr>
              <a:buFont typeface="Arial" panose="020B0604020202020204" pitchFamily="34" charset="0"/>
              <a:buChar char="•"/>
            </a:pPr>
            <a:r>
              <a:rPr lang="en-GB" sz="1800" dirty="0">
                <a:solidFill>
                  <a:srgbClr val="002060"/>
                </a:solidFill>
                <a:latin typeface="+mj-lt"/>
              </a:rPr>
              <a:t>Actual </a:t>
            </a:r>
            <a:r>
              <a:rPr lang="en-GB" sz="1800" dirty="0" smtClean="0">
                <a:solidFill>
                  <a:srgbClr val="002060"/>
                </a:solidFill>
                <a:latin typeface="+mj-lt"/>
              </a:rPr>
              <a:t>income </a:t>
            </a:r>
            <a:r>
              <a:rPr lang="en-GB" sz="1800" dirty="0">
                <a:solidFill>
                  <a:srgbClr val="002060"/>
                </a:solidFill>
                <a:latin typeface="+mj-lt"/>
              </a:rPr>
              <a:t>is below budgeted expectations</a:t>
            </a:r>
          </a:p>
          <a:p>
            <a:pPr>
              <a:buClr>
                <a:srgbClr val="002060"/>
              </a:buClr>
              <a:buFont typeface="Arial" panose="020B0604020202020204" pitchFamily="34" charset="0"/>
              <a:buChar char="•"/>
            </a:pPr>
            <a:r>
              <a:rPr lang="en-GB" sz="1800" dirty="0" smtClean="0">
                <a:solidFill>
                  <a:srgbClr val="002060"/>
                </a:solidFill>
                <a:latin typeface="+mj-lt"/>
              </a:rPr>
              <a:t>Actual expenditure is above budgeted levels</a:t>
            </a:r>
          </a:p>
          <a:p>
            <a:pPr>
              <a:buClr>
                <a:srgbClr val="002060"/>
              </a:buClr>
              <a:buFont typeface="Arial" panose="020B0604020202020204" pitchFamily="34" charset="0"/>
              <a:buChar char="•"/>
            </a:pPr>
            <a:r>
              <a:rPr lang="en-GB" sz="1800" dirty="0" smtClean="0">
                <a:solidFill>
                  <a:srgbClr val="002060"/>
                </a:solidFill>
                <a:latin typeface="+mj-lt"/>
              </a:rPr>
              <a:t>Unbudgeted/ unknown expenditure items not provided for in Financial Plan</a:t>
            </a:r>
          </a:p>
          <a:p>
            <a:pPr>
              <a:buClr>
                <a:srgbClr val="002060"/>
              </a:buClr>
              <a:buFont typeface="Arial" panose="020B0604020202020204" pitchFamily="34" charset="0"/>
              <a:buChar char="•"/>
            </a:pPr>
            <a:r>
              <a:rPr lang="en-GB" sz="1800" dirty="0" smtClean="0">
                <a:solidFill>
                  <a:srgbClr val="002060"/>
                </a:solidFill>
                <a:latin typeface="+mj-lt"/>
              </a:rPr>
              <a:t>Not all Scottish Government anticipated allocations not as yet confirmed</a:t>
            </a:r>
          </a:p>
          <a:p>
            <a:pPr>
              <a:buClr>
                <a:srgbClr val="002060"/>
              </a:buClr>
              <a:buFont typeface="Arial" panose="020B0604020202020204" pitchFamily="34" charset="0"/>
              <a:buChar char="•"/>
            </a:pPr>
            <a:r>
              <a:rPr lang="en-GB" sz="1800" dirty="0" smtClean="0">
                <a:solidFill>
                  <a:srgbClr val="002060"/>
                </a:solidFill>
                <a:latin typeface="+mj-lt"/>
              </a:rPr>
              <a:t>SLAs-Income </a:t>
            </a:r>
            <a:r>
              <a:rPr lang="en-GB" sz="1800" dirty="0">
                <a:solidFill>
                  <a:srgbClr val="002060"/>
                </a:solidFill>
                <a:latin typeface="+mj-lt"/>
              </a:rPr>
              <a:t>r</a:t>
            </a:r>
            <a:r>
              <a:rPr lang="en-GB" sz="1800" dirty="0" smtClean="0">
                <a:solidFill>
                  <a:srgbClr val="002060"/>
                </a:solidFill>
                <a:latin typeface="+mj-lt"/>
              </a:rPr>
              <a:t>isks and </a:t>
            </a:r>
            <a:r>
              <a:rPr lang="en-GB" sz="1800" dirty="0">
                <a:solidFill>
                  <a:srgbClr val="002060"/>
                </a:solidFill>
                <a:latin typeface="+mj-lt"/>
              </a:rPr>
              <a:t>v</a:t>
            </a:r>
            <a:r>
              <a:rPr lang="en-GB" sz="1800" dirty="0" smtClean="0">
                <a:solidFill>
                  <a:srgbClr val="002060"/>
                </a:solidFill>
                <a:latin typeface="+mj-lt"/>
              </a:rPr>
              <a:t>olume levels achieved  against agreed plans</a:t>
            </a:r>
          </a:p>
          <a:p>
            <a:pPr marL="533400" lvl="1" indent="0">
              <a:buClr>
                <a:srgbClr val="002060"/>
              </a:buClr>
              <a:buNone/>
            </a:pPr>
            <a:endParaRPr lang="en-GB" sz="1600" b="1" dirty="0" smtClean="0">
              <a:solidFill>
                <a:srgbClr val="FF0000"/>
              </a:solidFill>
              <a:latin typeface="+mj-lt"/>
            </a:endParaRPr>
          </a:p>
          <a:p>
            <a:pPr lvl="2">
              <a:buClr>
                <a:srgbClr val="002060"/>
              </a:buClr>
              <a:buFont typeface="Arial" panose="020B0604020202020204" pitchFamily="34" charset="0"/>
              <a:buChar char="•"/>
            </a:pPr>
            <a:endParaRPr lang="en-GB" sz="1600" dirty="0">
              <a:solidFill>
                <a:srgbClr val="002060"/>
              </a:solidFill>
              <a:latin typeface="+mn-lt"/>
            </a:endParaRPr>
          </a:p>
        </p:txBody>
      </p:sp>
      <p:graphicFrame>
        <p:nvGraphicFramePr>
          <p:cNvPr id="4" name="Table 3"/>
          <p:cNvGraphicFramePr>
            <a:graphicFrameLocks noGrp="1"/>
          </p:cNvGraphicFramePr>
          <p:nvPr>
            <p:extLst>
              <p:ext uri="{D42A27DB-BD31-4B8C-83A1-F6EECF244321}">
                <p14:modId xmlns:p14="http://schemas.microsoft.com/office/powerpoint/2010/main" val="147067786"/>
              </p:ext>
            </p:extLst>
          </p:nvPr>
        </p:nvGraphicFramePr>
        <p:xfrm>
          <a:off x="308005" y="752777"/>
          <a:ext cx="7994747" cy="403027"/>
        </p:xfrm>
        <a:graphic>
          <a:graphicData uri="http://schemas.openxmlformats.org/drawingml/2006/table">
            <a:tbl>
              <a:tblPr firstRow="1" bandRow="1">
                <a:tableStyleId>{9C89DDF2-D6E7-4416-9A17-0C599F85544F}</a:tableStyleId>
              </a:tblPr>
              <a:tblGrid>
                <a:gridCol w="7994747">
                  <a:extLst>
                    <a:ext uri="{9D8B030D-6E8A-4147-A177-3AD203B41FA5}">
                      <a16:colId xmlns:a16="http://schemas.microsoft.com/office/drawing/2014/main" val="3995855146"/>
                    </a:ext>
                  </a:extLst>
                </a:gridCol>
              </a:tblGrid>
              <a:tr h="403027">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None/>
                        <a:tabLst/>
                        <a:defRPr/>
                      </a:pPr>
                      <a:r>
                        <a:rPr lang="en-GB" sz="1800" b="1" i="0" u="none" strike="noStrike" cap="none" dirty="0" smtClean="0">
                          <a:solidFill>
                            <a:srgbClr val="002060"/>
                          </a:solidFill>
                          <a:latin typeface="Arial"/>
                          <a:ea typeface="Arial"/>
                          <a:cs typeface="Arial" panose="020B0604020202020204" pitchFamily="34" charset="0"/>
                          <a:sym typeface="Arial"/>
                        </a:rPr>
                        <a:t>Key</a:t>
                      </a:r>
                      <a:r>
                        <a:rPr lang="en-GB" sz="1800" b="1" i="0" u="none" strike="noStrike" cap="none" baseline="0" dirty="0" smtClean="0">
                          <a:solidFill>
                            <a:srgbClr val="002060"/>
                          </a:solidFill>
                          <a:latin typeface="Arial"/>
                          <a:ea typeface="Arial"/>
                          <a:cs typeface="Arial" panose="020B0604020202020204" pitchFamily="34" charset="0"/>
                          <a:sym typeface="Arial"/>
                        </a:rPr>
                        <a:t> Risks and Current Assumptions</a:t>
                      </a:r>
                      <a:endParaRPr lang="en-GB" sz="1800" dirty="0">
                        <a:solidFill>
                          <a:srgbClr val="002060"/>
                        </a:solidFill>
                      </a:endParaRPr>
                    </a:p>
                  </a:txBody>
                  <a:tcP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278030609"/>
                  </a:ext>
                </a:extLst>
              </a:tr>
            </a:tbl>
          </a:graphicData>
        </a:graphic>
      </p:graphicFrame>
    </p:spTree>
    <p:extLst>
      <p:ext uri="{BB962C8B-B14F-4D97-AF65-F5344CB8AC3E}">
        <p14:creationId xmlns:p14="http://schemas.microsoft.com/office/powerpoint/2010/main" val="159070017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0160" y="140925"/>
            <a:ext cx="6184845" cy="438439"/>
          </a:xfrm>
        </p:spPr>
        <p:txBody>
          <a:bodyPr/>
          <a:lstStyle/>
          <a:p>
            <a:r>
              <a:rPr lang="en-GB" dirty="0" smtClean="0"/>
              <a:t>2022/23 Financial Position</a:t>
            </a:r>
            <a:endParaRPr lang="en-GB" dirty="0"/>
          </a:p>
        </p:txBody>
      </p:sp>
      <p:sp>
        <p:nvSpPr>
          <p:cNvPr id="8" name="Content Placeholder 2"/>
          <p:cNvSpPr txBox="1">
            <a:spLocks/>
          </p:cNvSpPr>
          <p:nvPr/>
        </p:nvSpPr>
        <p:spPr>
          <a:xfrm>
            <a:off x="300160" y="1346818"/>
            <a:ext cx="8168926" cy="3700670"/>
          </a:xfrm>
          <a:prstGeom prst="rect">
            <a:avLst/>
          </a:prstGeom>
          <a:noFill/>
          <a:ln>
            <a:noFill/>
          </a:ln>
        </p:spPr>
        <p:txBody>
          <a:bodyPr spcFirstLastPara="1" wrap="square" lIns="0" tIns="0" rIns="0" bIns="0" anchor="t" anchorCtr="0">
            <a:noAutofit/>
          </a:bodyPr>
          <a:lstStyle>
            <a:defPPr marR="0" lvl="0" algn="l" rtl="0">
              <a:lnSpc>
                <a:spcPct val="100000"/>
              </a:lnSpc>
              <a:spcBef>
                <a:spcPts val="0"/>
              </a:spcBef>
              <a:spcAft>
                <a:spcPts val="0"/>
              </a:spcAft>
            </a:defPPr>
            <a:lvl1pPr marL="457189" marR="0" lvl="0" indent="-355591" algn="l" rtl="0">
              <a:lnSpc>
                <a:spcPct val="100000"/>
              </a:lnSpc>
              <a:spcBef>
                <a:spcPts val="600"/>
              </a:spcBef>
              <a:spcAft>
                <a:spcPts val="0"/>
              </a:spcAft>
              <a:buClr>
                <a:srgbClr val="66CCFF"/>
              </a:buClr>
              <a:buSzPts val="2000"/>
              <a:buFont typeface="Lato Light"/>
              <a:buChar char="◦"/>
              <a:defRPr sz="2000" b="0" i="0" u="none" strike="noStrike" cap="none">
                <a:solidFill>
                  <a:srgbClr val="002060"/>
                </a:solidFill>
                <a:latin typeface="+mj-lt"/>
                <a:ea typeface="Lato Light"/>
                <a:cs typeface="Lato Light"/>
                <a:sym typeface="Lato Light"/>
              </a:defRPr>
            </a:lvl1pPr>
            <a:lvl2pPr marL="914377" marR="0" lvl="1" indent="-355591" algn="l" rtl="0">
              <a:lnSpc>
                <a:spcPct val="100000"/>
              </a:lnSpc>
              <a:spcBef>
                <a:spcPts val="0"/>
              </a:spcBef>
              <a:spcAft>
                <a:spcPts val="0"/>
              </a:spcAft>
              <a:buClr>
                <a:schemeClr val="accent4"/>
              </a:buClr>
              <a:buSzPts val="2000"/>
              <a:buFont typeface="Lato Light"/>
              <a:buChar char="◦"/>
              <a:defRPr sz="2000" b="0" i="0" u="none" strike="noStrike" cap="none">
                <a:solidFill>
                  <a:schemeClr val="dk1"/>
                </a:solidFill>
                <a:latin typeface="Lato Light"/>
                <a:ea typeface="Lato Light"/>
                <a:cs typeface="Lato Light"/>
                <a:sym typeface="Lato Light"/>
              </a:defRPr>
            </a:lvl2pPr>
            <a:lvl3pPr marL="1371566" marR="0" lvl="2" indent="-355591" algn="l" rtl="0">
              <a:lnSpc>
                <a:spcPct val="100000"/>
              </a:lnSpc>
              <a:spcBef>
                <a:spcPts val="0"/>
              </a:spcBef>
              <a:spcAft>
                <a:spcPts val="0"/>
              </a:spcAft>
              <a:buClr>
                <a:schemeClr val="accent4"/>
              </a:buClr>
              <a:buSzPts val="2000"/>
              <a:buFont typeface="Lato Light"/>
              <a:buChar char="◦"/>
              <a:defRPr sz="2000" b="0" i="0" u="none" strike="noStrike" cap="none">
                <a:solidFill>
                  <a:schemeClr val="dk1"/>
                </a:solidFill>
                <a:latin typeface="Lato Light"/>
                <a:ea typeface="Lato Light"/>
                <a:cs typeface="Lato Light"/>
                <a:sym typeface="Lato Light"/>
              </a:defRPr>
            </a:lvl3pPr>
            <a:lvl4pPr marL="1828754" marR="0" lvl="3" indent="-355591" algn="l" rtl="0">
              <a:lnSpc>
                <a:spcPct val="100000"/>
              </a:lnSpc>
              <a:spcBef>
                <a:spcPts val="0"/>
              </a:spcBef>
              <a:spcAft>
                <a:spcPts val="0"/>
              </a:spcAft>
              <a:buClr>
                <a:schemeClr val="accent4"/>
              </a:buClr>
              <a:buSzPts val="2000"/>
              <a:buFont typeface="Lato Light"/>
              <a:buChar char="◦"/>
              <a:defRPr sz="2000" b="0" i="0" u="none" strike="noStrike" cap="none">
                <a:solidFill>
                  <a:schemeClr val="dk1"/>
                </a:solidFill>
                <a:latin typeface="Lato Light"/>
                <a:ea typeface="Lato Light"/>
                <a:cs typeface="Lato Light"/>
                <a:sym typeface="Lato Light"/>
              </a:defRPr>
            </a:lvl4pPr>
            <a:lvl5pPr marL="2285943" marR="0" lvl="4" indent="-355591" algn="l" rtl="0">
              <a:lnSpc>
                <a:spcPct val="100000"/>
              </a:lnSpc>
              <a:spcBef>
                <a:spcPts val="0"/>
              </a:spcBef>
              <a:spcAft>
                <a:spcPts val="0"/>
              </a:spcAft>
              <a:buClr>
                <a:schemeClr val="accent4"/>
              </a:buClr>
              <a:buSzPts val="2000"/>
              <a:buFont typeface="Lato Light"/>
              <a:buChar char="◦"/>
              <a:defRPr sz="2000" b="0" i="0" u="none" strike="noStrike" cap="none">
                <a:solidFill>
                  <a:schemeClr val="dk1"/>
                </a:solidFill>
                <a:latin typeface="Lato Light"/>
                <a:ea typeface="Lato Light"/>
                <a:cs typeface="Lato Light"/>
                <a:sym typeface="Lato Light"/>
              </a:defRPr>
            </a:lvl5pPr>
            <a:lvl6pPr marL="2743131" marR="0" lvl="5" indent="-355591" algn="l" rtl="0">
              <a:lnSpc>
                <a:spcPct val="100000"/>
              </a:lnSpc>
              <a:spcBef>
                <a:spcPts val="0"/>
              </a:spcBef>
              <a:spcAft>
                <a:spcPts val="0"/>
              </a:spcAft>
              <a:buClr>
                <a:schemeClr val="accent4"/>
              </a:buClr>
              <a:buSzPts val="2000"/>
              <a:buFont typeface="Lato Light"/>
              <a:buChar char="◦"/>
              <a:defRPr sz="2000" b="0" i="0" u="none" strike="noStrike" cap="none">
                <a:solidFill>
                  <a:schemeClr val="dk1"/>
                </a:solidFill>
                <a:latin typeface="Lato Light"/>
                <a:ea typeface="Lato Light"/>
                <a:cs typeface="Lato Light"/>
                <a:sym typeface="Lato Light"/>
              </a:defRPr>
            </a:lvl6pPr>
            <a:lvl7pPr marL="3200320" marR="0" lvl="6" indent="-355591" algn="l" rtl="0">
              <a:lnSpc>
                <a:spcPct val="100000"/>
              </a:lnSpc>
              <a:spcBef>
                <a:spcPts val="0"/>
              </a:spcBef>
              <a:spcAft>
                <a:spcPts val="0"/>
              </a:spcAft>
              <a:buClr>
                <a:schemeClr val="accent4"/>
              </a:buClr>
              <a:buSzPts val="2000"/>
              <a:buFont typeface="Lato Light"/>
              <a:buChar char="◦"/>
              <a:defRPr sz="2000" b="0" i="0" u="none" strike="noStrike" cap="none">
                <a:solidFill>
                  <a:schemeClr val="dk1"/>
                </a:solidFill>
                <a:latin typeface="Lato Light"/>
                <a:ea typeface="Lato Light"/>
                <a:cs typeface="Lato Light"/>
                <a:sym typeface="Lato Light"/>
              </a:defRPr>
            </a:lvl7pPr>
            <a:lvl8pPr marL="3657509" marR="0" lvl="7" indent="-355591" algn="l" rtl="0">
              <a:lnSpc>
                <a:spcPct val="100000"/>
              </a:lnSpc>
              <a:spcBef>
                <a:spcPts val="0"/>
              </a:spcBef>
              <a:spcAft>
                <a:spcPts val="0"/>
              </a:spcAft>
              <a:buClr>
                <a:schemeClr val="accent4"/>
              </a:buClr>
              <a:buSzPts val="2000"/>
              <a:buFont typeface="Lato Light"/>
              <a:buChar char="◦"/>
              <a:defRPr sz="2000" b="0" i="0" u="none" strike="noStrike" cap="none">
                <a:solidFill>
                  <a:schemeClr val="dk1"/>
                </a:solidFill>
                <a:latin typeface="Lato Light"/>
                <a:ea typeface="Lato Light"/>
                <a:cs typeface="Lato Light"/>
                <a:sym typeface="Lato Light"/>
              </a:defRPr>
            </a:lvl8pPr>
            <a:lvl9pPr marL="4114697" marR="0" lvl="8" indent="-355591" algn="l" rtl="0">
              <a:lnSpc>
                <a:spcPct val="100000"/>
              </a:lnSpc>
              <a:spcBef>
                <a:spcPts val="0"/>
              </a:spcBef>
              <a:spcAft>
                <a:spcPts val="0"/>
              </a:spcAft>
              <a:buClr>
                <a:schemeClr val="accent4"/>
              </a:buClr>
              <a:buSzPts val="2000"/>
              <a:buFont typeface="Lato Light"/>
              <a:buChar char="◦"/>
              <a:defRPr sz="2000" b="0" i="0" u="none" strike="noStrike" cap="none">
                <a:solidFill>
                  <a:schemeClr val="dk1"/>
                </a:solidFill>
                <a:latin typeface="Lato Light"/>
                <a:ea typeface="Lato Light"/>
                <a:cs typeface="Lato Light"/>
                <a:sym typeface="Lato Light"/>
              </a:defRPr>
            </a:lvl9pPr>
          </a:lstStyle>
          <a:p>
            <a:pPr>
              <a:buClr>
                <a:srgbClr val="002060"/>
              </a:buClr>
              <a:buSzPct val="100000"/>
              <a:buFont typeface="Arial" panose="020B0604020202020204" pitchFamily="34" charset="0"/>
              <a:buChar char="•"/>
              <a:defRPr/>
            </a:pPr>
            <a:r>
              <a:rPr lang="en-US" sz="1800" dirty="0" smtClean="0">
                <a:latin typeface="Arial" panose="020B0604020202020204" pitchFamily="34" charset="0"/>
                <a:cs typeface="Arial" panose="020B0604020202020204" pitchFamily="34" charset="0"/>
              </a:rPr>
              <a:t>Anticipated break-even position </a:t>
            </a:r>
          </a:p>
          <a:p>
            <a:pPr marL="101598" indent="0">
              <a:spcBef>
                <a:spcPts val="0"/>
              </a:spcBef>
              <a:buClr>
                <a:srgbClr val="002060"/>
              </a:buClr>
              <a:buSzPct val="100000"/>
              <a:buNone/>
              <a:defRPr/>
            </a:pPr>
            <a:endParaRPr lang="en-US" sz="1800" dirty="0" smtClean="0">
              <a:latin typeface="Arial" panose="020B0604020202020204" pitchFamily="34" charset="0"/>
              <a:cs typeface="Arial" panose="020B0604020202020204" pitchFamily="34" charset="0"/>
            </a:endParaRPr>
          </a:p>
          <a:p>
            <a:pPr>
              <a:buClr>
                <a:srgbClr val="002060"/>
              </a:buClr>
              <a:buSzPct val="100000"/>
              <a:buFont typeface="Arial" panose="020B0604020202020204" pitchFamily="34" charset="0"/>
              <a:buChar char="•"/>
              <a:defRPr/>
            </a:pPr>
            <a:r>
              <a:rPr lang="en-US" sz="1800" dirty="0" smtClean="0">
                <a:solidFill>
                  <a:srgbClr val="002060"/>
                </a:solidFill>
                <a:latin typeface="Arial" panose="020B0604020202020204" pitchFamily="34" charset="0"/>
                <a:cs typeface="Arial" panose="020B0604020202020204" pitchFamily="34" charset="0"/>
              </a:rPr>
              <a:t>This area covers depreciation charges, annual managed expenditure items and any impairment of assets</a:t>
            </a:r>
          </a:p>
          <a:p>
            <a:pPr marL="558786" lvl="1" indent="0">
              <a:buClr>
                <a:srgbClr val="002060"/>
              </a:buClr>
              <a:buSzPct val="100000"/>
              <a:buNone/>
              <a:defRPr/>
            </a:pPr>
            <a:endParaRPr lang="en-US" sz="1600" dirty="0" smtClean="0">
              <a:solidFill>
                <a:srgbClr val="002060"/>
              </a:solidFill>
              <a:latin typeface="Arial" panose="020B0604020202020204" pitchFamily="34" charset="0"/>
              <a:cs typeface="Arial" panose="020B0604020202020204" pitchFamily="34" charset="0"/>
            </a:endParaRPr>
          </a:p>
          <a:p>
            <a:pPr eaLnBrk="0" hangingPunct="0"/>
            <a:endParaRPr lang="en-GB" sz="1600" dirty="0"/>
          </a:p>
          <a:p>
            <a:pPr marL="558786" lvl="1" indent="0">
              <a:buClr>
                <a:srgbClr val="002060"/>
              </a:buClr>
              <a:buSzPct val="100000"/>
              <a:buNone/>
              <a:defRPr/>
            </a:pPr>
            <a:endParaRPr lang="en-US" sz="1600" dirty="0" smtClean="0">
              <a:solidFill>
                <a:srgbClr val="002060"/>
              </a:solidFill>
              <a:latin typeface="Arial" panose="020B0604020202020204" pitchFamily="34" charset="0"/>
              <a:cs typeface="Arial" panose="020B0604020202020204" pitchFamily="34" charset="0"/>
            </a:endParaRPr>
          </a:p>
          <a:p>
            <a:pPr marL="558786" lvl="1" indent="0">
              <a:buClr>
                <a:srgbClr val="002060"/>
              </a:buClr>
              <a:buSzPct val="100000"/>
              <a:buNone/>
              <a:defRPr/>
            </a:pPr>
            <a:endParaRPr lang="en-US" sz="1800" dirty="0" smtClean="0">
              <a:solidFill>
                <a:srgbClr val="002060"/>
              </a:solidFill>
              <a:latin typeface="Arial" panose="020B0604020202020204" pitchFamily="34" charset="0"/>
              <a:cs typeface="Arial" panose="020B0604020202020204" pitchFamily="34" charset="0"/>
            </a:endParaRPr>
          </a:p>
          <a:p>
            <a:pPr>
              <a:buClr>
                <a:srgbClr val="002060"/>
              </a:buClr>
              <a:buSzPct val="100000"/>
              <a:buFont typeface="Arial" panose="020B0604020202020204" pitchFamily="34" charset="0"/>
              <a:buChar char="•"/>
              <a:defRPr/>
            </a:pPr>
            <a:endParaRPr lang="en-US" dirty="0" smtClean="0">
              <a:latin typeface="Arial" panose="020B0604020202020204" pitchFamily="34" charset="0"/>
              <a:cs typeface="Arial" panose="020B0604020202020204" pitchFamily="34" charset="0"/>
            </a:endParaRPr>
          </a:p>
          <a:p>
            <a:pPr marL="101598" indent="0">
              <a:buClr>
                <a:srgbClr val="002060"/>
              </a:buClr>
              <a:buSzPct val="100000"/>
              <a:buNone/>
              <a:defRPr/>
            </a:pPr>
            <a:endParaRPr lang="en-US" dirty="0">
              <a:latin typeface="Arial" panose="020B0604020202020204" pitchFamily="34" charset="0"/>
              <a:cs typeface="Arial" panose="020B0604020202020204" pitchFamily="34" charset="0"/>
            </a:endParaRPr>
          </a:p>
          <a:p>
            <a:pPr>
              <a:buClr>
                <a:srgbClr val="002060"/>
              </a:buClr>
              <a:buSzPct val="100000"/>
              <a:buFont typeface="Arial" panose="020B0604020202020204" pitchFamily="34" charset="0"/>
              <a:buChar char="•"/>
              <a:defRPr/>
            </a:pPr>
            <a:endParaRPr lang="en-US" dirty="0">
              <a:latin typeface="Arial" panose="020B0604020202020204" pitchFamily="34" charset="0"/>
              <a:cs typeface="Arial" panose="020B0604020202020204" pitchFamily="34" charset="0"/>
            </a:endParaRPr>
          </a:p>
          <a:p>
            <a:pPr marL="558786" lvl="1" indent="0">
              <a:buSzPct val="100000"/>
              <a:buNone/>
              <a:defRPr/>
            </a:pPr>
            <a:endParaRPr lang="en-US" b="1" i="1" dirty="0" smtClean="0">
              <a:latin typeface="Arial" panose="020B0604020202020204" pitchFamily="34" charset="0"/>
              <a:cs typeface="Arial" panose="020B0604020202020204" pitchFamily="34" charset="0"/>
            </a:endParaRPr>
          </a:p>
          <a:p>
            <a:pPr marL="101598" indent="0" defTabSz="685800">
              <a:buClrTx/>
              <a:buNone/>
            </a:pPr>
            <a:endParaRPr lang="en-GB" sz="1800" b="1" dirty="0">
              <a:latin typeface="Arial" panose="020B0604020202020204" pitchFamily="34" charset="0"/>
              <a:cs typeface="Arial" panose="020B0604020202020204" pitchFamily="34" charset="0"/>
            </a:endParaRPr>
          </a:p>
        </p:txBody>
      </p:sp>
      <p:graphicFrame>
        <p:nvGraphicFramePr>
          <p:cNvPr id="5" name="Table 4"/>
          <p:cNvGraphicFramePr>
            <a:graphicFrameLocks noGrp="1"/>
          </p:cNvGraphicFramePr>
          <p:nvPr>
            <p:extLst>
              <p:ext uri="{D42A27DB-BD31-4B8C-83A1-F6EECF244321}">
                <p14:modId xmlns:p14="http://schemas.microsoft.com/office/powerpoint/2010/main" val="3770285090"/>
              </p:ext>
            </p:extLst>
          </p:nvPr>
        </p:nvGraphicFramePr>
        <p:xfrm>
          <a:off x="308005" y="752777"/>
          <a:ext cx="7994747" cy="403027"/>
        </p:xfrm>
        <a:graphic>
          <a:graphicData uri="http://schemas.openxmlformats.org/drawingml/2006/table">
            <a:tbl>
              <a:tblPr firstRow="1" bandRow="1">
                <a:tableStyleId>{9C89DDF2-D6E7-4416-9A17-0C599F85544F}</a:tableStyleId>
              </a:tblPr>
              <a:tblGrid>
                <a:gridCol w="7994747">
                  <a:extLst>
                    <a:ext uri="{9D8B030D-6E8A-4147-A177-3AD203B41FA5}">
                      <a16:colId xmlns:a16="http://schemas.microsoft.com/office/drawing/2014/main" val="3995855146"/>
                    </a:ext>
                  </a:extLst>
                </a:gridCol>
              </a:tblGrid>
              <a:tr h="403027">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None/>
                        <a:tabLst/>
                        <a:defRPr/>
                      </a:pPr>
                      <a:r>
                        <a:rPr lang="en-GB" sz="1800" b="1" i="0" u="none" strike="noStrike" cap="none" dirty="0" smtClean="0">
                          <a:solidFill>
                            <a:srgbClr val="002060"/>
                          </a:solidFill>
                          <a:latin typeface="Arial"/>
                          <a:ea typeface="Arial"/>
                          <a:cs typeface="Arial" panose="020B0604020202020204" pitchFamily="34" charset="0"/>
                          <a:sym typeface="Arial"/>
                        </a:rPr>
                        <a:t>Non-Core</a:t>
                      </a:r>
                      <a:r>
                        <a:rPr lang="en-GB" sz="1800" b="1" i="0" u="none" strike="noStrike" cap="none" baseline="0" dirty="0" smtClean="0">
                          <a:solidFill>
                            <a:srgbClr val="002060"/>
                          </a:solidFill>
                          <a:latin typeface="Arial"/>
                          <a:ea typeface="Arial"/>
                          <a:cs typeface="Arial" panose="020B0604020202020204" pitchFamily="34" charset="0"/>
                          <a:sym typeface="Arial"/>
                        </a:rPr>
                        <a:t> Position </a:t>
                      </a:r>
                      <a:endParaRPr lang="en-GB" sz="1800" dirty="0">
                        <a:solidFill>
                          <a:srgbClr val="002060"/>
                        </a:solidFill>
                      </a:endParaRPr>
                    </a:p>
                  </a:txBody>
                  <a:tcP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278030609"/>
                  </a:ext>
                </a:extLst>
              </a:tr>
            </a:tbl>
          </a:graphicData>
        </a:graphic>
      </p:graphicFrame>
    </p:spTree>
    <p:extLst>
      <p:ext uri="{BB962C8B-B14F-4D97-AF65-F5344CB8AC3E}">
        <p14:creationId xmlns:p14="http://schemas.microsoft.com/office/powerpoint/2010/main" val="269814925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0160" y="140925"/>
            <a:ext cx="6184845" cy="438439"/>
          </a:xfrm>
        </p:spPr>
        <p:txBody>
          <a:bodyPr/>
          <a:lstStyle/>
          <a:p>
            <a:r>
              <a:rPr lang="en-GB" dirty="0" smtClean="0"/>
              <a:t>2022/23 Financial Position</a:t>
            </a:r>
            <a:endParaRPr lang="en-GB" dirty="0"/>
          </a:p>
        </p:txBody>
      </p:sp>
      <p:graphicFrame>
        <p:nvGraphicFramePr>
          <p:cNvPr id="5" name="Table 4"/>
          <p:cNvGraphicFramePr>
            <a:graphicFrameLocks noGrp="1"/>
          </p:cNvGraphicFramePr>
          <p:nvPr>
            <p:extLst>
              <p:ext uri="{D42A27DB-BD31-4B8C-83A1-F6EECF244321}">
                <p14:modId xmlns:p14="http://schemas.microsoft.com/office/powerpoint/2010/main" val="4894003"/>
              </p:ext>
            </p:extLst>
          </p:nvPr>
        </p:nvGraphicFramePr>
        <p:xfrm>
          <a:off x="308008" y="640080"/>
          <a:ext cx="7706440" cy="335280"/>
        </p:xfrm>
        <a:graphic>
          <a:graphicData uri="http://schemas.openxmlformats.org/drawingml/2006/table">
            <a:tbl>
              <a:tblPr firstRow="1" bandRow="1">
                <a:tableStyleId>{9C89DDF2-D6E7-4416-9A17-0C599F85544F}</a:tableStyleId>
              </a:tblPr>
              <a:tblGrid>
                <a:gridCol w="7706440">
                  <a:extLst>
                    <a:ext uri="{9D8B030D-6E8A-4147-A177-3AD203B41FA5}">
                      <a16:colId xmlns:a16="http://schemas.microsoft.com/office/drawing/2014/main" val="3995855146"/>
                    </a:ext>
                  </a:extLst>
                </a:gridCol>
              </a:tblGrid>
              <a:tr h="189142">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None/>
                        <a:tabLst/>
                        <a:defRPr/>
                      </a:pPr>
                      <a:r>
                        <a:rPr lang="en-GB" sz="1600" b="1" i="0" u="none" strike="noStrike" cap="none" dirty="0" smtClean="0">
                          <a:solidFill>
                            <a:srgbClr val="002060"/>
                          </a:solidFill>
                          <a:latin typeface="Arial"/>
                          <a:ea typeface="Arial"/>
                          <a:cs typeface="Arial" panose="020B0604020202020204" pitchFamily="34" charset="0"/>
                          <a:sym typeface="Arial"/>
                        </a:rPr>
                        <a:t>Capital </a:t>
                      </a:r>
                      <a:endParaRPr lang="en-GB" sz="1600" dirty="0">
                        <a:solidFill>
                          <a:srgbClr val="002060"/>
                        </a:solidFill>
                      </a:endParaRPr>
                    </a:p>
                  </a:txBody>
                  <a:tcP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278030609"/>
                  </a:ext>
                </a:extLst>
              </a:tr>
            </a:tbl>
          </a:graphicData>
        </a:graphic>
      </p:graphicFrame>
      <p:graphicFrame>
        <p:nvGraphicFramePr>
          <p:cNvPr id="3" name="Table 2"/>
          <p:cNvGraphicFramePr>
            <a:graphicFrameLocks noGrp="1"/>
          </p:cNvGraphicFramePr>
          <p:nvPr>
            <p:extLst>
              <p:ext uri="{D42A27DB-BD31-4B8C-83A1-F6EECF244321}">
                <p14:modId xmlns:p14="http://schemas.microsoft.com/office/powerpoint/2010/main" val="2195313483"/>
              </p:ext>
            </p:extLst>
          </p:nvPr>
        </p:nvGraphicFramePr>
        <p:xfrm>
          <a:off x="308007" y="1016851"/>
          <a:ext cx="7706440" cy="2111705"/>
        </p:xfrm>
        <a:graphic>
          <a:graphicData uri="http://schemas.openxmlformats.org/drawingml/2006/table">
            <a:tbl>
              <a:tblPr firstRow="1" firstCol="1" bandRow="1">
                <a:tableStyleId>{9C89DDF2-D6E7-4416-9A17-0C599F85544F}</a:tableStyleId>
              </a:tblPr>
              <a:tblGrid>
                <a:gridCol w="3624018">
                  <a:extLst>
                    <a:ext uri="{9D8B030D-6E8A-4147-A177-3AD203B41FA5}">
                      <a16:colId xmlns:a16="http://schemas.microsoft.com/office/drawing/2014/main" val="3118967857"/>
                    </a:ext>
                  </a:extLst>
                </a:gridCol>
                <a:gridCol w="1510784">
                  <a:extLst>
                    <a:ext uri="{9D8B030D-6E8A-4147-A177-3AD203B41FA5}">
                      <a16:colId xmlns:a16="http://schemas.microsoft.com/office/drawing/2014/main" val="2300142089"/>
                    </a:ext>
                  </a:extLst>
                </a:gridCol>
                <a:gridCol w="1287090">
                  <a:extLst>
                    <a:ext uri="{9D8B030D-6E8A-4147-A177-3AD203B41FA5}">
                      <a16:colId xmlns:a16="http://schemas.microsoft.com/office/drawing/2014/main" val="998064814"/>
                    </a:ext>
                  </a:extLst>
                </a:gridCol>
                <a:gridCol w="1284548">
                  <a:extLst>
                    <a:ext uri="{9D8B030D-6E8A-4147-A177-3AD203B41FA5}">
                      <a16:colId xmlns:a16="http://schemas.microsoft.com/office/drawing/2014/main" val="3051399611"/>
                    </a:ext>
                  </a:extLst>
                </a:gridCol>
              </a:tblGrid>
              <a:tr h="359524">
                <a:tc>
                  <a:txBody>
                    <a:bodyPr/>
                    <a:lstStyle/>
                    <a:p>
                      <a:pPr>
                        <a:lnSpc>
                          <a:spcPct val="107000"/>
                        </a:lnSpc>
                        <a:spcAft>
                          <a:spcPts val="800"/>
                        </a:spcAft>
                      </a:pPr>
                      <a:r>
                        <a:rPr lang="en-GB" sz="1100" dirty="0">
                          <a:solidFill>
                            <a:srgbClr val="002060"/>
                          </a:solidFill>
                          <a:effectLst/>
                        </a:rPr>
                        <a:t> </a:t>
                      </a:r>
                      <a:endParaRPr lang="en-GB" sz="11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n-GB" sz="1100" dirty="0">
                          <a:solidFill>
                            <a:srgbClr val="002060"/>
                          </a:solidFill>
                          <a:effectLst/>
                        </a:rPr>
                        <a:t>Confirmed</a:t>
                      </a:r>
                    </a:p>
                    <a:p>
                      <a:pPr algn="ctr">
                        <a:lnSpc>
                          <a:spcPct val="107000"/>
                        </a:lnSpc>
                        <a:spcAft>
                          <a:spcPts val="0"/>
                        </a:spcAft>
                      </a:pPr>
                      <a:r>
                        <a:rPr lang="en-GB" sz="1100" dirty="0">
                          <a:solidFill>
                            <a:srgbClr val="002060"/>
                          </a:solidFill>
                          <a:effectLst/>
                        </a:rPr>
                        <a:t>Allocation</a:t>
                      </a:r>
                      <a:endParaRPr lang="en-GB" sz="11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n-GB" sz="1100" dirty="0">
                          <a:solidFill>
                            <a:srgbClr val="002060"/>
                          </a:solidFill>
                          <a:effectLst/>
                        </a:rPr>
                        <a:t>Anticipated</a:t>
                      </a:r>
                    </a:p>
                    <a:p>
                      <a:pPr algn="ctr">
                        <a:lnSpc>
                          <a:spcPct val="107000"/>
                        </a:lnSpc>
                        <a:spcAft>
                          <a:spcPts val="0"/>
                        </a:spcAft>
                      </a:pPr>
                      <a:r>
                        <a:rPr lang="en-GB" sz="1100" dirty="0">
                          <a:solidFill>
                            <a:srgbClr val="002060"/>
                          </a:solidFill>
                          <a:effectLst/>
                        </a:rPr>
                        <a:t>Allocation</a:t>
                      </a:r>
                      <a:endParaRPr lang="en-GB" sz="11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n-GB" sz="1100" dirty="0">
                          <a:solidFill>
                            <a:srgbClr val="002060"/>
                          </a:solidFill>
                          <a:effectLst/>
                        </a:rPr>
                        <a:t>Total </a:t>
                      </a:r>
                      <a:endParaRPr lang="en-GB" sz="11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64851202"/>
                  </a:ext>
                </a:extLst>
              </a:tr>
              <a:tr h="179763">
                <a:tc>
                  <a:txBody>
                    <a:bodyPr/>
                    <a:lstStyle/>
                    <a:p>
                      <a:pPr>
                        <a:lnSpc>
                          <a:spcPct val="107000"/>
                        </a:lnSpc>
                        <a:spcAft>
                          <a:spcPts val="0"/>
                        </a:spcAft>
                      </a:pPr>
                      <a:r>
                        <a:rPr lang="en-GB" sz="1100" dirty="0">
                          <a:solidFill>
                            <a:srgbClr val="002060"/>
                          </a:solidFill>
                          <a:effectLst/>
                        </a:rPr>
                        <a:t>Formula Core Capital</a:t>
                      </a:r>
                      <a:endParaRPr lang="en-GB" sz="11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n-GB" sz="1100" dirty="0">
                          <a:solidFill>
                            <a:srgbClr val="002060"/>
                          </a:solidFill>
                          <a:effectLst/>
                        </a:rPr>
                        <a:t>£2.691m</a:t>
                      </a:r>
                      <a:endParaRPr lang="en-GB" sz="11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n-GB" sz="1100" dirty="0">
                          <a:solidFill>
                            <a:srgbClr val="002060"/>
                          </a:solidFill>
                          <a:effectLst/>
                        </a:rPr>
                        <a:t>£0</a:t>
                      </a:r>
                      <a:endParaRPr lang="en-GB" sz="11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n-GB" sz="1100" dirty="0">
                          <a:solidFill>
                            <a:srgbClr val="002060"/>
                          </a:solidFill>
                          <a:effectLst/>
                        </a:rPr>
                        <a:t>£2.691m</a:t>
                      </a:r>
                      <a:endParaRPr lang="en-GB" sz="11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2633511608"/>
                  </a:ext>
                </a:extLst>
              </a:tr>
              <a:tr h="179763">
                <a:tc>
                  <a:txBody>
                    <a:bodyPr/>
                    <a:lstStyle/>
                    <a:p>
                      <a:pPr>
                        <a:lnSpc>
                          <a:spcPct val="107000"/>
                        </a:lnSpc>
                        <a:spcAft>
                          <a:spcPts val="0"/>
                        </a:spcAft>
                      </a:pPr>
                      <a:r>
                        <a:rPr lang="en-GB" sz="1100" dirty="0">
                          <a:solidFill>
                            <a:srgbClr val="002060"/>
                          </a:solidFill>
                          <a:effectLst/>
                        </a:rPr>
                        <a:t>Academy Capital</a:t>
                      </a:r>
                      <a:endParaRPr lang="en-GB" sz="11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n-GB" sz="1100" dirty="0">
                          <a:solidFill>
                            <a:srgbClr val="002060"/>
                          </a:solidFill>
                          <a:effectLst/>
                        </a:rPr>
                        <a:t>£1.272m</a:t>
                      </a:r>
                      <a:endParaRPr lang="en-GB" sz="11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n-GB" sz="1100" dirty="0">
                          <a:solidFill>
                            <a:srgbClr val="002060"/>
                          </a:solidFill>
                          <a:effectLst/>
                        </a:rPr>
                        <a:t>£0</a:t>
                      </a:r>
                      <a:endParaRPr lang="en-GB" sz="11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n-GB" sz="1100" dirty="0">
                          <a:solidFill>
                            <a:srgbClr val="002060"/>
                          </a:solidFill>
                          <a:effectLst/>
                        </a:rPr>
                        <a:t>£1.272m</a:t>
                      </a:r>
                      <a:endParaRPr lang="en-GB" sz="11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432639702"/>
                  </a:ext>
                </a:extLst>
              </a:tr>
              <a:tr h="269441">
                <a:tc>
                  <a:txBody>
                    <a:bodyPr/>
                    <a:lstStyle/>
                    <a:p>
                      <a:pPr>
                        <a:lnSpc>
                          <a:spcPct val="107000"/>
                        </a:lnSpc>
                        <a:spcAft>
                          <a:spcPts val="0"/>
                        </a:spcAft>
                      </a:pPr>
                      <a:r>
                        <a:rPr lang="en-GB" sz="1100" dirty="0">
                          <a:solidFill>
                            <a:srgbClr val="002060"/>
                          </a:solidFill>
                          <a:effectLst/>
                        </a:rPr>
                        <a:t>National Infrastructure Board Equipment</a:t>
                      </a:r>
                      <a:endParaRPr lang="en-GB" sz="11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n-GB" sz="1100" dirty="0">
                          <a:solidFill>
                            <a:srgbClr val="002060"/>
                          </a:solidFill>
                          <a:effectLst/>
                        </a:rPr>
                        <a:t>£0.162m</a:t>
                      </a:r>
                      <a:endParaRPr lang="en-GB" sz="11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n-GB" sz="1100" dirty="0">
                          <a:solidFill>
                            <a:srgbClr val="002060"/>
                          </a:solidFill>
                          <a:effectLst/>
                        </a:rPr>
                        <a:t>£0</a:t>
                      </a:r>
                      <a:endParaRPr lang="en-GB" sz="11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n-GB" sz="1100" dirty="0">
                          <a:solidFill>
                            <a:srgbClr val="002060"/>
                          </a:solidFill>
                          <a:effectLst/>
                        </a:rPr>
                        <a:t>£0.162m</a:t>
                      </a:r>
                      <a:endParaRPr lang="en-GB" sz="11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76427443"/>
                  </a:ext>
                </a:extLst>
              </a:tr>
              <a:tr h="179763">
                <a:tc>
                  <a:txBody>
                    <a:bodyPr/>
                    <a:lstStyle/>
                    <a:p>
                      <a:pPr>
                        <a:lnSpc>
                          <a:spcPct val="107000"/>
                        </a:lnSpc>
                        <a:spcAft>
                          <a:spcPts val="0"/>
                        </a:spcAft>
                      </a:pPr>
                      <a:r>
                        <a:rPr lang="en-GB" sz="1100" dirty="0">
                          <a:solidFill>
                            <a:srgbClr val="002060"/>
                          </a:solidFill>
                          <a:effectLst/>
                        </a:rPr>
                        <a:t>2022/23 Capital Allocation ‘returned’</a:t>
                      </a:r>
                      <a:endParaRPr lang="en-GB" sz="11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n-GB" sz="1100" dirty="0">
                          <a:solidFill>
                            <a:srgbClr val="002060"/>
                          </a:solidFill>
                          <a:effectLst/>
                        </a:rPr>
                        <a:t>£0</a:t>
                      </a:r>
                      <a:endParaRPr lang="en-GB" sz="11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n-GB" sz="1100" dirty="0">
                          <a:solidFill>
                            <a:srgbClr val="002060"/>
                          </a:solidFill>
                          <a:effectLst/>
                        </a:rPr>
                        <a:t>£1.887m</a:t>
                      </a:r>
                      <a:endParaRPr lang="en-GB" sz="11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n-GB" sz="1100" dirty="0">
                          <a:solidFill>
                            <a:srgbClr val="002060"/>
                          </a:solidFill>
                          <a:effectLst/>
                        </a:rPr>
                        <a:t>£1.887m</a:t>
                      </a:r>
                      <a:endParaRPr lang="en-GB" sz="11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3878963950"/>
                  </a:ext>
                </a:extLst>
              </a:tr>
              <a:tr h="404162">
                <a:tc>
                  <a:txBody>
                    <a:bodyPr/>
                    <a:lstStyle/>
                    <a:p>
                      <a:pPr>
                        <a:lnSpc>
                          <a:spcPct val="107000"/>
                        </a:lnSpc>
                        <a:spcAft>
                          <a:spcPts val="0"/>
                        </a:spcAft>
                      </a:pPr>
                      <a:r>
                        <a:rPr lang="en-GB" sz="1100" b="1" dirty="0">
                          <a:solidFill>
                            <a:srgbClr val="002060"/>
                          </a:solidFill>
                          <a:effectLst/>
                        </a:rPr>
                        <a:t>2023/24 agreed additional allocations (three allocations agreed with SG)</a:t>
                      </a:r>
                      <a:endParaRPr lang="en-GB" sz="1100" b="1"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n-GB" sz="1100" b="1" dirty="0">
                          <a:solidFill>
                            <a:srgbClr val="002060"/>
                          </a:solidFill>
                          <a:effectLst/>
                        </a:rPr>
                        <a:t>£0</a:t>
                      </a:r>
                      <a:endParaRPr lang="en-GB" sz="1100" b="1"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n-GB" sz="1100" b="1" dirty="0">
                          <a:solidFill>
                            <a:srgbClr val="002060"/>
                          </a:solidFill>
                          <a:effectLst/>
                        </a:rPr>
                        <a:t>£0.800m</a:t>
                      </a:r>
                      <a:endParaRPr lang="en-GB" sz="1100" b="1"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n-GB" sz="1100" b="1" dirty="0">
                          <a:solidFill>
                            <a:srgbClr val="002060"/>
                          </a:solidFill>
                          <a:effectLst/>
                        </a:rPr>
                        <a:t>£0.800m</a:t>
                      </a:r>
                      <a:endParaRPr lang="en-GB" sz="1100" b="1"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2321354866"/>
                  </a:ext>
                </a:extLst>
              </a:tr>
              <a:tr h="179763">
                <a:tc>
                  <a:txBody>
                    <a:bodyPr/>
                    <a:lstStyle/>
                    <a:p>
                      <a:pPr>
                        <a:lnSpc>
                          <a:spcPct val="107000"/>
                        </a:lnSpc>
                        <a:spcAft>
                          <a:spcPts val="0"/>
                        </a:spcAft>
                      </a:pPr>
                      <a:r>
                        <a:rPr lang="en-GB" sz="1100" dirty="0">
                          <a:solidFill>
                            <a:srgbClr val="002060"/>
                          </a:solidFill>
                          <a:effectLst/>
                        </a:rPr>
                        <a:t>Water Source Heat Pump</a:t>
                      </a:r>
                      <a:endParaRPr lang="en-GB" sz="11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n-GB" sz="1100" dirty="0">
                          <a:solidFill>
                            <a:srgbClr val="002060"/>
                          </a:solidFill>
                          <a:effectLst/>
                        </a:rPr>
                        <a:t>£0</a:t>
                      </a:r>
                      <a:endParaRPr lang="en-GB" sz="11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n-GB" sz="1100" dirty="0">
                          <a:solidFill>
                            <a:srgbClr val="002060"/>
                          </a:solidFill>
                          <a:effectLst/>
                        </a:rPr>
                        <a:t>£4.100m</a:t>
                      </a:r>
                      <a:endParaRPr lang="en-GB" sz="11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n-GB" sz="1100" dirty="0">
                          <a:solidFill>
                            <a:srgbClr val="002060"/>
                          </a:solidFill>
                          <a:effectLst/>
                        </a:rPr>
                        <a:t>£4.110m</a:t>
                      </a:r>
                      <a:endParaRPr lang="en-GB" sz="11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70360289"/>
                  </a:ext>
                </a:extLst>
              </a:tr>
              <a:tr h="179763">
                <a:tc>
                  <a:txBody>
                    <a:bodyPr/>
                    <a:lstStyle/>
                    <a:p>
                      <a:pPr>
                        <a:lnSpc>
                          <a:spcPct val="107000"/>
                        </a:lnSpc>
                        <a:spcAft>
                          <a:spcPts val="0"/>
                        </a:spcAft>
                      </a:pPr>
                      <a:r>
                        <a:rPr lang="en-GB" sz="1100" dirty="0">
                          <a:solidFill>
                            <a:srgbClr val="002060"/>
                          </a:solidFill>
                          <a:effectLst/>
                        </a:rPr>
                        <a:t>Phase 2</a:t>
                      </a:r>
                      <a:endParaRPr lang="en-GB" sz="11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n-GB" sz="1100" dirty="0">
                          <a:solidFill>
                            <a:srgbClr val="002060"/>
                          </a:solidFill>
                          <a:effectLst/>
                        </a:rPr>
                        <a:t>£0</a:t>
                      </a:r>
                      <a:endParaRPr lang="en-GB" sz="11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n-GB" sz="1100" dirty="0">
                          <a:solidFill>
                            <a:srgbClr val="002060"/>
                          </a:solidFill>
                          <a:effectLst/>
                        </a:rPr>
                        <a:t>£23.000</a:t>
                      </a:r>
                      <a:endParaRPr lang="en-GB" sz="11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n-GB" sz="1100" dirty="0">
                          <a:solidFill>
                            <a:srgbClr val="002060"/>
                          </a:solidFill>
                          <a:effectLst/>
                        </a:rPr>
                        <a:t>£23.000m</a:t>
                      </a:r>
                      <a:endParaRPr lang="en-GB" sz="11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3988021704"/>
                  </a:ext>
                </a:extLst>
              </a:tr>
              <a:tr h="179763">
                <a:tc>
                  <a:txBody>
                    <a:bodyPr/>
                    <a:lstStyle/>
                    <a:p>
                      <a:pPr>
                        <a:lnSpc>
                          <a:spcPct val="107000"/>
                        </a:lnSpc>
                        <a:spcAft>
                          <a:spcPts val="0"/>
                        </a:spcAft>
                      </a:pPr>
                      <a:r>
                        <a:rPr lang="en-GB" sz="1100" b="1" dirty="0">
                          <a:solidFill>
                            <a:srgbClr val="002060"/>
                          </a:solidFill>
                          <a:effectLst/>
                        </a:rPr>
                        <a:t>Total</a:t>
                      </a:r>
                      <a:endParaRPr lang="en-GB" sz="1100" b="1"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rgbClr val="FFFFCC"/>
                    </a:solidFill>
                  </a:tcPr>
                </a:tc>
                <a:tc>
                  <a:txBody>
                    <a:bodyPr/>
                    <a:lstStyle/>
                    <a:p>
                      <a:pPr algn="ctr">
                        <a:lnSpc>
                          <a:spcPct val="107000"/>
                        </a:lnSpc>
                        <a:spcAft>
                          <a:spcPts val="0"/>
                        </a:spcAft>
                      </a:pPr>
                      <a:r>
                        <a:rPr lang="en-GB" sz="1100" b="1" dirty="0">
                          <a:solidFill>
                            <a:srgbClr val="002060"/>
                          </a:solidFill>
                          <a:effectLst/>
                        </a:rPr>
                        <a:t>£4.125m</a:t>
                      </a:r>
                      <a:endParaRPr lang="en-GB" sz="1100" b="1"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rgbClr val="FFFFCC"/>
                    </a:solidFill>
                  </a:tcPr>
                </a:tc>
                <a:tc>
                  <a:txBody>
                    <a:bodyPr/>
                    <a:lstStyle/>
                    <a:p>
                      <a:pPr algn="ctr">
                        <a:lnSpc>
                          <a:spcPct val="107000"/>
                        </a:lnSpc>
                        <a:spcAft>
                          <a:spcPts val="0"/>
                        </a:spcAft>
                      </a:pPr>
                      <a:r>
                        <a:rPr lang="en-GB" sz="1100" b="1" dirty="0">
                          <a:solidFill>
                            <a:srgbClr val="002060"/>
                          </a:solidFill>
                          <a:effectLst/>
                        </a:rPr>
                        <a:t>£29.787m</a:t>
                      </a:r>
                      <a:endParaRPr lang="en-GB" sz="1100" b="1"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rgbClr val="FFFFCC"/>
                    </a:solidFill>
                  </a:tcPr>
                </a:tc>
                <a:tc>
                  <a:txBody>
                    <a:bodyPr/>
                    <a:lstStyle/>
                    <a:p>
                      <a:pPr algn="ctr">
                        <a:lnSpc>
                          <a:spcPct val="107000"/>
                        </a:lnSpc>
                        <a:spcAft>
                          <a:spcPts val="0"/>
                        </a:spcAft>
                      </a:pPr>
                      <a:r>
                        <a:rPr lang="en-GB" sz="1100" b="1" dirty="0">
                          <a:solidFill>
                            <a:srgbClr val="002060"/>
                          </a:solidFill>
                          <a:effectLst/>
                        </a:rPr>
                        <a:t>£33.912m</a:t>
                      </a:r>
                      <a:endParaRPr lang="en-GB" sz="1100" b="1"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rgbClr val="FFFFCC"/>
                    </a:solidFill>
                  </a:tcPr>
                </a:tc>
                <a:extLst>
                  <a:ext uri="{0D108BD9-81ED-4DB2-BD59-A6C34878D82A}">
                    <a16:rowId xmlns:a16="http://schemas.microsoft.com/office/drawing/2014/main" val="4157530661"/>
                  </a:ext>
                </a:extLst>
              </a:tr>
            </a:tbl>
          </a:graphicData>
        </a:graphic>
      </p:graphicFrame>
      <p:graphicFrame>
        <p:nvGraphicFramePr>
          <p:cNvPr id="4" name="Table 3"/>
          <p:cNvGraphicFramePr>
            <a:graphicFrameLocks noGrp="1"/>
          </p:cNvGraphicFramePr>
          <p:nvPr>
            <p:extLst>
              <p:ext uri="{D42A27DB-BD31-4B8C-83A1-F6EECF244321}">
                <p14:modId xmlns:p14="http://schemas.microsoft.com/office/powerpoint/2010/main" val="717034767"/>
              </p:ext>
            </p:extLst>
          </p:nvPr>
        </p:nvGraphicFramePr>
        <p:xfrm>
          <a:off x="308007" y="3170049"/>
          <a:ext cx="7706440" cy="1935449"/>
        </p:xfrm>
        <a:graphic>
          <a:graphicData uri="http://schemas.openxmlformats.org/drawingml/2006/table">
            <a:tbl>
              <a:tblPr firstRow="1" firstCol="1" bandRow="1">
                <a:tableStyleId>{9C89DDF2-D6E7-4416-9A17-0C599F85544F}</a:tableStyleId>
              </a:tblPr>
              <a:tblGrid>
                <a:gridCol w="6415522">
                  <a:extLst>
                    <a:ext uri="{9D8B030D-6E8A-4147-A177-3AD203B41FA5}">
                      <a16:colId xmlns:a16="http://schemas.microsoft.com/office/drawing/2014/main" val="1306769172"/>
                    </a:ext>
                  </a:extLst>
                </a:gridCol>
                <a:gridCol w="1290918">
                  <a:extLst>
                    <a:ext uri="{9D8B030D-6E8A-4147-A177-3AD203B41FA5}">
                      <a16:colId xmlns:a16="http://schemas.microsoft.com/office/drawing/2014/main" val="4111350518"/>
                    </a:ext>
                  </a:extLst>
                </a:gridCol>
              </a:tblGrid>
              <a:tr h="286345">
                <a:tc>
                  <a:txBody>
                    <a:bodyPr/>
                    <a:lstStyle/>
                    <a:p>
                      <a:pPr>
                        <a:lnSpc>
                          <a:spcPct val="107000"/>
                        </a:lnSpc>
                        <a:spcAft>
                          <a:spcPts val="0"/>
                        </a:spcAft>
                      </a:pPr>
                      <a:r>
                        <a:rPr lang="en-GB" sz="1100" dirty="0">
                          <a:solidFill>
                            <a:srgbClr val="002060"/>
                          </a:solidFill>
                          <a:effectLst/>
                        </a:rPr>
                        <a:t>Category</a:t>
                      </a:r>
                      <a:endParaRPr lang="en-GB" sz="11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n-GB" sz="1100" dirty="0">
                          <a:solidFill>
                            <a:srgbClr val="002060"/>
                          </a:solidFill>
                          <a:effectLst/>
                        </a:rPr>
                        <a:t>Capital Plan V1</a:t>
                      </a:r>
                      <a:endParaRPr lang="en-GB" sz="11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78581783"/>
                  </a:ext>
                </a:extLst>
              </a:tr>
              <a:tr h="172221">
                <a:tc>
                  <a:txBody>
                    <a:bodyPr/>
                    <a:lstStyle/>
                    <a:p>
                      <a:pPr>
                        <a:lnSpc>
                          <a:spcPct val="107000"/>
                        </a:lnSpc>
                        <a:spcAft>
                          <a:spcPts val="0"/>
                        </a:spcAft>
                      </a:pPr>
                      <a:r>
                        <a:rPr lang="en-GB" sz="1100" dirty="0">
                          <a:solidFill>
                            <a:srgbClr val="002060"/>
                          </a:solidFill>
                          <a:effectLst/>
                        </a:rPr>
                        <a:t>1.Estates (Inc. Hotel and Academy)</a:t>
                      </a:r>
                      <a:endParaRPr lang="en-GB" sz="11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n-GB" sz="1100" dirty="0">
                          <a:solidFill>
                            <a:srgbClr val="002060"/>
                          </a:solidFill>
                          <a:effectLst/>
                        </a:rPr>
                        <a:t>5,223 </a:t>
                      </a:r>
                      <a:endParaRPr lang="en-GB" sz="11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4235738629"/>
                  </a:ext>
                </a:extLst>
              </a:tr>
              <a:tr h="172221">
                <a:tc>
                  <a:txBody>
                    <a:bodyPr/>
                    <a:lstStyle/>
                    <a:p>
                      <a:pPr>
                        <a:lnSpc>
                          <a:spcPct val="107000"/>
                        </a:lnSpc>
                        <a:spcAft>
                          <a:spcPts val="0"/>
                        </a:spcAft>
                      </a:pPr>
                      <a:r>
                        <a:rPr lang="en-GB" sz="1100" dirty="0">
                          <a:solidFill>
                            <a:srgbClr val="002060"/>
                          </a:solidFill>
                          <a:effectLst/>
                        </a:rPr>
                        <a:t>2.Medical Equipment (Inc. Academy)</a:t>
                      </a:r>
                      <a:endParaRPr lang="en-GB" sz="11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n-GB" sz="1100" dirty="0">
                          <a:solidFill>
                            <a:srgbClr val="002060"/>
                          </a:solidFill>
                          <a:effectLst/>
                        </a:rPr>
                        <a:t>509 </a:t>
                      </a:r>
                      <a:endParaRPr lang="en-GB" sz="11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497025589"/>
                  </a:ext>
                </a:extLst>
              </a:tr>
              <a:tr h="172221">
                <a:tc>
                  <a:txBody>
                    <a:bodyPr/>
                    <a:lstStyle/>
                    <a:p>
                      <a:pPr>
                        <a:lnSpc>
                          <a:spcPct val="107000"/>
                        </a:lnSpc>
                        <a:spcAft>
                          <a:spcPts val="0"/>
                        </a:spcAft>
                      </a:pPr>
                      <a:r>
                        <a:rPr lang="en-GB" sz="1100" dirty="0">
                          <a:solidFill>
                            <a:srgbClr val="002060"/>
                          </a:solidFill>
                          <a:effectLst/>
                        </a:rPr>
                        <a:t>3.Information Management &amp; Technology (IM&amp;T)</a:t>
                      </a:r>
                      <a:endParaRPr lang="en-GB" sz="11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n-GB" sz="1100" dirty="0">
                          <a:solidFill>
                            <a:srgbClr val="002060"/>
                          </a:solidFill>
                          <a:effectLst/>
                        </a:rPr>
                        <a:t>626 </a:t>
                      </a:r>
                      <a:endParaRPr lang="en-GB" sz="11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871962597"/>
                  </a:ext>
                </a:extLst>
              </a:tr>
              <a:tr h="221167">
                <a:tc>
                  <a:txBody>
                    <a:bodyPr/>
                    <a:lstStyle/>
                    <a:p>
                      <a:pPr>
                        <a:lnSpc>
                          <a:spcPct val="107000"/>
                        </a:lnSpc>
                        <a:spcAft>
                          <a:spcPts val="0"/>
                        </a:spcAft>
                      </a:pPr>
                      <a:r>
                        <a:rPr lang="en-GB" sz="1100" dirty="0">
                          <a:solidFill>
                            <a:srgbClr val="002060"/>
                          </a:solidFill>
                          <a:effectLst/>
                        </a:rPr>
                        <a:t>4.National Infrastructure Board Projects-Medical Equipment</a:t>
                      </a:r>
                      <a:endParaRPr lang="en-GB" sz="11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n-GB" sz="1100" dirty="0">
                          <a:solidFill>
                            <a:srgbClr val="002060"/>
                          </a:solidFill>
                          <a:effectLst/>
                        </a:rPr>
                        <a:t>162 </a:t>
                      </a:r>
                      <a:endParaRPr lang="en-GB" sz="11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824881542"/>
                  </a:ext>
                </a:extLst>
              </a:tr>
              <a:tr h="172221">
                <a:tc>
                  <a:txBody>
                    <a:bodyPr/>
                    <a:lstStyle/>
                    <a:p>
                      <a:pPr>
                        <a:lnSpc>
                          <a:spcPct val="107000"/>
                        </a:lnSpc>
                        <a:spcAft>
                          <a:spcPts val="0"/>
                        </a:spcAft>
                      </a:pPr>
                      <a:r>
                        <a:rPr lang="en-GB" sz="1100" dirty="0">
                          <a:solidFill>
                            <a:srgbClr val="002060"/>
                          </a:solidFill>
                          <a:effectLst/>
                        </a:rPr>
                        <a:t>5. Plant &amp; Machinery-Trolleys / Washing -Dryers</a:t>
                      </a:r>
                      <a:endParaRPr lang="en-GB" sz="11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n-GB" sz="1100" dirty="0">
                          <a:solidFill>
                            <a:srgbClr val="002060"/>
                          </a:solidFill>
                          <a:effectLst/>
                        </a:rPr>
                        <a:t>292 </a:t>
                      </a:r>
                      <a:endParaRPr lang="en-GB" sz="11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042320112"/>
                  </a:ext>
                </a:extLst>
              </a:tr>
              <a:tr h="172221">
                <a:tc>
                  <a:txBody>
                    <a:bodyPr/>
                    <a:lstStyle/>
                    <a:p>
                      <a:pPr>
                        <a:lnSpc>
                          <a:spcPct val="107000"/>
                        </a:lnSpc>
                        <a:spcAft>
                          <a:spcPts val="0"/>
                        </a:spcAft>
                      </a:pPr>
                      <a:r>
                        <a:rPr lang="en-GB" sz="1100" dirty="0">
                          <a:solidFill>
                            <a:srgbClr val="002060"/>
                          </a:solidFill>
                          <a:effectLst/>
                        </a:rPr>
                        <a:t>Total Core Capital</a:t>
                      </a:r>
                      <a:endParaRPr lang="en-GB" sz="11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n-GB" sz="1100" dirty="0">
                          <a:solidFill>
                            <a:srgbClr val="002060"/>
                          </a:solidFill>
                          <a:effectLst/>
                        </a:rPr>
                        <a:t>6,812 </a:t>
                      </a:r>
                      <a:endParaRPr lang="en-GB" sz="11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2644766510"/>
                  </a:ext>
                </a:extLst>
              </a:tr>
              <a:tr h="172221">
                <a:tc>
                  <a:txBody>
                    <a:bodyPr/>
                    <a:lstStyle/>
                    <a:p>
                      <a:pPr>
                        <a:lnSpc>
                          <a:spcPct val="107000"/>
                        </a:lnSpc>
                        <a:spcAft>
                          <a:spcPts val="0"/>
                        </a:spcAft>
                      </a:pPr>
                      <a:r>
                        <a:rPr lang="en-GB" sz="1100" dirty="0">
                          <a:solidFill>
                            <a:srgbClr val="002060"/>
                          </a:solidFill>
                          <a:effectLst/>
                        </a:rPr>
                        <a:t>6.Phase 2 Expansion</a:t>
                      </a:r>
                      <a:endParaRPr lang="en-GB" sz="11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n-GB" sz="1100" dirty="0">
                          <a:solidFill>
                            <a:srgbClr val="002060"/>
                          </a:solidFill>
                          <a:effectLst/>
                        </a:rPr>
                        <a:t>23,000 </a:t>
                      </a:r>
                      <a:endParaRPr lang="en-GB" sz="11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3190093480"/>
                  </a:ext>
                </a:extLst>
              </a:tr>
              <a:tr h="172221">
                <a:tc>
                  <a:txBody>
                    <a:bodyPr/>
                    <a:lstStyle/>
                    <a:p>
                      <a:pPr>
                        <a:lnSpc>
                          <a:spcPct val="107000"/>
                        </a:lnSpc>
                        <a:spcAft>
                          <a:spcPts val="0"/>
                        </a:spcAft>
                      </a:pPr>
                      <a:r>
                        <a:rPr lang="en-GB" sz="1100" dirty="0">
                          <a:solidFill>
                            <a:srgbClr val="002060"/>
                          </a:solidFill>
                          <a:effectLst/>
                        </a:rPr>
                        <a:t>7.Water Source Heat Pump</a:t>
                      </a:r>
                      <a:endParaRPr lang="en-GB" sz="11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n-GB" sz="1100" dirty="0">
                          <a:solidFill>
                            <a:srgbClr val="002060"/>
                          </a:solidFill>
                          <a:effectLst/>
                        </a:rPr>
                        <a:t>4,100 </a:t>
                      </a:r>
                      <a:endParaRPr lang="en-GB" sz="11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4215511619"/>
                  </a:ext>
                </a:extLst>
              </a:tr>
              <a:tr h="172221">
                <a:tc>
                  <a:txBody>
                    <a:bodyPr/>
                    <a:lstStyle/>
                    <a:p>
                      <a:pPr>
                        <a:lnSpc>
                          <a:spcPct val="107000"/>
                        </a:lnSpc>
                        <a:spcAft>
                          <a:spcPts val="0"/>
                        </a:spcAft>
                      </a:pPr>
                      <a:r>
                        <a:rPr lang="en-GB" sz="1100" b="1" dirty="0">
                          <a:solidFill>
                            <a:srgbClr val="002060"/>
                          </a:solidFill>
                          <a:effectLst/>
                        </a:rPr>
                        <a:t>Total </a:t>
                      </a:r>
                      <a:endParaRPr lang="en-GB" sz="1100" b="1"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rgbClr val="FFFFCC"/>
                    </a:solidFill>
                  </a:tcPr>
                </a:tc>
                <a:tc>
                  <a:txBody>
                    <a:bodyPr/>
                    <a:lstStyle/>
                    <a:p>
                      <a:pPr algn="ctr">
                        <a:lnSpc>
                          <a:spcPct val="107000"/>
                        </a:lnSpc>
                        <a:spcAft>
                          <a:spcPts val="0"/>
                        </a:spcAft>
                      </a:pPr>
                      <a:r>
                        <a:rPr lang="en-GB" sz="1100" b="1" dirty="0">
                          <a:solidFill>
                            <a:srgbClr val="002060"/>
                          </a:solidFill>
                          <a:effectLst/>
                        </a:rPr>
                        <a:t>33,912 </a:t>
                      </a:r>
                      <a:endParaRPr lang="en-GB" sz="1100" b="1"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rgbClr val="FFFFCC"/>
                    </a:solidFill>
                  </a:tcPr>
                </a:tc>
                <a:extLst>
                  <a:ext uri="{0D108BD9-81ED-4DB2-BD59-A6C34878D82A}">
                    <a16:rowId xmlns:a16="http://schemas.microsoft.com/office/drawing/2014/main" val="610246006"/>
                  </a:ext>
                </a:extLst>
              </a:tr>
            </a:tbl>
          </a:graphicData>
        </a:graphic>
      </p:graphicFrame>
    </p:spTree>
    <p:extLst>
      <p:ext uri="{BB962C8B-B14F-4D97-AF65-F5344CB8AC3E}">
        <p14:creationId xmlns:p14="http://schemas.microsoft.com/office/powerpoint/2010/main" val="84126115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11"/>
        <p:cNvGrpSpPr/>
        <p:nvPr/>
      </p:nvGrpSpPr>
      <p:grpSpPr>
        <a:xfrm>
          <a:off x="0" y="0"/>
          <a:ext cx="0" cy="0"/>
          <a:chOff x="0" y="0"/>
          <a:chExt cx="0" cy="0"/>
        </a:xfrm>
      </p:grpSpPr>
      <p:sp>
        <p:nvSpPr>
          <p:cNvPr id="2" name="Title 1"/>
          <p:cNvSpPr>
            <a:spLocks noGrp="1"/>
          </p:cNvSpPr>
          <p:nvPr>
            <p:ph type="ctrTitle"/>
          </p:nvPr>
        </p:nvSpPr>
        <p:spPr>
          <a:xfrm>
            <a:off x="285293" y="295134"/>
            <a:ext cx="7238251" cy="1159800"/>
          </a:xfrm>
        </p:spPr>
        <p:txBody>
          <a:bodyPr/>
          <a:lstStyle/>
          <a:p>
            <a:r>
              <a:rPr lang="en-GB" sz="4000" dirty="0" smtClean="0"/>
              <a:t>Presentation</a:t>
            </a:r>
            <a:br>
              <a:rPr lang="en-GB" sz="4000" dirty="0" smtClean="0"/>
            </a:br>
            <a:endParaRPr lang="en-GB" sz="4000" dirty="0"/>
          </a:p>
        </p:txBody>
      </p:sp>
      <p:sp>
        <p:nvSpPr>
          <p:cNvPr id="3" name="Subtitle 2"/>
          <p:cNvSpPr>
            <a:spLocks noGrp="1"/>
          </p:cNvSpPr>
          <p:nvPr>
            <p:ph type="subTitle" idx="1"/>
          </p:nvPr>
        </p:nvSpPr>
        <p:spPr>
          <a:xfrm>
            <a:off x="285293" y="1068279"/>
            <a:ext cx="8043324" cy="3151023"/>
          </a:xfrm>
        </p:spPr>
        <p:txBody>
          <a:bodyPr/>
          <a:lstStyle/>
          <a:p>
            <a:pPr lvl="0"/>
            <a:r>
              <a:rPr lang="en-GB" sz="2200" b="1" dirty="0" smtClean="0"/>
              <a:t>Decision</a:t>
            </a:r>
            <a:r>
              <a:rPr lang="en-GB" sz="2200" dirty="0" smtClean="0"/>
              <a:t> </a:t>
            </a:r>
            <a:endParaRPr lang="en-GB" sz="2200" b="1" dirty="0"/>
          </a:p>
          <a:p>
            <a:r>
              <a:rPr lang="en-GB" sz="2200" dirty="0"/>
              <a:t> </a:t>
            </a:r>
            <a:endParaRPr lang="en-GB" sz="2200" b="1" dirty="0"/>
          </a:p>
          <a:p>
            <a:pPr lvl="0"/>
            <a:r>
              <a:rPr lang="en-GB" sz="2200" dirty="0" smtClean="0"/>
              <a:t>Approve </a:t>
            </a:r>
            <a:r>
              <a:rPr lang="en-GB" sz="2200" dirty="0"/>
              <a:t>the Summary Financial Report as at </a:t>
            </a:r>
            <a:r>
              <a:rPr lang="en-GB" sz="2200" dirty="0" smtClean="0"/>
              <a:t>30 September</a:t>
            </a:r>
          </a:p>
          <a:p>
            <a:pPr lvl="0"/>
            <a:r>
              <a:rPr lang="en-GB" sz="2200" dirty="0" smtClean="0"/>
              <a:t>2023 </a:t>
            </a:r>
            <a:r>
              <a:rPr lang="en-GB" sz="2200" dirty="0"/>
              <a:t>(Month </a:t>
            </a:r>
            <a:r>
              <a:rPr lang="en-GB" sz="2200" dirty="0" smtClean="0"/>
              <a:t>6)</a:t>
            </a:r>
            <a:endParaRPr lang="en-GB" sz="2200" b="1" dirty="0"/>
          </a:p>
          <a:p>
            <a:endParaRPr lang="en-US" altLang="en-US" dirty="0" smtClean="0"/>
          </a:p>
          <a:p>
            <a:r>
              <a:rPr lang="en-US" altLang="en-US" sz="2800" dirty="0" smtClean="0"/>
              <a:t>Questions</a:t>
            </a:r>
            <a:r>
              <a:rPr lang="en-US" altLang="en-US" sz="2000" dirty="0" smtClean="0"/>
              <a:t> ? </a:t>
            </a:r>
          </a:p>
          <a:p>
            <a:endParaRPr lang="en-US" altLang="en-US" dirty="0" smtClean="0"/>
          </a:p>
          <a:p>
            <a:endParaRPr lang="en-US" altLang="en-US" dirty="0"/>
          </a:p>
          <a:p>
            <a:endParaRPr lang="en-GB" dirty="0"/>
          </a:p>
        </p:txBody>
      </p:sp>
    </p:spTree>
    <p:extLst>
      <p:ext uri="{BB962C8B-B14F-4D97-AF65-F5344CB8AC3E}">
        <p14:creationId xmlns:p14="http://schemas.microsoft.com/office/powerpoint/2010/main" val="188924479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0160" y="140925"/>
            <a:ext cx="6184845" cy="438439"/>
          </a:xfrm>
        </p:spPr>
        <p:txBody>
          <a:bodyPr/>
          <a:lstStyle/>
          <a:p>
            <a:r>
              <a:rPr lang="en-GB" dirty="0" smtClean="0"/>
              <a:t>2023/24 Financial Position</a:t>
            </a:r>
            <a:endParaRPr lang="en-GB" dirty="0"/>
          </a:p>
        </p:txBody>
      </p:sp>
      <p:graphicFrame>
        <p:nvGraphicFramePr>
          <p:cNvPr id="4" name="Table 3"/>
          <p:cNvGraphicFramePr>
            <a:graphicFrameLocks noGrp="1"/>
          </p:cNvGraphicFramePr>
          <p:nvPr>
            <p:extLst>
              <p:ext uri="{D42A27DB-BD31-4B8C-83A1-F6EECF244321}">
                <p14:modId xmlns:p14="http://schemas.microsoft.com/office/powerpoint/2010/main" val="1454023121"/>
              </p:ext>
            </p:extLst>
          </p:nvPr>
        </p:nvGraphicFramePr>
        <p:xfrm>
          <a:off x="300160" y="635733"/>
          <a:ext cx="7636303" cy="403027"/>
        </p:xfrm>
        <a:graphic>
          <a:graphicData uri="http://schemas.openxmlformats.org/drawingml/2006/table">
            <a:tbl>
              <a:tblPr firstRow="1" bandRow="1">
                <a:tableStyleId>{9C89DDF2-D6E7-4416-9A17-0C599F85544F}</a:tableStyleId>
              </a:tblPr>
              <a:tblGrid>
                <a:gridCol w="7636303">
                  <a:extLst>
                    <a:ext uri="{9D8B030D-6E8A-4147-A177-3AD203B41FA5}">
                      <a16:colId xmlns:a16="http://schemas.microsoft.com/office/drawing/2014/main" val="3995855146"/>
                    </a:ext>
                  </a:extLst>
                </a:gridCol>
              </a:tblGrid>
              <a:tr h="403027">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None/>
                        <a:tabLst/>
                        <a:defRPr/>
                      </a:pPr>
                      <a:r>
                        <a:rPr lang="en-GB" sz="1800" b="1" i="0" u="none" strike="noStrike" cap="none" dirty="0" smtClean="0">
                          <a:solidFill>
                            <a:srgbClr val="002060"/>
                          </a:solidFill>
                          <a:latin typeface="Arial"/>
                          <a:ea typeface="Arial"/>
                          <a:cs typeface="Arial" panose="020B0604020202020204" pitchFamily="34" charset="0"/>
                          <a:sym typeface="Arial"/>
                        </a:rPr>
                        <a:t>Key Points (Month 6)</a:t>
                      </a:r>
                      <a:endParaRPr lang="en-GB" sz="1800" dirty="0">
                        <a:solidFill>
                          <a:srgbClr val="002060"/>
                        </a:solidFill>
                      </a:endParaRPr>
                    </a:p>
                  </a:txBody>
                  <a:tcP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278030609"/>
                  </a:ext>
                </a:extLst>
              </a:tr>
            </a:tbl>
          </a:graphicData>
        </a:graphic>
      </p:graphicFrame>
      <p:graphicFrame>
        <p:nvGraphicFramePr>
          <p:cNvPr id="3" name="Table 2"/>
          <p:cNvGraphicFramePr>
            <a:graphicFrameLocks noGrp="1"/>
          </p:cNvGraphicFramePr>
          <p:nvPr>
            <p:extLst>
              <p:ext uri="{D42A27DB-BD31-4B8C-83A1-F6EECF244321}">
                <p14:modId xmlns:p14="http://schemas.microsoft.com/office/powerpoint/2010/main" val="1516322903"/>
              </p:ext>
            </p:extLst>
          </p:nvPr>
        </p:nvGraphicFramePr>
        <p:xfrm>
          <a:off x="300160" y="1095129"/>
          <a:ext cx="7746560" cy="3858177"/>
        </p:xfrm>
        <a:graphic>
          <a:graphicData uri="http://schemas.openxmlformats.org/drawingml/2006/table">
            <a:tbl>
              <a:tblPr firstRow="1" bandRow="1">
                <a:tableStyleId>{9C89DDF2-D6E7-4416-9A17-0C599F85544F}</a:tableStyleId>
              </a:tblPr>
              <a:tblGrid>
                <a:gridCol w="7746560">
                  <a:extLst>
                    <a:ext uri="{9D8B030D-6E8A-4147-A177-3AD203B41FA5}">
                      <a16:colId xmlns:a16="http://schemas.microsoft.com/office/drawing/2014/main" val="1226554044"/>
                    </a:ext>
                  </a:extLst>
                </a:gridCol>
              </a:tblGrid>
              <a:tr h="3858177">
                <a:tc>
                  <a:txBody>
                    <a:bodyPr/>
                    <a:lstStyle/>
                    <a:p>
                      <a:pPr marL="285750" marR="0" lvl="0" indent="-285750"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Char char="•"/>
                        <a:tabLst/>
                        <a:defRPr/>
                      </a:pPr>
                      <a:r>
                        <a:rPr lang="en-GB" sz="1800" dirty="0" smtClean="0">
                          <a:solidFill>
                            <a:srgbClr val="002060"/>
                          </a:solidFill>
                          <a:latin typeface="Arial" panose="020B0604020202020204" pitchFamily="34" charset="0"/>
                          <a:cs typeface="Arial" panose="020B0604020202020204" pitchFamily="34" charset="0"/>
                        </a:rPr>
                        <a:t>Board</a:t>
                      </a:r>
                      <a:r>
                        <a:rPr lang="en-GB" sz="1800" baseline="0" dirty="0" smtClean="0">
                          <a:solidFill>
                            <a:srgbClr val="002060"/>
                          </a:solidFill>
                          <a:latin typeface="Arial" panose="020B0604020202020204" pitchFamily="34" charset="0"/>
                          <a:cs typeface="Arial" panose="020B0604020202020204" pitchFamily="34" charset="0"/>
                        </a:rPr>
                        <a:t> approved a 2023/24 break even Financial Plan</a:t>
                      </a:r>
                    </a:p>
                    <a:p>
                      <a:pPr marL="285750" marR="0" lvl="0" indent="-285750"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Char char="•"/>
                        <a:tabLst/>
                        <a:defRPr/>
                      </a:pPr>
                      <a:endParaRPr lang="en-GB" sz="1800" baseline="0" dirty="0" smtClean="0">
                        <a:solidFill>
                          <a:srgbClr val="002060"/>
                        </a:solidFill>
                        <a:latin typeface="Arial" panose="020B0604020202020204" pitchFamily="34" charset="0"/>
                        <a:cs typeface="Arial" panose="020B0604020202020204" pitchFamily="34" charset="0"/>
                      </a:endParaRPr>
                    </a:p>
                    <a:p>
                      <a:pPr marL="285750" marR="0" lvl="0" indent="-285750"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Char char="•"/>
                        <a:tabLst/>
                        <a:defRPr/>
                      </a:pPr>
                      <a:r>
                        <a:rPr lang="en-GB" sz="1800" dirty="0" smtClean="0">
                          <a:solidFill>
                            <a:srgbClr val="002060"/>
                          </a:solidFill>
                          <a:latin typeface="Arial" panose="020B0604020202020204" pitchFamily="34" charset="0"/>
                          <a:cs typeface="Arial" panose="020B0604020202020204" pitchFamily="34" charset="0"/>
                        </a:rPr>
                        <a:t>Financial</a:t>
                      </a:r>
                      <a:r>
                        <a:rPr lang="en-GB" sz="1800" baseline="0" dirty="0" smtClean="0">
                          <a:solidFill>
                            <a:srgbClr val="002060"/>
                          </a:solidFill>
                          <a:latin typeface="Arial" panose="020B0604020202020204" pitchFamily="34" charset="0"/>
                          <a:cs typeface="Arial" panose="020B0604020202020204" pitchFamily="34" charset="0"/>
                        </a:rPr>
                        <a:t> Plan r</a:t>
                      </a:r>
                      <a:r>
                        <a:rPr lang="en-GB" sz="1800" dirty="0" smtClean="0">
                          <a:solidFill>
                            <a:srgbClr val="002060"/>
                          </a:solidFill>
                          <a:latin typeface="Arial" panose="020B0604020202020204" pitchFamily="34" charset="0"/>
                          <a:cs typeface="Arial" panose="020B0604020202020204" pitchFamily="34" charset="0"/>
                        </a:rPr>
                        <a:t>equires</a:t>
                      </a:r>
                      <a:r>
                        <a:rPr lang="en-GB" sz="1800" baseline="0" dirty="0" smtClean="0">
                          <a:solidFill>
                            <a:srgbClr val="002060"/>
                          </a:solidFill>
                          <a:latin typeface="Arial" panose="020B0604020202020204" pitchFamily="34" charset="0"/>
                          <a:cs typeface="Arial" panose="020B0604020202020204" pitchFamily="34" charset="0"/>
                        </a:rPr>
                        <a:t> </a:t>
                      </a:r>
                      <a:r>
                        <a:rPr lang="en-GB" sz="1800" dirty="0" smtClean="0">
                          <a:solidFill>
                            <a:srgbClr val="FF0000"/>
                          </a:solidFill>
                          <a:latin typeface="Arial" panose="020B0604020202020204" pitchFamily="34" charset="0"/>
                          <a:cs typeface="Arial" panose="020B0604020202020204" pitchFamily="34" charset="0"/>
                        </a:rPr>
                        <a:t>c.-£6.66m </a:t>
                      </a:r>
                      <a:r>
                        <a:rPr lang="en-GB" sz="1800" dirty="0" smtClean="0">
                          <a:solidFill>
                            <a:srgbClr val="002060"/>
                          </a:solidFill>
                          <a:latin typeface="Arial" panose="020B0604020202020204" pitchFamily="34" charset="0"/>
                          <a:cs typeface="Arial" panose="020B0604020202020204" pitchFamily="34" charset="0"/>
                        </a:rPr>
                        <a:t>of budget</a:t>
                      </a:r>
                      <a:r>
                        <a:rPr lang="en-GB" sz="1800" baseline="0" dirty="0" smtClean="0">
                          <a:solidFill>
                            <a:srgbClr val="002060"/>
                          </a:solidFill>
                          <a:latin typeface="Arial" panose="020B0604020202020204" pitchFamily="34" charset="0"/>
                          <a:cs typeface="Arial" panose="020B0604020202020204" pitchFamily="34" charset="0"/>
                        </a:rPr>
                        <a:t> savings /in-year efficiencies by March 2024</a:t>
                      </a:r>
                      <a:endParaRPr lang="en-GB" sz="1800" dirty="0" smtClean="0">
                        <a:solidFill>
                          <a:srgbClr val="002060"/>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endParaRPr lang="en-GB" sz="1800" dirty="0" smtClean="0"/>
                    </a:p>
                    <a:p>
                      <a:pPr marL="285750" marR="0" lvl="0" indent="-285750"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Char char="•"/>
                        <a:tabLst/>
                        <a:defRPr/>
                      </a:pPr>
                      <a:r>
                        <a:rPr lang="en-GB" sz="1800" baseline="0" dirty="0" smtClean="0">
                          <a:solidFill>
                            <a:srgbClr val="002060"/>
                          </a:solidFill>
                          <a:latin typeface="Arial" panose="020B0604020202020204" pitchFamily="34" charset="0"/>
                          <a:cs typeface="Arial" panose="020B0604020202020204" pitchFamily="34" charset="0"/>
                        </a:rPr>
                        <a:t>Funding has now been allocated from ‘reserves’ to fund agreed cost pressures.</a:t>
                      </a:r>
                    </a:p>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None/>
                        <a:tabLst/>
                        <a:defRPr/>
                      </a:pPr>
                      <a:endParaRPr lang="en-GB" sz="1800" baseline="0" dirty="0" smtClean="0">
                        <a:solidFill>
                          <a:srgbClr val="002060"/>
                        </a:solidFill>
                        <a:latin typeface="Arial" panose="020B0604020202020204" pitchFamily="34" charset="0"/>
                        <a:cs typeface="Arial" panose="020B0604020202020204" pitchFamily="34" charset="0"/>
                      </a:endParaRPr>
                    </a:p>
                    <a:p>
                      <a:pPr marL="285750" marR="0" lvl="0" indent="-285750"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Char char="•"/>
                        <a:tabLst/>
                        <a:defRPr/>
                      </a:pPr>
                      <a:r>
                        <a:rPr lang="en-GB" sz="1800" baseline="0" dirty="0" smtClean="0">
                          <a:solidFill>
                            <a:srgbClr val="002060"/>
                          </a:solidFill>
                          <a:latin typeface="Arial" panose="020B0604020202020204" pitchFamily="34" charset="0"/>
                          <a:cs typeface="Arial" panose="020B0604020202020204" pitchFamily="34" charset="0"/>
                        </a:rPr>
                        <a:t>A new cost centre ‘hierarchy’ has been implemented as part of the revised reporting structures to improve reporting and analysis</a:t>
                      </a:r>
                    </a:p>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None/>
                        <a:tabLst/>
                        <a:defRPr/>
                      </a:pPr>
                      <a:endParaRPr lang="en-GB" sz="1800" baseline="0" dirty="0" smtClean="0">
                        <a:solidFill>
                          <a:srgbClr val="002060"/>
                        </a:solidFill>
                        <a:latin typeface="Arial" panose="020B0604020202020204" pitchFamily="34" charset="0"/>
                        <a:cs typeface="Arial" panose="020B0604020202020204" pitchFamily="34" charset="0"/>
                      </a:endParaRPr>
                    </a:p>
                    <a:p>
                      <a:pPr marL="285750" marR="0" lvl="0" indent="-285750"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Char char="•"/>
                        <a:tabLst/>
                        <a:defRPr/>
                      </a:pPr>
                      <a:r>
                        <a:rPr lang="en-GB" sz="1800" baseline="0" dirty="0" smtClean="0">
                          <a:solidFill>
                            <a:srgbClr val="002060"/>
                          </a:solidFill>
                          <a:latin typeface="Arial" panose="020B0604020202020204" pitchFamily="34" charset="0"/>
                          <a:cs typeface="Arial" panose="020B0604020202020204" pitchFamily="34" charset="0"/>
                        </a:rPr>
                        <a:t>The new income ‘hierarchy’ will be implemented for month 7.</a:t>
                      </a:r>
                      <a:endParaRPr lang="en-GB" sz="1800" dirty="0" smtClean="0">
                        <a:solidFill>
                          <a:schemeClr val="accent1"/>
                        </a:solidFill>
                        <a:latin typeface="Arial" panose="020B0604020202020204" pitchFamily="34" charset="0"/>
                        <a:cs typeface="Arial" panose="020B0604020202020204" pitchFamily="34" charset="0"/>
                      </a:endParaRPr>
                    </a:p>
                  </a:txBody>
                  <a:tcPr>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tcPr>
                </a:tc>
                <a:extLst>
                  <a:ext uri="{0D108BD9-81ED-4DB2-BD59-A6C34878D82A}">
                    <a16:rowId xmlns:a16="http://schemas.microsoft.com/office/drawing/2014/main" val="1923288774"/>
                  </a:ext>
                </a:extLst>
              </a:tr>
            </a:tbl>
          </a:graphicData>
        </a:graphic>
      </p:graphicFrame>
    </p:spTree>
    <p:extLst>
      <p:ext uri="{BB962C8B-B14F-4D97-AF65-F5344CB8AC3E}">
        <p14:creationId xmlns:p14="http://schemas.microsoft.com/office/powerpoint/2010/main" val="141961328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0160" y="140925"/>
            <a:ext cx="6184845" cy="438439"/>
          </a:xfrm>
        </p:spPr>
        <p:txBody>
          <a:bodyPr/>
          <a:lstStyle/>
          <a:p>
            <a:r>
              <a:rPr lang="en-GB" dirty="0" smtClean="0"/>
              <a:t>2023/24 Financial Position</a:t>
            </a:r>
            <a:endParaRPr lang="en-GB" dirty="0"/>
          </a:p>
        </p:txBody>
      </p:sp>
      <p:sp>
        <p:nvSpPr>
          <p:cNvPr id="8" name="Content Placeholder 2"/>
          <p:cNvSpPr txBox="1">
            <a:spLocks/>
          </p:cNvSpPr>
          <p:nvPr/>
        </p:nvSpPr>
        <p:spPr>
          <a:xfrm>
            <a:off x="344581" y="1208314"/>
            <a:ext cx="7950333" cy="3820885"/>
          </a:xfrm>
          <a:prstGeom prst="rect">
            <a:avLst/>
          </a:prstGeom>
          <a:noFill/>
          <a:ln>
            <a:noFill/>
          </a:ln>
        </p:spPr>
        <p:txBody>
          <a:bodyPr spcFirstLastPara="1" wrap="square" lIns="0" tIns="0" rIns="0" bIns="0" anchor="t" anchorCtr="0">
            <a:noAutofit/>
          </a:bodyPr>
          <a:lstStyle>
            <a:defPPr marR="0" lvl="0" algn="l" rtl="0">
              <a:lnSpc>
                <a:spcPct val="100000"/>
              </a:lnSpc>
              <a:spcBef>
                <a:spcPts val="0"/>
              </a:spcBef>
              <a:spcAft>
                <a:spcPts val="0"/>
              </a:spcAft>
            </a:defPPr>
            <a:lvl1pPr marL="457189" marR="0" lvl="0" indent="-355591" algn="l" rtl="0">
              <a:lnSpc>
                <a:spcPct val="100000"/>
              </a:lnSpc>
              <a:spcBef>
                <a:spcPts val="600"/>
              </a:spcBef>
              <a:spcAft>
                <a:spcPts val="0"/>
              </a:spcAft>
              <a:buClr>
                <a:srgbClr val="66CCFF"/>
              </a:buClr>
              <a:buSzPts val="2000"/>
              <a:buFont typeface="Lato Light"/>
              <a:buChar char="◦"/>
              <a:defRPr sz="2000" b="0" i="0" u="none" strike="noStrike" cap="none">
                <a:solidFill>
                  <a:srgbClr val="002060"/>
                </a:solidFill>
                <a:latin typeface="+mj-lt"/>
                <a:ea typeface="Lato Light"/>
                <a:cs typeface="Lato Light"/>
                <a:sym typeface="Lato Light"/>
              </a:defRPr>
            </a:lvl1pPr>
            <a:lvl2pPr marL="914377" marR="0" lvl="1" indent="-355591" algn="l" rtl="0">
              <a:lnSpc>
                <a:spcPct val="100000"/>
              </a:lnSpc>
              <a:spcBef>
                <a:spcPts val="0"/>
              </a:spcBef>
              <a:spcAft>
                <a:spcPts val="0"/>
              </a:spcAft>
              <a:buClr>
                <a:schemeClr val="accent4"/>
              </a:buClr>
              <a:buSzPts val="2000"/>
              <a:buFont typeface="Lato Light"/>
              <a:buChar char="◦"/>
              <a:defRPr sz="2000" b="0" i="0" u="none" strike="noStrike" cap="none">
                <a:solidFill>
                  <a:schemeClr val="dk1"/>
                </a:solidFill>
                <a:latin typeface="Lato Light"/>
                <a:ea typeface="Lato Light"/>
                <a:cs typeface="Lato Light"/>
                <a:sym typeface="Lato Light"/>
              </a:defRPr>
            </a:lvl2pPr>
            <a:lvl3pPr marL="1371566" marR="0" lvl="2" indent="-355591" algn="l" rtl="0">
              <a:lnSpc>
                <a:spcPct val="100000"/>
              </a:lnSpc>
              <a:spcBef>
                <a:spcPts val="0"/>
              </a:spcBef>
              <a:spcAft>
                <a:spcPts val="0"/>
              </a:spcAft>
              <a:buClr>
                <a:schemeClr val="accent4"/>
              </a:buClr>
              <a:buSzPts val="2000"/>
              <a:buFont typeface="Lato Light"/>
              <a:buChar char="◦"/>
              <a:defRPr sz="2000" b="0" i="0" u="none" strike="noStrike" cap="none">
                <a:solidFill>
                  <a:schemeClr val="dk1"/>
                </a:solidFill>
                <a:latin typeface="Lato Light"/>
                <a:ea typeface="Lato Light"/>
                <a:cs typeface="Lato Light"/>
                <a:sym typeface="Lato Light"/>
              </a:defRPr>
            </a:lvl3pPr>
            <a:lvl4pPr marL="1828754" marR="0" lvl="3" indent="-355591" algn="l" rtl="0">
              <a:lnSpc>
                <a:spcPct val="100000"/>
              </a:lnSpc>
              <a:spcBef>
                <a:spcPts val="0"/>
              </a:spcBef>
              <a:spcAft>
                <a:spcPts val="0"/>
              </a:spcAft>
              <a:buClr>
                <a:schemeClr val="accent4"/>
              </a:buClr>
              <a:buSzPts val="2000"/>
              <a:buFont typeface="Lato Light"/>
              <a:buChar char="◦"/>
              <a:defRPr sz="2000" b="0" i="0" u="none" strike="noStrike" cap="none">
                <a:solidFill>
                  <a:schemeClr val="dk1"/>
                </a:solidFill>
                <a:latin typeface="Lato Light"/>
                <a:ea typeface="Lato Light"/>
                <a:cs typeface="Lato Light"/>
                <a:sym typeface="Lato Light"/>
              </a:defRPr>
            </a:lvl4pPr>
            <a:lvl5pPr marL="2285943" marR="0" lvl="4" indent="-355591" algn="l" rtl="0">
              <a:lnSpc>
                <a:spcPct val="100000"/>
              </a:lnSpc>
              <a:spcBef>
                <a:spcPts val="0"/>
              </a:spcBef>
              <a:spcAft>
                <a:spcPts val="0"/>
              </a:spcAft>
              <a:buClr>
                <a:schemeClr val="accent4"/>
              </a:buClr>
              <a:buSzPts val="2000"/>
              <a:buFont typeface="Lato Light"/>
              <a:buChar char="◦"/>
              <a:defRPr sz="2000" b="0" i="0" u="none" strike="noStrike" cap="none">
                <a:solidFill>
                  <a:schemeClr val="dk1"/>
                </a:solidFill>
                <a:latin typeface="Lato Light"/>
                <a:ea typeface="Lato Light"/>
                <a:cs typeface="Lato Light"/>
                <a:sym typeface="Lato Light"/>
              </a:defRPr>
            </a:lvl5pPr>
            <a:lvl6pPr marL="2743131" marR="0" lvl="5" indent="-355591" algn="l" rtl="0">
              <a:lnSpc>
                <a:spcPct val="100000"/>
              </a:lnSpc>
              <a:spcBef>
                <a:spcPts val="0"/>
              </a:spcBef>
              <a:spcAft>
                <a:spcPts val="0"/>
              </a:spcAft>
              <a:buClr>
                <a:schemeClr val="accent4"/>
              </a:buClr>
              <a:buSzPts val="2000"/>
              <a:buFont typeface="Lato Light"/>
              <a:buChar char="◦"/>
              <a:defRPr sz="2000" b="0" i="0" u="none" strike="noStrike" cap="none">
                <a:solidFill>
                  <a:schemeClr val="dk1"/>
                </a:solidFill>
                <a:latin typeface="Lato Light"/>
                <a:ea typeface="Lato Light"/>
                <a:cs typeface="Lato Light"/>
                <a:sym typeface="Lato Light"/>
              </a:defRPr>
            </a:lvl6pPr>
            <a:lvl7pPr marL="3200320" marR="0" lvl="6" indent="-355591" algn="l" rtl="0">
              <a:lnSpc>
                <a:spcPct val="100000"/>
              </a:lnSpc>
              <a:spcBef>
                <a:spcPts val="0"/>
              </a:spcBef>
              <a:spcAft>
                <a:spcPts val="0"/>
              </a:spcAft>
              <a:buClr>
                <a:schemeClr val="accent4"/>
              </a:buClr>
              <a:buSzPts val="2000"/>
              <a:buFont typeface="Lato Light"/>
              <a:buChar char="◦"/>
              <a:defRPr sz="2000" b="0" i="0" u="none" strike="noStrike" cap="none">
                <a:solidFill>
                  <a:schemeClr val="dk1"/>
                </a:solidFill>
                <a:latin typeface="Lato Light"/>
                <a:ea typeface="Lato Light"/>
                <a:cs typeface="Lato Light"/>
                <a:sym typeface="Lato Light"/>
              </a:defRPr>
            </a:lvl7pPr>
            <a:lvl8pPr marL="3657509" marR="0" lvl="7" indent="-355591" algn="l" rtl="0">
              <a:lnSpc>
                <a:spcPct val="100000"/>
              </a:lnSpc>
              <a:spcBef>
                <a:spcPts val="0"/>
              </a:spcBef>
              <a:spcAft>
                <a:spcPts val="0"/>
              </a:spcAft>
              <a:buClr>
                <a:schemeClr val="accent4"/>
              </a:buClr>
              <a:buSzPts val="2000"/>
              <a:buFont typeface="Lato Light"/>
              <a:buChar char="◦"/>
              <a:defRPr sz="2000" b="0" i="0" u="none" strike="noStrike" cap="none">
                <a:solidFill>
                  <a:schemeClr val="dk1"/>
                </a:solidFill>
                <a:latin typeface="Lato Light"/>
                <a:ea typeface="Lato Light"/>
                <a:cs typeface="Lato Light"/>
                <a:sym typeface="Lato Light"/>
              </a:defRPr>
            </a:lvl8pPr>
            <a:lvl9pPr marL="4114697" marR="0" lvl="8" indent="-355591" algn="l" rtl="0">
              <a:lnSpc>
                <a:spcPct val="100000"/>
              </a:lnSpc>
              <a:spcBef>
                <a:spcPts val="0"/>
              </a:spcBef>
              <a:spcAft>
                <a:spcPts val="0"/>
              </a:spcAft>
              <a:buClr>
                <a:schemeClr val="accent4"/>
              </a:buClr>
              <a:buSzPts val="2000"/>
              <a:buFont typeface="Lato Light"/>
              <a:buChar char="◦"/>
              <a:defRPr sz="2000" b="0" i="0" u="none" strike="noStrike" cap="none">
                <a:solidFill>
                  <a:schemeClr val="dk1"/>
                </a:solidFill>
                <a:latin typeface="Lato Light"/>
                <a:ea typeface="Lato Light"/>
                <a:cs typeface="Lato Light"/>
                <a:sym typeface="Lato Light"/>
              </a:defRPr>
            </a:lvl9pPr>
          </a:lstStyle>
          <a:p>
            <a:pPr defTabSz="685800">
              <a:buClrTx/>
              <a:buFont typeface="Arial" panose="020B0604020202020204" pitchFamily="34" charset="0"/>
              <a:buChar char="•"/>
            </a:pPr>
            <a:r>
              <a:rPr lang="en-GB" sz="1800" dirty="0" smtClean="0">
                <a:latin typeface="+mn-lt"/>
                <a:cs typeface="Arial" panose="020B0604020202020204" pitchFamily="34" charset="0"/>
              </a:rPr>
              <a:t>Core Funding allocated to date of £68.936mm</a:t>
            </a:r>
          </a:p>
          <a:p>
            <a:pPr marL="101598" indent="0" defTabSz="685800">
              <a:buClrTx/>
              <a:buNone/>
            </a:pPr>
            <a:endParaRPr lang="en-GB" sz="1800" dirty="0" smtClean="0">
              <a:latin typeface="+mn-lt"/>
              <a:cs typeface="Arial" panose="020B0604020202020204" pitchFamily="34" charset="0"/>
            </a:endParaRPr>
          </a:p>
          <a:p>
            <a:pPr defTabSz="685800">
              <a:buClrTx/>
              <a:buFont typeface="Arial" panose="020B0604020202020204" pitchFamily="34" charset="0"/>
              <a:buChar char="•"/>
            </a:pPr>
            <a:r>
              <a:rPr lang="en-GB" sz="1800" dirty="0" smtClean="0">
                <a:latin typeface="+mn-lt"/>
                <a:cs typeface="Arial" panose="020B0604020202020204" pitchFamily="34" charset="0"/>
              </a:rPr>
              <a:t>Anticipated total Core RRL of £137.872m for 2023/24</a:t>
            </a:r>
            <a:endParaRPr lang="en-GB" sz="1800" dirty="0">
              <a:latin typeface="+mn-lt"/>
              <a:cs typeface="Arial" panose="020B0604020202020204" pitchFamily="34" charset="0"/>
            </a:endParaRPr>
          </a:p>
          <a:p>
            <a:pPr defTabSz="685800">
              <a:buClrTx/>
              <a:buFont typeface="Arial" panose="020B0604020202020204" pitchFamily="34" charset="0"/>
              <a:buChar char="•"/>
            </a:pPr>
            <a:endParaRPr lang="en-GB" sz="1800" dirty="0">
              <a:latin typeface="+mn-lt"/>
              <a:cs typeface="Arial" panose="020B0604020202020204" pitchFamily="34" charset="0"/>
            </a:endParaRPr>
          </a:p>
          <a:p>
            <a:pPr defTabSz="685800">
              <a:buClrTx/>
              <a:buFont typeface="Arial" panose="020B0604020202020204" pitchFamily="34" charset="0"/>
              <a:buChar char="•"/>
            </a:pPr>
            <a:r>
              <a:rPr lang="en-GB" sz="1800" dirty="0" smtClean="0">
                <a:latin typeface="+mn-lt"/>
                <a:cs typeface="Arial" panose="020B0604020202020204" pitchFamily="34" charset="0"/>
              </a:rPr>
              <a:t>Other Income of £46.529m equating to an over-recovery against budget of £44.751m by £1.777m</a:t>
            </a:r>
          </a:p>
          <a:p>
            <a:pPr marL="101598" indent="0" defTabSz="685800">
              <a:buClrTx/>
              <a:buNone/>
            </a:pPr>
            <a:endParaRPr lang="en-GB" sz="1800" dirty="0">
              <a:latin typeface="+mn-lt"/>
              <a:cs typeface="Arial" panose="020B0604020202020204" pitchFamily="34" charset="0"/>
            </a:endParaRPr>
          </a:p>
          <a:p>
            <a:pPr lvl="1" defTabSz="685800">
              <a:buClrTx/>
              <a:buFont typeface="Arial" panose="020B0604020202020204" pitchFamily="34" charset="0"/>
              <a:buChar char="•"/>
            </a:pPr>
            <a:r>
              <a:rPr lang="en-GB" sz="1800" dirty="0" smtClean="0">
                <a:solidFill>
                  <a:srgbClr val="002060"/>
                </a:solidFill>
                <a:latin typeface="+mn-lt"/>
                <a:cs typeface="Arial" panose="020B0604020202020204" pitchFamily="34" charset="0"/>
              </a:rPr>
              <a:t>Total SLAs                £784k (Tavis &amp;  NSD SLAs)</a:t>
            </a:r>
            <a:endParaRPr lang="en-GB" sz="1800" dirty="0">
              <a:solidFill>
                <a:srgbClr val="002060"/>
              </a:solidFill>
              <a:latin typeface="+mn-lt"/>
              <a:cs typeface="Arial" panose="020B0604020202020204" pitchFamily="34" charset="0"/>
            </a:endParaRPr>
          </a:p>
          <a:p>
            <a:pPr lvl="1" defTabSz="685800">
              <a:buClrTx/>
              <a:buFont typeface="Arial" panose="020B0604020202020204" pitchFamily="34" charset="0"/>
              <a:buChar char="•"/>
            </a:pPr>
            <a:r>
              <a:rPr lang="en-GB" sz="1800" dirty="0" smtClean="0">
                <a:solidFill>
                  <a:srgbClr val="002060"/>
                </a:solidFill>
                <a:latin typeface="+mn-lt"/>
                <a:cs typeface="Arial" panose="020B0604020202020204" pitchFamily="34" charset="0"/>
              </a:rPr>
              <a:t>Hotel income  	     £392k</a:t>
            </a:r>
          </a:p>
          <a:p>
            <a:pPr lvl="1" defTabSz="685800">
              <a:buClrTx/>
              <a:buFont typeface="Arial" panose="020B0604020202020204" pitchFamily="34" charset="0"/>
              <a:buChar char="•"/>
            </a:pPr>
            <a:r>
              <a:rPr lang="en-GB" sz="1800" dirty="0" smtClean="0">
                <a:solidFill>
                  <a:srgbClr val="002060"/>
                </a:solidFill>
                <a:latin typeface="+mn-lt"/>
                <a:cs typeface="Arial" panose="020B0604020202020204" pitchFamily="34" charset="0"/>
              </a:rPr>
              <a:t>Other variances  	     £602k  (VAT rebate and SNRSS)</a:t>
            </a:r>
          </a:p>
          <a:p>
            <a:pPr lvl="2" defTabSz="685800">
              <a:buClrTx/>
              <a:buFont typeface="Courier New" panose="02070309020205020404" pitchFamily="49" charset="0"/>
              <a:buChar char="o"/>
            </a:pPr>
            <a:endParaRPr lang="en-GB" sz="1800" b="1" dirty="0" smtClean="0">
              <a:solidFill>
                <a:srgbClr val="002060"/>
              </a:solidFill>
              <a:latin typeface="+mn-lt"/>
              <a:cs typeface="Arial" panose="020B0604020202020204" pitchFamily="34" charset="0"/>
            </a:endParaRPr>
          </a:p>
          <a:p>
            <a:pPr marL="101598" indent="0" defTabSz="685800">
              <a:buClrTx/>
              <a:buNone/>
            </a:pPr>
            <a:endParaRPr lang="en-GB" sz="1800" b="1" dirty="0" smtClean="0">
              <a:latin typeface="+mn-lt"/>
              <a:cs typeface="Arial" panose="020B0604020202020204" pitchFamily="34" charset="0"/>
            </a:endParaRPr>
          </a:p>
          <a:p>
            <a:pPr marL="1015975" lvl="2" indent="0" defTabSz="685800">
              <a:buClrTx/>
              <a:buNone/>
            </a:pPr>
            <a:endParaRPr lang="en-GB" sz="1800" b="1" dirty="0" smtClean="0">
              <a:solidFill>
                <a:srgbClr val="002060"/>
              </a:solidFill>
              <a:latin typeface="+mn-lt"/>
              <a:cs typeface="Arial" panose="020B0604020202020204" pitchFamily="34" charset="0"/>
            </a:endParaRPr>
          </a:p>
          <a:p>
            <a:pPr marL="1015975" lvl="2" indent="0" defTabSz="685800">
              <a:buClrTx/>
              <a:buNone/>
            </a:pPr>
            <a:endParaRPr lang="en-GB" sz="1800" b="1" dirty="0">
              <a:latin typeface="+mn-lt"/>
              <a:cs typeface="Arial" panose="020B0604020202020204" pitchFamily="34" charset="0"/>
            </a:endParaRPr>
          </a:p>
        </p:txBody>
      </p:sp>
      <p:graphicFrame>
        <p:nvGraphicFramePr>
          <p:cNvPr id="3" name="Table 2"/>
          <p:cNvGraphicFramePr>
            <a:graphicFrameLocks noGrp="1"/>
          </p:cNvGraphicFramePr>
          <p:nvPr>
            <p:extLst>
              <p:ext uri="{D42A27DB-BD31-4B8C-83A1-F6EECF244321}">
                <p14:modId xmlns:p14="http://schemas.microsoft.com/office/powerpoint/2010/main" val="913472006"/>
              </p:ext>
            </p:extLst>
          </p:nvPr>
        </p:nvGraphicFramePr>
        <p:xfrm>
          <a:off x="344581" y="660291"/>
          <a:ext cx="6096000" cy="403027"/>
        </p:xfrm>
        <a:graphic>
          <a:graphicData uri="http://schemas.openxmlformats.org/drawingml/2006/table">
            <a:tbl>
              <a:tblPr firstRow="1" bandRow="1">
                <a:tableStyleId>{9C89DDF2-D6E7-4416-9A17-0C599F85544F}</a:tableStyleId>
              </a:tblPr>
              <a:tblGrid>
                <a:gridCol w="6096000">
                  <a:extLst>
                    <a:ext uri="{9D8B030D-6E8A-4147-A177-3AD203B41FA5}">
                      <a16:colId xmlns:a16="http://schemas.microsoft.com/office/drawing/2014/main" val="3995855146"/>
                    </a:ext>
                  </a:extLst>
                </a:gridCol>
              </a:tblGrid>
              <a:tr h="403027">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None/>
                        <a:tabLst/>
                        <a:defRPr/>
                      </a:pPr>
                      <a:r>
                        <a:rPr lang="en-GB" sz="1800" b="1" i="0" u="none" strike="noStrike" cap="none" dirty="0" smtClean="0">
                          <a:solidFill>
                            <a:srgbClr val="002060"/>
                          </a:solidFill>
                          <a:latin typeface="Arial"/>
                          <a:ea typeface="Arial"/>
                          <a:cs typeface="Arial" panose="020B0604020202020204" pitchFamily="34" charset="0"/>
                          <a:sym typeface="Arial"/>
                        </a:rPr>
                        <a:t>Key Income Points at September 2023</a:t>
                      </a:r>
                      <a:endParaRPr lang="en-GB" sz="1800" dirty="0">
                        <a:solidFill>
                          <a:srgbClr val="002060"/>
                        </a:solidFill>
                      </a:endParaRPr>
                    </a:p>
                  </a:txBody>
                  <a:tcP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278030609"/>
                  </a:ext>
                </a:extLst>
              </a:tr>
            </a:tbl>
          </a:graphicData>
        </a:graphic>
      </p:graphicFrame>
    </p:spTree>
    <p:extLst>
      <p:ext uri="{BB962C8B-B14F-4D97-AF65-F5344CB8AC3E}">
        <p14:creationId xmlns:p14="http://schemas.microsoft.com/office/powerpoint/2010/main" val="34890301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0160" y="140925"/>
            <a:ext cx="7374270" cy="438439"/>
          </a:xfrm>
        </p:spPr>
        <p:txBody>
          <a:bodyPr/>
          <a:lstStyle/>
          <a:p>
            <a:r>
              <a:rPr lang="en-GB" dirty="0" smtClean="0"/>
              <a:t>2023/24 Financial Position – Month 6</a:t>
            </a:r>
            <a:endParaRPr lang="en-GB" dirty="0"/>
          </a:p>
        </p:txBody>
      </p:sp>
      <p:sp>
        <p:nvSpPr>
          <p:cNvPr id="3" name="Rectangle 2"/>
          <p:cNvSpPr/>
          <p:nvPr/>
        </p:nvSpPr>
        <p:spPr>
          <a:xfrm>
            <a:off x="300159" y="3385457"/>
            <a:ext cx="7450470" cy="1234056"/>
          </a:xfrm>
          <a:prstGeom prst="rect">
            <a:avLst/>
          </a:prstGeom>
        </p:spPr>
        <p:txBody>
          <a:bodyPr wrap="square">
            <a:spAutoFit/>
          </a:bodyPr>
          <a:lstStyle/>
          <a:p>
            <a:pPr>
              <a:lnSpc>
                <a:spcPct val="107000"/>
              </a:lnSpc>
              <a:spcAft>
                <a:spcPts val="800"/>
              </a:spcAft>
            </a:pPr>
            <a:r>
              <a:rPr lang="en-GB" sz="1200" dirty="0">
                <a:solidFill>
                  <a:srgbClr val="002060"/>
                </a:solidFill>
                <a:latin typeface="+mn-lt"/>
                <a:ea typeface="Calibri" panose="020F0502020204030204" pitchFamily="34" charset="0"/>
                <a:cs typeface="Times New Roman" panose="02020603050405020304" pitchFamily="18" charset="0"/>
              </a:rPr>
              <a:t>The net revenue core position for </a:t>
            </a:r>
            <a:r>
              <a:rPr lang="en-GB" sz="1200" dirty="0" smtClean="0">
                <a:solidFill>
                  <a:srgbClr val="002060"/>
                </a:solidFill>
                <a:latin typeface="+mn-lt"/>
                <a:ea typeface="Calibri" panose="020F0502020204030204" pitchFamily="34" charset="0"/>
                <a:cs typeface="Times New Roman" panose="02020603050405020304" pitchFamily="18" charset="0"/>
              </a:rPr>
              <a:t>September </a:t>
            </a:r>
            <a:r>
              <a:rPr lang="en-GB" sz="1200" dirty="0">
                <a:solidFill>
                  <a:srgbClr val="002060"/>
                </a:solidFill>
                <a:latin typeface="+mn-lt"/>
                <a:ea typeface="Calibri" panose="020F0502020204030204" pitchFamily="34" charset="0"/>
                <a:cs typeface="Times New Roman" panose="02020603050405020304" pitchFamily="18" charset="0"/>
              </a:rPr>
              <a:t>2023 reflects an overall adverse variance of </a:t>
            </a:r>
            <a:r>
              <a:rPr lang="en-GB" sz="1200" dirty="0" smtClean="0">
                <a:solidFill>
                  <a:srgbClr val="FF0000"/>
                </a:solidFill>
                <a:latin typeface="+mn-lt"/>
                <a:ea typeface="Calibri" panose="020F0502020204030204" pitchFamily="34" charset="0"/>
                <a:cs typeface="Times New Roman" panose="02020603050405020304" pitchFamily="18" charset="0"/>
              </a:rPr>
              <a:t>-£0.217m</a:t>
            </a:r>
            <a:r>
              <a:rPr lang="en-GB" sz="1200" dirty="0" smtClean="0">
                <a:solidFill>
                  <a:srgbClr val="002060"/>
                </a:solidFill>
                <a:latin typeface="+mn-lt"/>
                <a:ea typeface="Calibri" panose="020F0502020204030204" pitchFamily="34" charset="0"/>
                <a:cs typeface="Times New Roman" panose="02020603050405020304" pitchFamily="18" charset="0"/>
              </a:rPr>
              <a:t>. </a:t>
            </a:r>
            <a:r>
              <a:rPr lang="en-GB" sz="1200" dirty="0" smtClean="0">
                <a:solidFill>
                  <a:srgbClr val="002060"/>
                </a:solidFill>
                <a:latin typeface="+mn-lt"/>
                <a:ea typeface="Times New Roman" panose="02020603050405020304" pitchFamily="18" charset="0"/>
                <a:cs typeface="Georgia" panose="02040502050405020303" pitchFamily="18" charset="0"/>
              </a:rPr>
              <a:t>Income to date of £115.270m is ahead of the year to date budget of £113.493m resulting in a positive variance of £1.777m.  </a:t>
            </a:r>
          </a:p>
          <a:p>
            <a:pPr marL="342900" lvl="0" indent="-342900">
              <a:spcBef>
                <a:spcPts val="560"/>
              </a:spcBef>
              <a:buFont typeface="Symbol" panose="05050102010706020507" pitchFamily="18" charset="2"/>
              <a:buChar char=""/>
            </a:pPr>
            <a:r>
              <a:rPr lang="en-GB" sz="1200" dirty="0" smtClean="0">
                <a:solidFill>
                  <a:srgbClr val="002060"/>
                </a:solidFill>
                <a:latin typeface="+mn-lt"/>
                <a:ea typeface="Times New Roman" panose="02020603050405020304" pitchFamily="18" charset="0"/>
                <a:cs typeface="Georgia" panose="02040502050405020303" pitchFamily="18" charset="0"/>
              </a:rPr>
              <a:t>Expenditure </a:t>
            </a:r>
            <a:r>
              <a:rPr lang="en-GB" sz="1200" dirty="0">
                <a:solidFill>
                  <a:srgbClr val="002060"/>
                </a:solidFill>
                <a:latin typeface="+mn-lt"/>
                <a:ea typeface="Times New Roman" panose="02020603050405020304" pitchFamily="18" charset="0"/>
                <a:cs typeface="Georgia" panose="02040502050405020303" pitchFamily="18" charset="0"/>
              </a:rPr>
              <a:t>to date of </a:t>
            </a:r>
            <a:r>
              <a:rPr lang="en-GB" sz="1200" dirty="0" smtClean="0">
                <a:solidFill>
                  <a:srgbClr val="002060"/>
                </a:solidFill>
                <a:latin typeface="+mn-lt"/>
                <a:ea typeface="Times New Roman" panose="02020603050405020304" pitchFamily="18" charset="0"/>
                <a:cs typeface="Georgia" panose="02040502050405020303" pitchFamily="18" charset="0"/>
              </a:rPr>
              <a:t>£109.517mm </a:t>
            </a:r>
            <a:r>
              <a:rPr lang="en-GB" sz="1200" dirty="0">
                <a:solidFill>
                  <a:srgbClr val="002060"/>
                </a:solidFill>
                <a:latin typeface="+mn-lt"/>
                <a:ea typeface="Times New Roman" panose="02020603050405020304" pitchFamily="18" charset="0"/>
                <a:cs typeface="Georgia" panose="02040502050405020303" pitchFamily="18" charset="0"/>
              </a:rPr>
              <a:t>is ahead of the year to date budget of </a:t>
            </a:r>
            <a:r>
              <a:rPr lang="en-GB" sz="1200" dirty="0" smtClean="0">
                <a:solidFill>
                  <a:srgbClr val="002060"/>
                </a:solidFill>
                <a:latin typeface="+mn-lt"/>
                <a:ea typeface="Times New Roman" panose="02020603050405020304" pitchFamily="18" charset="0"/>
                <a:cs typeface="Georgia" panose="02040502050405020303" pitchFamily="18" charset="0"/>
              </a:rPr>
              <a:t>£107.523m </a:t>
            </a:r>
            <a:r>
              <a:rPr lang="en-GB" sz="1200" dirty="0">
                <a:solidFill>
                  <a:srgbClr val="002060"/>
                </a:solidFill>
                <a:latin typeface="+mn-lt"/>
                <a:ea typeface="Times New Roman" panose="02020603050405020304" pitchFamily="18" charset="0"/>
                <a:cs typeface="Georgia" panose="02040502050405020303" pitchFamily="18" charset="0"/>
              </a:rPr>
              <a:t>resulting in an adverse variance of </a:t>
            </a:r>
            <a:r>
              <a:rPr lang="en-GB" sz="1200" dirty="0" smtClean="0">
                <a:solidFill>
                  <a:srgbClr val="FF0000"/>
                </a:solidFill>
                <a:latin typeface="+mn-lt"/>
                <a:ea typeface="Times New Roman" panose="02020603050405020304" pitchFamily="18" charset="0"/>
                <a:cs typeface="Georgia" panose="02040502050405020303" pitchFamily="18" charset="0"/>
              </a:rPr>
              <a:t>-£1.994 </a:t>
            </a:r>
            <a:r>
              <a:rPr lang="en-GB" sz="1200" dirty="0">
                <a:solidFill>
                  <a:srgbClr val="FF0000"/>
                </a:solidFill>
                <a:latin typeface="+mn-lt"/>
                <a:ea typeface="Times New Roman" panose="02020603050405020304" pitchFamily="18" charset="0"/>
                <a:cs typeface="Georgia" panose="02040502050405020303" pitchFamily="18" charset="0"/>
              </a:rPr>
              <a:t>m</a:t>
            </a:r>
            <a:r>
              <a:rPr lang="en-GB" sz="1200" dirty="0">
                <a:solidFill>
                  <a:srgbClr val="002060"/>
                </a:solidFill>
                <a:latin typeface="+mn-lt"/>
                <a:ea typeface="Times New Roman" panose="02020603050405020304" pitchFamily="18" charset="0"/>
                <a:cs typeface="Georgia" panose="02040502050405020303" pitchFamily="18" charset="0"/>
              </a:rPr>
              <a:t>.  </a:t>
            </a:r>
          </a:p>
        </p:txBody>
      </p:sp>
      <p:graphicFrame>
        <p:nvGraphicFramePr>
          <p:cNvPr id="4" name="Table 3"/>
          <p:cNvGraphicFramePr>
            <a:graphicFrameLocks noGrp="1"/>
          </p:cNvGraphicFramePr>
          <p:nvPr>
            <p:extLst>
              <p:ext uri="{D42A27DB-BD31-4B8C-83A1-F6EECF244321}">
                <p14:modId xmlns:p14="http://schemas.microsoft.com/office/powerpoint/2010/main" val="2333864822"/>
              </p:ext>
            </p:extLst>
          </p:nvPr>
        </p:nvGraphicFramePr>
        <p:xfrm>
          <a:off x="352697" y="685799"/>
          <a:ext cx="7321733" cy="2599514"/>
        </p:xfrm>
        <a:graphic>
          <a:graphicData uri="http://schemas.openxmlformats.org/drawingml/2006/table">
            <a:tbl>
              <a:tblPr firstRow="1" firstCol="1" bandRow="1">
                <a:tableStyleId>{9C89DDF2-D6E7-4416-9A17-0C599F85544F}</a:tableStyleId>
              </a:tblPr>
              <a:tblGrid>
                <a:gridCol w="1844848">
                  <a:extLst>
                    <a:ext uri="{9D8B030D-6E8A-4147-A177-3AD203B41FA5}">
                      <a16:colId xmlns:a16="http://schemas.microsoft.com/office/drawing/2014/main" val="437855729"/>
                    </a:ext>
                  </a:extLst>
                </a:gridCol>
                <a:gridCol w="1095377">
                  <a:extLst>
                    <a:ext uri="{9D8B030D-6E8A-4147-A177-3AD203B41FA5}">
                      <a16:colId xmlns:a16="http://schemas.microsoft.com/office/drawing/2014/main" val="1253892393"/>
                    </a:ext>
                  </a:extLst>
                </a:gridCol>
                <a:gridCol w="1095377">
                  <a:extLst>
                    <a:ext uri="{9D8B030D-6E8A-4147-A177-3AD203B41FA5}">
                      <a16:colId xmlns:a16="http://schemas.microsoft.com/office/drawing/2014/main" val="927165419"/>
                    </a:ext>
                  </a:extLst>
                </a:gridCol>
                <a:gridCol w="1095377">
                  <a:extLst>
                    <a:ext uri="{9D8B030D-6E8A-4147-A177-3AD203B41FA5}">
                      <a16:colId xmlns:a16="http://schemas.microsoft.com/office/drawing/2014/main" val="1330236329"/>
                    </a:ext>
                  </a:extLst>
                </a:gridCol>
                <a:gridCol w="1095377">
                  <a:extLst>
                    <a:ext uri="{9D8B030D-6E8A-4147-A177-3AD203B41FA5}">
                      <a16:colId xmlns:a16="http://schemas.microsoft.com/office/drawing/2014/main" val="3365632528"/>
                    </a:ext>
                  </a:extLst>
                </a:gridCol>
                <a:gridCol w="1095377">
                  <a:extLst>
                    <a:ext uri="{9D8B030D-6E8A-4147-A177-3AD203B41FA5}">
                      <a16:colId xmlns:a16="http://schemas.microsoft.com/office/drawing/2014/main" val="1204117059"/>
                    </a:ext>
                  </a:extLst>
                </a:gridCol>
              </a:tblGrid>
              <a:tr h="463952">
                <a:tc>
                  <a:txBody>
                    <a:bodyPr/>
                    <a:lstStyle/>
                    <a:p>
                      <a:pPr>
                        <a:lnSpc>
                          <a:spcPct val="107000"/>
                        </a:lnSpc>
                        <a:spcAft>
                          <a:spcPts val="0"/>
                        </a:spcAft>
                      </a:pPr>
                      <a:r>
                        <a:rPr lang="en-GB" sz="1000" b="1" dirty="0">
                          <a:solidFill>
                            <a:srgbClr val="002060"/>
                          </a:solidFill>
                          <a:effectLst/>
                        </a:rPr>
                        <a:t>Income</a:t>
                      </a:r>
                      <a:endParaRPr lang="en-GB" sz="1000" b="1"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endParaRPr>
                    </a:p>
                  </a:txBody>
                  <a:tcPr marL="64142" marR="64142" marT="0" marB="0"/>
                </a:tc>
                <a:tc>
                  <a:txBody>
                    <a:bodyPr/>
                    <a:lstStyle/>
                    <a:p>
                      <a:pPr algn="ctr">
                        <a:lnSpc>
                          <a:spcPct val="107000"/>
                        </a:lnSpc>
                        <a:spcAft>
                          <a:spcPts val="0"/>
                        </a:spcAft>
                      </a:pPr>
                      <a:r>
                        <a:rPr lang="en-GB" sz="1000" b="1" dirty="0">
                          <a:solidFill>
                            <a:srgbClr val="002060"/>
                          </a:solidFill>
                          <a:effectLst/>
                        </a:rPr>
                        <a:t>Annual Budget </a:t>
                      </a:r>
                      <a:endParaRPr lang="en-GB" sz="1000" b="1"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endParaRPr>
                    </a:p>
                  </a:txBody>
                  <a:tcPr marL="64142" marR="64142" marT="0" marB="0"/>
                </a:tc>
                <a:tc>
                  <a:txBody>
                    <a:bodyPr/>
                    <a:lstStyle/>
                    <a:p>
                      <a:pPr algn="ctr">
                        <a:lnSpc>
                          <a:spcPct val="107000"/>
                        </a:lnSpc>
                        <a:spcAft>
                          <a:spcPts val="0"/>
                        </a:spcAft>
                      </a:pPr>
                      <a:r>
                        <a:rPr lang="en-GB" sz="1000" b="1" dirty="0">
                          <a:solidFill>
                            <a:srgbClr val="002060"/>
                          </a:solidFill>
                          <a:effectLst/>
                        </a:rPr>
                        <a:t>Year To Date Budget </a:t>
                      </a:r>
                      <a:endParaRPr lang="en-GB" sz="1000" b="1"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endParaRPr>
                    </a:p>
                  </a:txBody>
                  <a:tcPr marL="64142" marR="64142" marT="0" marB="0"/>
                </a:tc>
                <a:tc>
                  <a:txBody>
                    <a:bodyPr/>
                    <a:lstStyle/>
                    <a:p>
                      <a:pPr algn="ctr">
                        <a:lnSpc>
                          <a:spcPct val="107000"/>
                        </a:lnSpc>
                        <a:spcAft>
                          <a:spcPts val="0"/>
                        </a:spcAft>
                      </a:pPr>
                      <a:r>
                        <a:rPr lang="en-GB" sz="1000" b="1" dirty="0">
                          <a:solidFill>
                            <a:srgbClr val="002060"/>
                          </a:solidFill>
                          <a:effectLst/>
                        </a:rPr>
                        <a:t>Year To Date Actual </a:t>
                      </a:r>
                      <a:endParaRPr lang="en-GB" sz="1000" b="1"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endParaRPr>
                    </a:p>
                  </a:txBody>
                  <a:tcPr marL="64142" marR="64142" marT="0" marB="0"/>
                </a:tc>
                <a:tc>
                  <a:txBody>
                    <a:bodyPr/>
                    <a:lstStyle/>
                    <a:p>
                      <a:pPr algn="ctr">
                        <a:lnSpc>
                          <a:spcPct val="107000"/>
                        </a:lnSpc>
                        <a:spcAft>
                          <a:spcPts val="0"/>
                        </a:spcAft>
                      </a:pPr>
                      <a:r>
                        <a:rPr lang="en-GB" sz="1000" b="1" dirty="0">
                          <a:solidFill>
                            <a:srgbClr val="002060"/>
                          </a:solidFill>
                          <a:effectLst/>
                        </a:rPr>
                        <a:t>Year To Date Variance </a:t>
                      </a:r>
                      <a:endParaRPr lang="en-GB" sz="1000" b="1"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endParaRPr>
                    </a:p>
                  </a:txBody>
                  <a:tcPr marL="64142" marR="64142" marT="0" marB="0"/>
                </a:tc>
                <a:tc>
                  <a:txBody>
                    <a:bodyPr/>
                    <a:lstStyle/>
                    <a:p>
                      <a:pPr algn="ctr">
                        <a:lnSpc>
                          <a:spcPct val="107000"/>
                        </a:lnSpc>
                        <a:spcAft>
                          <a:spcPts val="0"/>
                        </a:spcAft>
                      </a:pPr>
                      <a:r>
                        <a:rPr lang="en-GB" sz="1000" b="1" dirty="0">
                          <a:solidFill>
                            <a:srgbClr val="002060"/>
                          </a:solidFill>
                          <a:effectLst/>
                        </a:rPr>
                        <a:t>Variance           %</a:t>
                      </a:r>
                      <a:endParaRPr lang="en-GB" sz="1000" b="1"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endParaRPr>
                    </a:p>
                  </a:txBody>
                  <a:tcPr marL="64142" marR="64142" marT="0" marB="0"/>
                </a:tc>
                <a:extLst>
                  <a:ext uri="{0D108BD9-81ED-4DB2-BD59-A6C34878D82A}">
                    <a16:rowId xmlns:a16="http://schemas.microsoft.com/office/drawing/2014/main" val="3604115801"/>
                  </a:ext>
                </a:extLst>
              </a:tr>
              <a:tr h="167161">
                <a:tc>
                  <a:txBody>
                    <a:bodyPr/>
                    <a:lstStyle/>
                    <a:p>
                      <a:pPr>
                        <a:lnSpc>
                          <a:spcPct val="107000"/>
                        </a:lnSpc>
                        <a:spcAft>
                          <a:spcPts val="0"/>
                        </a:spcAft>
                      </a:pPr>
                      <a:r>
                        <a:rPr lang="en-GB" sz="1000" dirty="0">
                          <a:solidFill>
                            <a:srgbClr val="002060"/>
                          </a:solidFill>
                          <a:effectLst/>
                        </a:rPr>
                        <a:t>Core RRL Income</a:t>
                      </a:r>
                      <a:endParaRPr lang="en-GB" sz="10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endParaRPr>
                    </a:p>
                  </a:txBody>
                  <a:tcPr marL="64142" marR="64142" marT="0" marB="0" anchor="b"/>
                </a:tc>
                <a:tc>
                  <a:txBody>
                    <a:bodyPr/>
                    <a:lstStyle/>
                    <a:p>
                      <a:pPr algn="ctr">
                        <a:lnSpc>
                          <a:spcPct val="107000"/>
                        </a:lnSpc>
                        <a:spcAft>
                          <a:spcPts val="0"/>
                        </a:spcAft>
                      </a:pPr>
                      <a:r>
                        <a:rPr lang="en-GB" sz="1000" dirty="0">
                          <a:solidFill>
                            <a:srgbClr val="002060"/>
                          </a:solidFill>
                          <a:effectLst/>
                        </a:rPr>
                        <a:t>137,872,512 </a:t>
                      </a:r>
                      <a:endParaRPr lang="en-GB" sz="10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endParaRPr>
                    </a:p>
                  </a:txBody>
                  <a:tcPr marL="64142" marR="64142" marT="0" marB="0" anchor="b"/>
                </a:tc>
                <a:tc>
                  <a:txBody>
                    <a:bodyPr/>
                    <a:lstStyle/>
                    <a:p>
                      <a:pPr algn="ctr">
                        <a:lnSpc>
                          <a:spcPct val="107000"/>
                        </a:lnSpc>
                        <a:spcAft>
                          <a:spcPts val="0"/>
                        </a:spcAft>
                      </a:pPr>
                      <a:r>
                        <a:rPr lang="en-GB" sz="1000" dirty="0">
                          <a:solidFill>
                            <a:srgbClr val="002060"/>
                          </a:solidFill>
                          <a:effectLst/>
                        </a:rPr>
                        <a:t>68,742,256 </a:t>
                      </a:r>
                      <a:endParaRPr lang="en-GB" sz="10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endParaRPr>
                    </a:p>
                  </a:txBody>
                  <a:tcPr marL="64142" marR="64142" marT="0" marB="0" anchor="b"/>
                </a:tc>
                <a:tc>
                  <a:txBody>
                    <a:bodyPr/>
                    <a:lstStyle/>
                    <a:p>
                      <a:pPr algn="ctr">
                        <a:lnSpc>
                          <a:spcPct val="107000"/>
                        </a:lnSpc>
                        <a:spcAft>
                          <a:spcPts val="0"/>
                        </a:spcAft>
                      </a:pPr>
                      <a:r>
                        <a:rPr lang="en-GB" sz="1000" dirty="0">
                          <a:solidFill>
                            <a:srgbClr val="002060"/>
                          </a:solidFill>
                          <a:effectLst/>
                        </a:rPr>
                        <a:t>68,742,256 </a:t>
                      </a:r>
                      <a:endParaRPr lang="en-GB" sz="10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endParaRPr>
                    </a:p>
                  </a:txBody>
                  <a:tcPr marL="64142" marR="64142" marT="0" marB="0" anchor="b"/>
                </a:tc>
                <a:tc>
                  <a:txBody>
                    <a:bodyPr/>
                    <a:lstStyle/>
                    <a:p>
                      <a:pPr algn="ctr">
                        <a:lnSpc>
                          <a:spcPct val="107000"/>
                        </a:lnSpc>
                        <a:spcAft>
                          <a:spcPts val="0"/>
                        </a:spcAft>
                      </a:pPr>
                      <a:r>
                        <a:rPr lang="en-GB" sz="1000" dirty="0">
                          <a:solidFill>
                            <a:srgbClr val="002060"/>
                          </a:solidFill>
                          <a:effectLst/>
                        </a:rPr>
                        <a:t>0 </a:t>
                      </a:r>
                      <a:endParaRPr lang="en-GB" sz="10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endParaRPr>
                    </a:p>
                  </a:txBody>
                  <a:tcPr marL="64142" marR="64142" marT="0" marB="0" anchor="b"/>
                </a:tc>
                <a:tc>
                  <a:txBody>
                    <a:bodyPr/>
                    <a:lstStyle/>
                    <a:p>
                      <a:pPr algn="ctr">
                        <a:lnSpc>
                          <a:spcPct val="107000"/>
                        </a:lnSpc>
                        <a:spcAft>
                          <a:spcPts val="0"/>
                        </a:spcAft>
                      </a:pPr>
                      <a:r>
                        <a:rPr lang="en-GB" sz="1000" dirty="0">
                          <a:solidFill>
                            <a:srgbClr val="002060"/>
                          </a:solidFill>
                          <a:effectLst/>
                        </a:rPr>
                        <a:t>0.00%</a:t>
                      </a:r>
                      <a:endParaRPr lang="en-GB" sz="10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endParaRPr>
                    </a:p>
                  </a:txBody>
                  <a:tcPr marL="64142" marR="64142" marT="0" marB="0" anchor="b"/>
                </a:tc>
                <a:extLst>
                  <a:ext uri="{0D108BD9-81ED-4DB2-BD59-A6C34878D82A}">
                    <a16:rowId xmlns:a16="http://schemas.microsoft.com/office/drawing/2014/main" val="1720148902"/>
                  </a:ext>
                </a:extLst>
              </a:tr>
              <a:tr h="167161">
                <a:tc>
                  <a:txBody>
                    <a:bodyPr/>
                    <a:lstStyle/>
                    <a:p>
                      <a:pPr>
                        <a:lnSpc>
                          <a:spcPct val="107000"/>
                        </a:lnSpc>
                        <a:spcAft>
                          <a:spcPts val="0"/>
                        </a:spcAft>
                      </a:pPr>
                      <a:r>
                        <a:rPr lang="en-GB" sz="1000" dirty="0">
                          <a:solidFill>
                            <a:srgbClr val="002060"/>
                          </a:solidFill>
                          <a:effectLst/>
                        </a:rPr>
                        <a:t>Total SLA Income</a:t>
                      </a:r>
                      <a:endParaRPr lang="en-GB" sz="10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endParaRPr>
                    </a:p>
                  </a:txBody>
                  <a:tcPr marL="64142" marR="64142" marT="0" marB="0" anchor="b"/>
                </a:tc>
                <a:tc>
                  <a:txBody>
                    <a:bodyPr/>
                    <a:lstStyle/>
                    <a:p>
                      <a:pPr algn="ctr">
                        <a:lnSpc>
                          <a:spcPct val="107000"/>
                        </a:lnSpc>
                        <a:spcAft>
                          <a:spcPts val="0"/>
                        </a:spcAft>
                      </a:pPr>
                      <a:r>
                        <a:rPr lang="en-GB" sz="1000" dirty="0">
                          <a:solidFill>
                            <a:srgbClr val="002060"/>
                          </a:solidFill>
                          <a:effectLst/>
                        </a:rPr>
                        <a:t>75,424,198 </a:t>
                      </a:r>
                      <a:endParaRPr lang="en-GB" sz="10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endParaRPr>
                    </a:p>
                  </a:txBody>
                  <a:tcPr marL="64142" marR="64142" marT="0" marB="0" anchor="b"/>
                </a:tc>
                <a:tc>
                  <a:txBody>
                    <a:bodyPr/>
                    <a:lstStyle/>
                    <a:p>
                      <a:pPr algn="ctr">
                        <a:lnSpc>
                          <a:spcPct val="107000"/>
                        </a:lnSpc>
                        <a:spcAft>
                          <a:spcPts val="0"/>
                        </a:spcAft>
                      </a:pPr>
                      <a:r>
                        <a:rPr lang="en-GB" sz="1000" dirty="0">
                          <a:solidFill>
                            <a:srgbClr val="002060"/>
                          </a:solidFill>
                          <a:effectLst/>
                        </a:rPr>
                        <a:t>38,265,057 </a:t>
                      </a:r>
                      <a:endParaRPr lang="en-GB" sz="10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endParaRPr>
                    </a:p>
                  </a:txBody>
                  <a:tcPr marL="64142" marR="64142" marT="0" marB="0" anchor="b"/>
                </a:tc>
                <a:tc>
                  <a:txBody>
                    <a:bodyPr/>
                    <a:lstStyle/>
                    <a:p>
                      <a:pPr algn="ctr">
                        <a:lnSpc>
                          <a:spcPct val="107000"/>
                        </a:lnSpc>
                        <a:spcAft>
                          <a:spcPts val="0"/>
                        </a:spcAft>
                      </a:pPr>
                      <a:r>
                        <a:rPr lang="en-GB" sz="1000" dirty="0">
                          <a:solidFill>
                            <a:srgbClr val="002060"/>
                          </a:solidFill>
                          <a:effectLst/>
                        </a:rPr>
                        <a:t>39,048,569 </a:t>
                      </a:r>
                      <a:endParaRPr lang="en-GB" sz="10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endParaRPr>
                    </a:p>
                  </a:txBody>
                  <a:tcPr marL="64142" marR="64142" marT="0" marB="0" anchor="b"/>
                </a:tc>
                <a:tc>
                  <a:txBody>
                    <a:bodyPr/>
                    <a:lstStyle/>
                    <a:p>
                      <a:pPr algn="ctr">
                        <a:lnSpc>
                          <a:spcPct val="107000"/>
                        </a:lnSpc>
                        <a:spcAft>
                          <a:spcPts val="0"/>
                        </a:spcAft>
                      </a:pPr>
                      <a:r>
                        <a:rPr lang="en-GB" sz="1000" dirty="0">
                          <a:solidFill>
                            <a:srgbClr val="002060"/>
                          </a:solidFill>
                          <a:effectLst/>
                        </a:rPr>
                        <a:t>783,512 </a:t>
                      </a:r>
                      <a:endParaRPr lang="en-GB" sz="10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endParaRPr>
                    </a:p>
                  </a:txBody>
                  <a:tcPr marL="64142" marR="64142" marT="0" marB="0" anchor="b"/>
                </a:tc>
                <a:tc>
                  <a:txBody>
                    <a:bodyPr/>
                    <a:lstStyle/>
                    <a:p>
                      <a:pPr algn="ctr">
                        <a:lnSpc>
                          <a:spcPct val="107000"/>
                        </a:lnSpc>
                        <a:spcAft>
                          <a:spcPts val="0"/>
                        </a:spcAft>
                      </a:pPr>
                      <a:r>
                        <a:rPr lang="en-GB" sz="1000" dirty="0">
                          <a:solidFill>
                            <a:srgbClr val="002060"/>
                          </a:solidFill>
                          <a:effectLst/>
                        </a:rPr>
                        <a:t>2.05%</a:t>
                      </a:r>
                      <a:endParaRPr lang="en-GB" sz="10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endParaRPr>
                    </a:p>
                  </a:txBody>
                  <a:tcPr marL="64142" marR="64142" marT="0" marB="0" anchor="b"/>
                </a:tc>
                <a:extLst>
                  <a:ext uri="{0D108BD9-81ED-4DB2-BD59-A6C34878D82A}">
                    <a16:rowId xmlns:a16="http://schemas.microsoft.com/office/drawing/2014/main" val="4014646932"/>
                  </a:ext>
                </a:extLst>
              </a:tr>
              <a:tr h="167161">
                <a:tc>
                  <a:txBody>
                    <a:bodyPr/>
                    <a:lstStyle/>
                    <a:p>
                      <a:pPr>
                        <a:lnSpc>
                          <a:spcPct val="107000"/>
                        </a:lnSpc>
                        <a:spcAft>
                          <a:spcPts val="0"/>
                        </a:spcAft>
                      </a:pPr>
                      <a:r>
                        <a:rPr lang="en-GB" sz="1000" dirty="0">
                          <a:solidFill>
                            <a:srgbClr val="002060"/>
                          </a:solidFill>
                          <a:effectLst/>
                        </a:rPr>
                        <a:t>Hotel and Other Income</a:t>
                      </a:r>
                      <a:endParaRPr lang="en-GB" sz="10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endParaRPr>
                    </a:p>
                  </a:txBody>
                  <a:tcPr marL="64142" marR="64142" marT="0" marB="0" anchor="b"/>
                </a:tc>
                <a:tc>
                  <a:txBody>
                    <a:bodyPr/>
                    <a:lstStyle/>
                    <a:p>
                      <a:pPr algn="ctr">
                        <a:lnSpc>
                          <a:spcPct val="107000"/>
                        </a:lnSpc>
                        <a:spcAft>
                          <a:spcPts val="0"/>
                        </a:spcAft>
                      </a:pPr>
                      <a:r>
                        <a:rPr lang="en-GB" sz="1000" dirty="0">
                          <a:solidFill>
                            <a:srgbClr val="002060"/>
                          </a:solidFill>
                          <a:effectLst/>
                        </a:rPr>
                        <a:t>12,350,023 </a:t>
                      </a:r>
                      <a:endParaRPr lang="en-GB" sz="10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endParaRPr>
                    </a:p>
                  </a:txBody>
                  <a:tcPr marL="64142" marR="64142" marT="0" marB="0" anchor="b"/>
                </a:tc>
                <a:tc>
                  <a:txBody>
                    <a:bodyPr/>
                    <a:lstStyle/>
                    <a:p>
                      <a:pPr algn="ctr">
                        <a:lnSpc>
                          <a:spcPct val="107000"/>
                        </a:lnSpc>
                        <a:spcAft>
                          <a:spcPts val="0"/>
                        </a:spcAft>
                      </a:pPr>
                      <a:r>
                        <a:rPr lang="en-GB" sz="1000" dirty="0">
                          <a:solidFill>
                            <a:srgbClr val="002060"/>
                          </a:solidFill>
                          <a:effectLst/>
                        </a:rPr>
                        <a:t>6,485,860 </a:t>
                      </a:r>
                      <a:endParaRPr lang="en-GB" sz="10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endParaRPr>
                    </a:p>
                  </a:txBody>
                  <a:tcPr marL="64142" marR="64142" marT="0" marB="0" anchor="b"/>
                </a:tc>
                <a:tc>
                  <a:txBody>
                    <a:bodyPr/>
                    <a:lstStyle/>
                    <a:p>
                      <a:pPr algn="ctr">
                        <a:lnSpc>
                          <a:spcPct val="107000"/>
                        </a:lnSpc>
                        <a:spcAft>
                          <a:spcPts val="0"/>
                        </a:spcAft>
                      </a:pPr>
                      <a:r>
                        <a:rPr lang="en-GB" sz="1000" dirty="0">
                          <a:solidFill>
                            <a:srgbClr val="002060"/>
                          </a:solidFill>
                          <a:effectLst/>
                        </a:rPr>
                        <a:t>7,479,523 </a:t>
                      </a:r>
                      <a:endParaRPr lang="en-GB" sz="10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endParaRPr>
                    </a:p>
                  </a:txBody>
                  <a:tcPr marL="64142" marR="64142" marT="0" marB="0" anchor="b"/>
                </a:tc>
                <a:tc>
                  <a:txBody>
                    <a:bodyPr/>
                    <a:lstStyle/>
                    <a:p>
                      <a:pPr algn="ctr">
                        <a:lnSpc>
                          <a:spcPct val="107000"/>
                        </a:lnSpc>
                        <a:spcAft>
                          <a:spcPts val="0"/>
                        </a:spcAft>
                      </a:pPr>
                      <a:r>
                        <a:rPr lang="en-GB" sz="1000" dirty="0">
                          <a:solidFill>
                            <a:srgbClr val="002060"/>
                          </a:solidFill>
                          <a:effectLst/>
                        </a:rPr>
                        <a:t>993,664 </a:t>
                      </a:r>
                      <a:endParaRPr lang="en-GB" sz="10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endParaRPr>
                    </a:p>
                  </a:txBody>
                  <a:tcPr marL="64142" marR="64142" marT="0" marB="0" anchor="b"/>
                </a:tc>
                <a:tc>
                  <a:txBody>
                    <a:bodyPr/>
                    <a:lstStyle/>
                    <a:p>
                      <a:pPr algn="ctr">
                        <a:lnSpc>
                          <a:spcPct val="107000"/>
                        </a:lnSpc>
                        <a:spcAft>
                          <a:spcPts val="0"/>
                        </a:spcAft>
                      </a:pPr>
                      <a:r>
                        <a:rPr lang="en-GB" sz="1000" dirty="0">
                          <a:solidFill>
                            <a:srgbClr val="002060"/>
                          </a:solidFill>
                          <a:effectLst/>
                        </a:rPr>
                        <a:t>15.32%</a:t>
                      </a:r>
                      <a:endParaRPr lang="en-GB" sz="10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endParaRPr>
                    </a:p>
                  </a:txBody>
                  <a:tcPr marL="64142" marR="64142" marT="0" marB="0" anchor="b"/>
                </a:tc>
                <a:extLst>
                  <a:ext uri="{0D108BD9-81ED-4DB2-BD59-A6C34878D82A}">
                    <a16:rowId xmlns:a16="http://schemas.microsoft.com/office/drawing/2014/main" val="1780902449"/>
                  </a:ext>
                </a:extLst>
              </a:tr>
              <a:tr h="167161">
                <a:tc>
                  <a:txBody>
                    <a:bodyPr/>
                    <a:lstStyle/>
                    <a:p>
                      <a:pPr>
                        <a:lnSpc>
                          <a:spcPct val="107000"/>
                        </a:lnSpc>
                        <a:spcAft>
                          <a:spcPts val="0"/>
                        </a:spcAft>
                      </a:pPr>
                      <a:r>
                        <a:rPr lang="en-GB" sz="1000" b="1" dirty="0">
                          <a:solidFill>
                            <a:srgbClr val="002060"/>
                          </a:solidFill>
                          <a:effectLst/>
                        </a:rPr>
                        <a:t>Total </a:t>
                      </a:r>
                      <a:endParaRPr lang="en-GB" sz="1000" b="1"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endParaRPr>
                    </a:p>
                  </a:txBody>
                  <a:tcPr marL="64142" marR="64142" marT="0" marB="0" anchor="b">
                    <a:solidFill>
                      <a:srgbClr val="FFFFCC"/>
                    </a:solidFill>
                  </a:tcPr>
                </a:tc>
                <a:tc>
                  <a:txBody>
                    <a:bodyPr/>
                    <a:lstStyle/>
                    <a:p>
                      <a:pPr algn="ctr">
                        <a:lnSpc>
                          <a:spcPct val="107000"/>
                        </a:lnSpc>
                        <a:spcAft>
                          <a:spcPts val="0"/>
                        </a:spcAft>
                      </a:pPr>
                      <a:r>
                        <a:rPr lang="en-GB" sz="1000" b="1" dirty="0">
                          <a:solidFill>
                            <a:srgbClr val="002060"/>
                          </a:solidFill>
                          <a:effectLst/>
                        </a:rPr>
                        <a:t>225,646,732 </a:t>
                      </a:r>
                      <a:endParaRPr lang="en-GB" sz="1000" b="1"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endParaRPr>
                    </a:p>
                  </a:txBody>
                  <a:tcPr marL="64142" marR="64142" marT="0" marB="0" anchor="b">
                    <a:solidFill>
                      <a:srgbClr val="FFFFCC"/>
                    </a:solidFill>
                  </a:tcPr>
                </a:tc>
                <a:tc>
                  <a:txBody>
                    <a:bodyPr/>
                    <a:lstStyle/>
                    <a:p>
                      <a:pPr algn="ctr">
                        <a:lnSpc>
                          <a:spcPct val="107000"/>
                        </a:lnSpc>
                        <a:spcAft>
                          <a:spcPts val="0"/>
                        </a:spcAft>
                      </a:pPr>
                      <a:r>
                        <a:rPr lang="en-GB" sz="1000" b="1" dirty="0">
                          <a:solidFill>
                            <a:srgbClr val="002060"/>
                          </a:solidFill>
                          <a:effectLst/>
                        </a:rPr>
                        <a:t>113,493,173 </a:t>
                      </a:r>
                      <a:endParaRPr lang="en-GB" sz="1000" b="1"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endParaRPr>
                    </a:p>
                  </a:txBody>
                  <a:tcPr marL="64142" marR="64142" marT="0" marB="0" anchor="b">
                    <a:solidFill>
                      <a:srgbClr val="FFFFCC"/>
                    </a:solidFill>
                  </a:tcPr>
                </a:tc>
                <a:tc>
                  <a:txBody>
                    <a:bodyPr/>
                    <a:lstStyle/>
                    <a:p>
                      <a:pPr algn="ctr">
                        <a:lnSpc>
                          <a:spcPct val="107000"/>
                        </a:lnSpc>
                        <a:spcAft>
                          <a:spcPts val="0"/>
                        </a:spcAft>
                      </a:pPr>
                      <a:r>
                        <a:rPr lang="en-GB" sz="1000" b="1" dirty="0">
                          <a:solidFill>
                            <a:srgbClr val="002060"/>
                          </a:solidFill>
                          <a:effectLst/>
                        </a:rPr>
                        <a:t>115,270,348 </a:t>
                      </a:r>
                      <a:endParaRPr lang="en-GB" sz="1000" b="1"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endParaRPr>
                    </a:p>
                  </a:txBody>
                  <a:tcPr marL="64142" marR="64142" marT="0" marB="0" anchor="b">
                    <a:solidFill>
                      <a:srgbClr val="FFFFCC"/>
                    </a:solidFill>
                  </a:tcPr>
                </a:tc>
                <a:tc>
                  <a:txBody>
                    <a:bodyPr/>
                    <a:lstStyle/>
                    <a:p>
                      <a:pPr algn="ctr">
                        <a:lnSpc>
                          <a:spcPct val="107000"/>
                        </a:lnSpc>
                        <a:spcAft>
                          <a:spcPts val="0"/>
                        </a:spcAft>
                      </a:pPr>
                      <a:r>
                        <a:rPr lang="en-GB" sz="1000" b="1" dirty="0">
                          <a:solidFill>
                            <a:srgbClr val="002060"/>
                          </a:solidFill>
                          <a:effectLst/>
                        </a:rPr>
                        <a:t>1,777,176 </a:t>
                      </a:r>
                      <a:endParaRPr lang="en-GB" sz="1000" b="1"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endParaRPr>
                    </a:p>
                  </a:txBody>
                  <a:tcPr marL="64142" marR="64142" marT="0" marB="0" anchor="b">
                    <a:solidFill>
                      <a:srgbClr val="FFFFCC"/>
                    </a:solidFill>
                  </a:tcPr>
                </a:tc>
                <a:tc>
                  <a:txBody>
                    <a:bodyPr/>
                    <a:lstStyle/>
                    <a:p>
                      <a:pPr algn="ctr">
                        <a:lnSpc>
                          <a:spcPct val="107000"/>
                        </a:lnSpc>
                        <a:spcAft>
                          <a:spcPts val="0"/>
                        </a:spcAft>
                      </a:pPr>
                      <a:r>
                        <a:rPr lang="en-GB" sz="1000" b="1" dirty="0">
                          <a:solidFill>
                            <a:srgbClr val="002060"/>
                          </a:solidFill>
                          <a:effectLst/>
                        </a:rPr>
                        <a:t>1.57%</a:t>
                      </a:r>
                      <a:endParaRPr lang="en-GB" sz="1000" b="1"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endParaRPr>
                    </a:p>
                  </a:txBody>
                  <a:tcPr marL="64142" marR="64142" marT="0" marB="0" anchor="b">
                    <a:solidFill>
                      <a:srgbClr val="FFFFCC"/>
                    </a:solidFill>
                  </a:tcPr>
                </a:tc>
                <a:extLst>
                  <a:ext uri="{0D108BD9-81ED-4DB2-BD59-A6C34878D82A}">
                    <a16:rowId xmlns:a16="http://schemas.microsoft.com/office/drawing/2014/main" val="3881125355"/>
                  </a:ext>
                </a:extLst>
              </a:tr>
              <a:tr h="167161">
                <a:tc>
                  <a:txBody>
                    <a:bodyPr/>
                    <a:lstStyle/>
                    <a:p>
                      <a:pPr>
                        <a:lnSpc>
                          <a:spcPct val="107000"/>
                        </a:lnSpc>
                      </a:pPr>
                      <a:endParaRPr lang="en-GB" sz="1000" dirty="0">
                        <a:effectLst/>
                        <a:latin typeface="Calibri" panose="020F0502020204030204" pitchFamily="34" charset="0"/>
                        <a:cs typeface="Times New Roman" panose="02020603050405020304" pitchFamily="18" charset="0"/>
                      </a:endParaRPr>
                    </a:p>
                  </a:txBody>
                  <a:tcPr marL="64142" marR="64142" marT="0" marB="0" anchor="b"/>
                </a:tc>
                <a:tc>
                  <a:txBody>
                    <a:bodyPr/>
                    <a:lstStyle/>
                    <a:p>
                      <a:pPr>
                        <a:lnSpc>
                          <a:spcPct val="107000"/>
                        </a:lnSpc>
                      </a:pPr>
                      <a:endParaRPr lang="en-GB" sz="1000" dirty="0">
                        <a:effectLst/>
                        <a:latin typeface="Calibri" panose="020F0502020204030204" pitchFamily="34" charset="0"/>
                        <a:cs typeface="Times New Roman" panose="02020603050405020304" pitchFamily="18" charset="0"/>
                      </a:endParaRPr>
                    </a:p>
                  </a:txBody>
                  <a:tcPr marL="64142" marR="64142" marT="0" marB="0" anchor="b"/>
                </a:tc>
                <a:tc>
                  <a:txBody>
                    <a:bodyPr/>
                    <a:lstStyle/>
                    <a:p>
                      <a:pPr>
                        <a:lnSpc>
                          <a:spcPct val="107000"/>
                        </a:lnSpc>
                      </a:pPr>
                      <a:endParaRPr lang="en-GB" sz="1000" dirty="0">
                        <a:effectLst/>
                        <a:latin typeface="Calibri" panose="020F0502020204030204" pitchFamily="34" charset="0"/>
                        <a:cs typeface="Times New Roman" panose="02020603050405020304" pitchFamily="18" charset="0"/>
                      </a:endParaRPr>
                    </a:p>
                  </a:txBody>
                  <a:tcPr marL="64142" marR="64142" marT="0" marB="0" anchor="b"/>
                </a:tc>
                <a:tc>
                  <a:txBody>
                    <a:bodyPr/>
                    <a:lstStyle/>
                    <a:p>
                      <a:pPr>
                        <a:lnSpc>
                          <a:spcPct val="107000"/>
                        </a:lnSpc>
                      </a:pPr>
                      <a:endParaRPr lang="en-GB" sz="1000" dirty="0">
                        <a:effectLst/>
                        <a:latin typeface="Calibri" panose="020F0502020204030204" pitchFamily="34" charset="0"/>
                        <a:cs typeface="Times New Roman" panose="02020603050405020304" pitchFamily="18" charset="0"/>
                      </a:endParaRPr>
                    </a:p>
                  </a:txBody>
                  <a:tcPr marL="64142" marR="64142" marT="0" marB="0" anchor="b"/>
                </a:tc>
                <a:tc>
                  <a:txBody>
                    <a:bodyPr/>
                    <a:lstStyle/>
                    <a:p>
                      <a:pPr>
                        <a:lnSpc>
                          <a:spcPct val="107000"/>
                        </a:lnSpc>
                      </a:pPr>
                      <a:endParaRPr lang="en-GB" sz="1000" dirty="0">
                        <a:effectLst/>
                        <a:latin typeface="Calibri" panose="020F0502020204030204" pitchFamily="34" charset="0"/>
                        <a:cs typeface="Times New Roman" panose="02020603050405020304" pitchFamily="18" charset="0"/>
                      </a:endParaRPr>
                    </a:p>
                  </a:txBody>
                  <a:tcPr marL="64142" marR="64142" marT="0" marB="0" anchor="b"/>
                </a:tc>
                <a:tc>
                  <a:txBody>
                    <a:bodyPr/>
                    <a:lstStyle/>
                    <a:p>
                      <a:pPr>
                        <a:lnSpc>
                          <a:spcPct val="107000"/>
                        </a:lnSpc>
                      </a:pPr>
                      <a:endParaRPr lang="en-GB" sz="1000" dirty="0">
                        <a:effectLst/>
                        <a:latin typeface="Calibri" panose="020F0502020204030204" pitchFamily="34" charset="0"/>
                        <a:cs typeface="Times New Roman" panose="02020603050405020304" pitchFamily="18" charset="0"/>
                      </a:endParaRPr>
                    </a:p>
                  </a:txBody>
                  <a:tcPr marL="64142" marR="64142" marT="0" marB="0" anchor="b"/>
                </a:tc>
                <a:extLst>
                  <a:ext uri="{0D108BD9-81ED-4DB2-BD59-A6C34878D82A}">
                    <a16:rowId xmlns:a16="http://schemas.microsoft.com/office/drawing/2014/main" val="3358667882"/>
                  </a:ext>
                </a:extLst>
              </a:tr>
              <a:tr h="463952">
                <a:tc>
                  <a:txBody>
                    <a:bodyPr/>
                    <a:lstStyle/>
                    <a:p>
                      <a:pPr>
                        <a:lnSpc>
                          <a:spcPct val="107000"/>
                        </a:lnSpc>
                        <a:spcAft>
                          <a:spcPts val="0"/>
                        </a:spcAft>
                      </a:pPr>
                      <a:r>
                        <a:rPr lang="en-GB" sz="1000" dirty="0">
                          <a:solidFill>
                            <a:srgbClr val="002060"/>
                          </a:solidFill>
                          <a:effectLst/>
                        </a:rPr>
                        <a:t>Expenditure</a:t>
                      </a:r>
                      <a:endParaRPr lang="en-GB" sz="10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endParaRPr>
                    </a:p>
                  </a:txBody>
                  <a:tcPr marL="64142" marR="64142" marT="0" marB="0"/>
                </a:tc>
                <a:tc>
                  <a:txBody>
                    <a:bodyPr/>
                    <a:lstStyle/>
                    <a:p>
                      <a:pPr algn="ctr">
                        <a:lnSpc>
                          <a:spcPct val="107000"/>
                        </a:lnSpc>
                        <a:spcAft>
                          <a:spcPts val="0"/>
                        </a:spcAft>
                      </a:pPr>
                      <a:r>
                        <a:rPr lang="en-GB" sz="1000" dirty="0">
                          <a:solidFill>
                            <a:srgbClr val="002060"/>
                          </a:solidFill>
                          <a:effectLst/>
                        </a:rPr>
                        <a:t>Annual Budget </a:t>
                      </a:r>
                      <a:endParaRPr lang="en-GB" sz="10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endParaRPr>
                    </a:p>
                  </a:txBody>
                  <a:tcPr marL="64142" marR="64142" marT="0" marB="0"/>
                </a:tc>
                <a:tc>
                  <a:txBody>
                    <a:bodyPr/>
                    <a:lstStyle/>
                    <a:p>
                      <a:pPr algn="ctr">
                        <a:lnSpc>
                          <a:spcPct val="107000"/>
                        </a:lnSpc>
                        <a:spcAft>
                          <a:spcPts val="0"/>
                        </a:spcAft>
                      </a:pPr>
                      <a:r>
                        <a:rPr lang="en-GB" sz="1000" dirty="0">
                          <a:solidFill>
                            <a:srgbClr val="002060"/>
                          </a:solidFill>
                          <a:effectLst/>
                        </a:rPr>
                        <a:t>Year To Date Budget </a:t>
                      </a:r>
                      <a:endParaRPr lang="en-GB" sz="10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endParaRPr>
                    </a:p>
                  </a:txBody>
                  <a:tcPr marL="64142" marR="64142" marT="0" marB="0"/>
                </a:tc>
                <a:tc>
                  <a:txBody>
                    <a:bodyPr/>
                    <a:lstStyle/>
                    <a:p>
                      <a:pPr algn="ctr">
                        <a:lnSpc>
                          <a:spcPct val="107000"/>
                        </a:lnSpc>
                        <a:spcAft>
                          <a:spcPts val="0"/>
                        </a:spcAft>
                      </a:pPr>
                      <a:r>
                        <a:rPr lang="en-GB" sz="1000" dirty="0">
                          <a:solidFill>
                            <a:srgbClr val="002060"/>
                          </a:solidFill>
                          <a:effectLst/>
                        </a:rPr>
                        <a:t>Year To Date Actual </a:t>
                      </a:r>
                      <a:endParaRPr lang="en-GB" sz="10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endParaRPr>
                    </a:p>
                  </a:txBody>
                  <a:tcPr marL="64142" marR="64142" marT="0" marB="0"/>
                </a:tc>
                <a:tc>
                  <a:txBody>
                    <a:bodyPr/>
                    <a:lstStyle/>
                    <a:p>
                      <a:pPr algn="ctr">
                        <a:lnSpc>
                          <a:spcPct val="107000"/>
                        </a:lnSpc>
                        <a:spcAft>
                          <a:spcPts val="0"/>
                        </a:spcAft>
                      </a:pPr>
                      <a:r>
                        <a:rPr lang="en-GB" sz="1000" dirty="0">
                          <a:solidFill>
                            <a:srgbClr val="002060"/>
                          </a:solidFill>
                          <a:effectLst/>
                        </a:rPr>
                        <a:t>Year To Date Variance </a:t>
                      </a:r>
                      <a:endParaRPr lang="en-GB" sz="10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endParaRPr>
                    </a:p>
                  </a:txBody>
                  <a:tcPr marL="64142" marR="64142" marT="0" marB="0"/>
                </a:tc>
                <a:tc>
                  <a:txBody>
                    <a:bodyPr/>
                    <a:lstStyle/>
                    <a:p>
                      <a:pPr algn="ctr">
                        <a:lnSpc>
                          <a:spcPct val="107000"/>
                        </a:lnSpc>
                        <a:spcAft>
                          <a:spcPts val="0"/>
                        </a:spcAft>
                      </a:pPr>
                      <a:r>
                        <a:rPr lang="en-GB" sz="1000" dirty="0">
                          <a:solidFill>
                            <a:srgbClr val="002060"/>
                          </a:solidFill>
                          <a:effectLst/>
                        </a:rPr>
                        <a:t>Variance           %</a:t>
                      </a:r>
                      <a:endParaRPr lang="en-GB" sz="10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endParaRPr>
                    </a:p>
                  </a:txBody>
                  <a:tcPr marL="64142" marR="64142" marT="0" marB="0"/>
                </a:tc>
                <a:extLst>
                  <a:ext uri="{0D108BD9-81ED-4DB2-BD59-A6C34878D82A}">
                    <a16:rowId xmlns:a16="http://schemas.microsoft.com/office/drawing/2014/main" val="1634685579"/>
                  </a:ext>
                </a:extLst>
              </a:tr>
              <a:tr h="167161">
                <a:tc>
                  <a:txBody>
                    <a:bodyPr/>
                    <a:lstStyle/>
                    <a:p>
                      <a:pPr>
                        <a:lnSpc>
                          <a:spcPct val="107000"/>
                        </a:lnSpc>
                        <a:spcAft>
                          <a:spcPts val="0"/>
                        </a:spcAft>
                      </a:pPr>
                      <a:r>
                        <a:rPr lang="en-GB" sz="1000" dirty="0">
                          <a:solidFill>
                            <a:srgbClr val="002060"/>
                          </a:solidFill>
                          <a:effectLst/>
                        </a:rPr>
                        <a:t>Pay Costs</a:t>
                      </a:r>
                      <a:endParaRPr lang="en-GB" sz="10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endParaRPr>
                    </a:p>
                  </a:txBody>
                  <a:tcPr marL="64142" marR="64142" marT="0" marB="0" anchor="b"/>
                </a:tc>
                <a:tc>
                  <a:txBody>
                    <a:bodyPr/>
                    <a:lstStyle/>
                    <a:p>
                      <a:pPr algn="ctr">
                        <a:lnSpc>
                          <a:spcPct val="107000"/>
                        </a:lnSpc>
                        <a:spcAft>
                          <a:spcPts val="0"/>
                        </a:spcAft>
                      </a:pPr>
                      <a:r>
                        <a:rPr lang="en-GB" sz="1000" dirty="0">
                          <a:solidFill>
                            <a:srgbClr val="002060"/>
                          </a:solidFill>
                          <a:effectLst/>
                        </a:rPr>
                        <a:t>140,446,253 </a:t>
                      </a:r>
                      <a:endParaRPr lang="en-GB" sz="10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endParaRPr>
                    </a:p>
                  </a:txBody>
                  <a:tcPr marL="64142" marR="64142" marT="0" marB="0" anchor="b"/>
                </a:tc>
                <a:tc>
                  <a:txBody>
                    <a:bodyPr/>
                    <a:lstStyle/>
                    <a:p>
                      <a:pPr algn="ctr">
                        <a:lnSpc>
                          <a:spcPct val="107000"/>
                        </a:lnSpc>
                        <a:spcAft>
                          <a:spcPts val="0"/>
                        </a:spcAft>
                      </a:pPr>
                      <a:r>
                        <a:rPr lang="en-GB" sz="1000" dirty="0">
                          <a:solidFill>
                            <a:srgbClr val="002060"/>
                          </a:solidFill>
                          <a:effectLst/>
                        </a:rPr>
                        <a:t>72,728,680 </a:t>
                      </a:r>
                      <a:endParaRPr lang="en-GB" sz="10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endParaRPr>
                    </a:p>
                  </a:txBody>
                  <a:tcPr marL="64142" marR="64142" marT="0" marB="0" anchor="b"/>
                </a:tc>
                <a:tc>
                  <a:txBody>
                    <a:bodyPr/>
                    <a:lstStyle/>
                    <a:p>
                      <a:pPr algn="ctr">
                        <a:lnSpc>
                          <a:spcPct val="107000"/>
                        </a:lnSpc>
                        <a:spcAft>
                          <a:spcPts val="0"/>
                        </a:spcAft>
                      </a:pPr>
                      <a:r>
                        <a:rPr lang="en-GB" sz="1000" dirty="0">
                          <a:solidFill>
                            <a:srgbClr val="002060"/>
                          </a:solidFill>
                          <a:effectLst/>
                        </a:rPr>
                        <a:t>73,393,033 </a:t>
                      </a:r>
                      <a:endParaRPr lang="en-GB" sz="10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endParaRPr>
                    </a:p>
                  </a:txBody>
                  <a:tcPr marL="64142" marR="64142" marT="0" marB="0" anchor="b"/>
                </a:tc>
                <a:tc>
                  <a:txBody>
                    <a:bodyPr/>
                    <a:lstStyle/>
                    <a:p>
                      <a:pPr algn="ctr">
                        <a:lnSpc>
                          <a:spcPct val="107000"/>
                        </a:lnSpc>
                        <a:spcAft>
                          <a:spcPts val="0"/>
                        </a:spcAft>
                      </a:pPr>
                      <a:r>
                        <a:rPr lang="en-GB" sz="1000" dirty="0">
                          <a:solidFill>
                            <a:srgbClr val="FF0000"/>
                          </a:solidFill>
                          <a:effectLst/>
                        </a:rPr>
                        <a:t>-664,353 </a:t>
                      </a:r>
                      <a:endParaRPr lang="en-GB" sz="10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4142" marR="64142" marT="0" marB="0" anchor="b"/>
                </a:tc>
                <a:tc>
                  <a:txBody>
                    <a:bodyPr/>
                    <a:lstStyle/>
                    <a:p>
                      <a:pPr algn="ctr">
                        <a:lnSpc>
                          <a:spcPct val="107000"/>
                        </a:lnSpc>
                        <a:spcAft>
                          <a:spcPts val="0"/>
                        </a:spcAft>
                      </a:pPr>
                      <a:r>
                        <a:rPr lang="en-GB" sz="1000" dirty="0">
                          <a:solidFill>
                            <a:srgbClr val="FF0000"/>
                          </a:solidFill>
                          <a:effectLst/>
                        </a:rPr>
                        <a:t>-0.91%</a:t>
                      </a:r>
                      <a:endParaRPr lang="en-GB" sz="10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4142" marR="64142" marT="0" marB="0" anchor="b"/>
                </a:tc>
                <a:extLst>
                  <a:ext uri="{0D108BD9-81ED-4DB2-BD59-A6C34878D82A}">
                    <a16:rowId xmlns:a16="http://schemas.microsoft.com/office/drawing/2014/main" val="1512007852"/>
                  </a:ext>
                </a:extLst>
              </a:tr>
              <a:tr h="167161">
                <a:tc>
                  <a:txBody>
                    <a:bodyPr/>
                    <a:lstStyle/>
                    <a:p>
                      <a:pPr>
                        <a:lnSpc>
                          <a:spcPct val="107000"/>
                        </a:lnSpc>
                        <a:spcAft>
                          <a:spcPts val="0"/>
                        </a:spcAft>
                      </a:pPr>
                      <a:r>
                        <a:rPr lang="en-GB" sz="1000" dirty="0">
                          <a:solidFill>
                            <a:srgbClr val="002060"/>
                          </a:solidFill>
                          <a:effectLst/>
                        </a:rPr>
                        <a:t>Non Pay Costs</a:t>
                      </a:r>
                      <a:endParaRPr lang="en-GB" sz="10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endParaRPr>
                    </a:p>
                  </a:txBody>
                  <a:tcPr marL="64142" marR="64142" marT="0" marB="0" anchor="b"/>
                </a:tc>
                <a:tc>
                  <a:txBody>
                    <a:bodyPr/>
                    <a:lstStyle/>
                    <a:p>
                      <a:pPr algn="ctr">
                        <a:lnSpc>
                          <a:spcPct val="107000"/>
                        </a:lnSpc>
                        <a:spcAft>
                          <a:spcPts val="0"/>
                        </a:spcAft>
                      </a:pPr>
                      <a:r>
                        <a:rPr lang="en-GB" sz="1000" dirty="0">
                          <a:solidFill>
                            <a:srgbClr val="002060"/>
                          </a:solidFill>
                          <a:effectLst/>
                        </a:rPr>
                        <a:t>85,200,479 </a:t>
                      </a:r>
                      <a:endParaRPr lang="en-GB" sz="10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endParaRPr>
                    </a:p>
                  </a:txBody>
                  <a:tcPr marL="64142" marR="64142" marT="0" marB="0" anchor="b"/>
                </a:tc>
                <a:tc>
                  <a:txBody>
                    <a:bodyPr/>
                    <a:lstStyle/>
                    <a:p>
                      <a:pPr algn="ctr">
                        <a:lnSpc>
                          <a:spcPct val="107000"/>
                        </a:lnSpc>
                        <a:spcAft>
                          <a:spcPts val="0"/>
                        </a:spcAft>
                      </a:pPr>
                      <a:r>
                        <a:rPr lang="en-GB" sz="1000" dirty="0">
                          <a:solidFill>
                            <a:srgbClr val="002060"/>
                          </a:solidFill>
                          <a:effectLst/>
                        </a:rPr>
                        <a:t>34,793,949 </a:t>
                      </a:r>
                      <a:endParaRPr lang="en-GB" sz="10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endParaRPr>
                    </a:p>
                  </a:txBody>
                  <a:tcPr marL="64142" marR="64142" marT="0" marB="0" anchor="b"/>
                </a:tc>
                <a:tc>
                  <a:txBody>
                    <a:bodyPr/>
                    <a:lstStyle/>
                    <a:p>
                      <a:pPr algn="ctr">
                        <a:lnSpc>
                          <a:spcPct val="107000"/>
                        </a:lnSpc>
                        <a:spcAft>
                          <a:spcPts val="0"/>
                        </a:spcAft>
                      </a:pPr>
                      <a:r>
                        <a:rPr lang="en-GB" sz="1000" dirty="0">
                          <a:solidFill>
                            <a:srgbClr val="002060"/>
                          </a:solidFill>
                          <a:effectLst/>
                        </a:rPr>
                        <a:t>36,123,881 </a:t>
                      </a:r>
                      <a:endParaRPr lang="en-GB" sz="10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endParaRPr>
                    </a:p>
                  </a:txBody>
                  <a:tcPr marL="64142" marR="64142" marT="0" marB="0" anchor="b"/>
                </a:tc>
                <a:tc>
                  <a:txBody>
                    <a:bodyPr/>
                    <a:lstStyle/>
                    <a:p>
                      <a:pPr algn="ctr">
                        <a:lnSpc>
                          <a:spcPct val="107000"/>
                        </a:lnSpc>
                        <a:spcAft>
                          <a:spcPts val="0"/>
                        </a:spcAft>
                      </a:pPr>
                      <a:r>
                        <a:rPr lang="en-GB" sz="1000" dirty="0">
                          <a:solidFill>
                            <a:srgbClr val="FF0000"/>
                          </a:solidFill>
                          <a:effectLst/>
                        </a:rPr>
                        <a:t>-1,329,932 </a:t>
                      </a:r>
                      <a:endParaRPr lang="en-GB" sz="10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4142" marR="64142" marT="0" marB="0" anchor="b"/>
                </a:tc>
                <a:tc>
                  <a:txBody>
                    <a:bodyPr/>
                    <a:lstStyle/>
                    <a:p>
                      <a:pPr algn="ctr">
                        <a:lnSpc>
                          <a:spcPct val="107000"/>
                        </a:lnSpc>
                        <a:spcAft>
                          <a:spcPts val="0"/>
                        </a:spcAft>
                      </a:pPr>
                      <a:r>
                        <a:rPr lang="en-GB" sz="1000" dirty="0">
                          <a:solidFill>
                            <a:srgbClr val="FF0000"/>
                          </a:solidFill>
                          <a:effectLst/>
                        </a:rPr>
                        <a:t>-3.82%</a:t>
                      </a:r>
                      <a:endParaRPr lang="en-GB" sz="10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4142" marR="64142" marT="0" marB="0" anchor="b"/>
                </a:tc>
                <a:extLst>
                  <a:ext uri="{0D108BD9-81ED-4DB2-BD59-A6C34878D82A}">
                    <a16:rowId xmlns:a16="http://schemas.microsoft.com/office/drawing/2014/main" val="3844251863"/>
                  </a:ext>
                </a:extLst>
              </a:tr>
              <a:tr h="167161">
                <a:tc>
                  <a:txBody>
                    <a:bodyPr/>
                    <a:lstStyle/>
                    <a:p>
                      <a:pPr>
                        <a:lnSpc>
                          <a:spcPct val="107000"/>
                        </a:lnSpc>
                        <a:spcAft>
                          <a:spcPts val="0"/>
                        </a:spcAft>
                      </a:pPr>
                      <a:r>
                        <a:rPr lang="en-GB" sz="1000" b="1" dirty="0">
                          <a:solidFill>
                            <a:srgbClr val="002060"/>
                          </a:solidFill>
                          <a:effectLst/>
                        </a:rPr>
                        <a:t>Total </a:t>
                      </a:r>
                      <a:endParaRPr lang="en-GB" sz="1000" b="1"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endParaRPr>
                    </a:p>
                  </a:txBody>
                  <a:tcPr marL="64142" marR="64142" marT="0" marB="0" anchor="b">
                    <a:solidFill>
                      <a:srgbClr val="FFFFCC"/>
                    </a:solidFill>
                  </a:tcPr>
                </a:tc>
                <a:tc>
                  <a:txBody>
                    <a:bodyPr/>
                    <a:lstStyle/>
                    <a:p>
                      <a:pPr algn="ctr">
                        <a:lnSpc>
                          <a:spcPct val="107000"/>
                        </a:lnSpc>
                        <a:spcAft>
                          <a:spcPts val="0"/>
                        </a:spcAft>
                      </a:pPr>
                      <a:r>
                        <a:rPr lang="en-GB" sz="1000" b="1" dirty="0">
                          <a:solidFill>
                            <a:srgbClr val="002060"/>
                          </a:solidFill>
                          <a:effectLst/>
                        </a:rPr>
                        <a:t>225,646,732 </a:t>
                      </a:r>
                      <a:endParaRPr lang="en-GB" sz="1000" b="1"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endParaRPr>
                    </a:p>
                  </a:txBody>
                  <a:tcPr marL="64142" marR="64142" marT="0" marB="0" anchor="b">
                    <a:solidFill>
                      <a:srgbClr val="FFFFCC"/>
                    </a:solidFill>
                  </a:tcPr>
                </a:tc>
                <a:tc>
                  <a:txBody>
                    <a:bodyPr/>
                    <a:lstStyle/>
                    <a:p>
                      <a:pPr algn="ctr">
                        <a:lnSpc>
                          <a:spcPct val="107000"/>
                        </a:lnSpc>
                        <a:spcAft>
                          <a:spcPts val="0"/>
                        </a:spcAft>
                      </a:pPr>
                      <a:r>
                        <a:rPr lang="en-GB" sz="1000" b="1" dirty="0">
                          <a:solidFill>
                            <a:srgbClr val="002060"/>
                          </a:solidFill>
                          <a:effectLst/>
                        </a:rPr>
                        <a:t>107,522,629 </a:t>
                      </a:r>
                      <a:endParaRPr lang="en-GB" sz="1000" b="1"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endParaRPr>
                    </a:p>
                  </a:txBody>
                  <a:tcPr marL="64142" marR="64142" marT="0" marB="0" anchor="b">
                    <a:solidFill>
                      <a:srgbClr val="FFFFCC"/>
                    </a:solidFill>
                  </a:tcPr>
                </a:tc>
                <a:tc>
                  <a:txBody>
                    <a:bodyPr/>
                    <a:lstStyle/>
                    <a:p>
                      <a:pPr algn="ctr">
                        <a:lnSpc>
                          <a:spcPct val="107000"/>
                        </a:lnSpc>
                        <a:spcAft>
                          <a:spcPts val="0"/>
                        </a:spcAft>
                      </a:pPr>
                      <a:r>
                        <a:rPr lang="en-GB" sz="1000" b="1" dirty="0">
                          <a:solidFill>
                            <a:srgbClr val="002060"/>
                          </a:solidFill>
                          <a:effectLst/>
                        </a:rPr>
                        <a:t>109,516,914 </a:t>
                      </a:r>
                      <a:endParaRPr lang="en-GB" sz="1000" b="1"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endParaRPr>
                    </a:p>
                  </a:txBody>
                  <a:tcPr marL="64142" marR="64142" marT="0" marB="0" anchor="b">
                    <a:solidFill>
                      <a:srgbClr val="FFFFCC"/>
                    </a:solidFill>
                  </a:tcPr>
                </a:tc>
                <a:tc>
                  <a:txBody>
                    <a:bodyPr/>
                    <a:lstStyle/>
                    <a:p>
                      <a:pPr algn="ctr">
                        <a:lnSpc>
                          <a:spcPct val="107000"/>
                        </a:lnSpc>
                        <a:spcAft>
                          <a:spcPts val="0"/>
                        </a:spcAft>
                      </a:pPr>
                      <a:r>
                        <a:rPr lang="en-GB" sz="1000" b="1" dirty="0">
                          <a:solidFill>
                            <a:srgbClr val="FF0000"/>
                          </a:solidFill>
                          <a:effectLst/>
                        </a:rPr>
                        <a:t>-1,994,285 </a:t>
                      </a:r>
                      <a:endParaRPr lang="en-GB" sz="10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4142" marR="64142" marT="0" marB="0" anchor="b">
                    <a:solidFill>
                      <a:srgbClr val="FFFFCC"/>
                    </a:solidFill>
                  </a:tcPr>
                </a:tc>
                <a:tc>
                  <a:txBody>
                    <a:bodyPr/>
                    <a:lstStyle/>
                    <a:p>
                      <a:pPr algn="ctr">
                        <a:lnSpc>
                          <a:spcPct val="107000"/>
                        </a:lnSpc>
                        <a:spcAft>
                          <a:spcPts val="0"/>
                        </a:spcAft>
                      </a:pPr>
                      <a:r>
                        <a:rPr lang="en-GB" sz="1000" b="1" dirty="0">
                          <a:solidFill>
                            <a:srgbClr val="FF0000"/>
                          </a:solidFill>
                          <a:effectLst/>
                        </a:rPr>
                        <a:t>-1.85%</a:t>
                      </a:r>
                      <a:endParaRPr lang="en-GB" sz="10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4142" marR="64142" marT="0" marB="0" anchor="b">
                    <a:solidFill>
                      <a:srgbClr val="FFFFCC"/>
                    </a:solidFill>
                  </a:tcPr>
                </a:tc>
                <a:extLst>
                  <a:ext uri="{0D108BD9-81ED-4DB2-BD59-A6C34878D82A}">
                    <a16:rowId xmlns:a16="http://schemas.microsoft.com/office/drawing/2014/main" val="2869252415"/>
                  </a:ext>
                </a:extLst>
              </a:tr>
              <a:tr h="167161">
                <a:tc>
                  <a:txBody>
                    <a:bodyPr/>
                    <a:lstStyle/>
                    <a:p>
                      <a:pPr>
                        <a:lnSpc>
                          <a:spcPct val="107000"/>
                        </a:lnSpc>
                      </a:pPr>
                      <a:endParaRPr lang="en-GB" sz="1000" dirty="0">
                        <a:solidFill>
                          <a:srgbClr val="002060"/>
                        </a:solidFill>
                        <a:effectLst/>
                        <a:latin typeface="Calibri" panose="020F0502020204030204" pitchFamily="34" charset="0"/>
                        <a:cs typeface="Times New Roman" panose="02020603050405020304" pitchFamily="18" charset="0"/>
                      </a:endParaRPr>
                    </a:p>
                  </a:txBody>
                  <a:tcPr marL="64142" marR="64142" marT="0" marB="0" anchor="b"/>
                </a:tc>
                <a:tc>
                  <a:txBody>
                    <a:bodyPr/>
                    <a:lstStyle/>
                    <a:p>
                      <a:pPr>
                        <a:lnSpc>
                          <a:spcPct val="107000"/>
                        </a:lnSpc>
                      </a:pPr>
                      <a:endParaRPr lang="en-GB" sz="1000" dirty="0">
                        <a:solidFill>
                          <a:srgbClr val="002060"/>
                        </a:solidFill>
                        <a:effectLst/>
                        <a:latin typeface="Calibri" panose="020F0502020204030204" pitchFamily="34" charset="0"/>
                        <a:cs typeface="Times New Roman" panose="02020603050405020304" pitchFamily="18" charset="0"/>
                      </a:endParaRPr>
                    </a:p>
                  </a:txBody>
                  <a:tcPr marL="64142" marR="64142" marT="0" marB="0" anchor="b"/>
                </a:tc>
                <a:tc>
                  <a:txBody>
                    <a:bodyPr/>
                    <a:lstStyle/>
                    <a:p>
                      <a:pPr>
                        <a:lnSpc>
                          <a:spcPct val="107000"/>
                        </a:lnSpc>
                      </a:pPr>
                      <a:endParaRPr lang="en-GB" sz="1000" dirty="0">
                        <a:solidFill>
                          <a:srgbClr val="002060"/>
                        </a:solidFill>
                        <a:effectLst/>
                        <a:latin typeface="Calibri" panose="020F0502020204030204" pitchFamily="34" charset="0"/>
                        <a:cs typeface="Times New Roman" panose="02020603050405020304" pitchFamily="18" charset="0"/>
                      </a:endParaRPr>
                    </a:p>
                  </a:txBody>
                  <a:tcPr marL="64142" marR="64142" marT="0" marB="0" anchor="b"/>
                </a:tc>
                <a:tc>
                  <a:txBody>
                    <a:bodyPr/>
                    <a:lstStyle/>
                    <a:p>
                      <a:pPr>
                        <a:lnSpc>
                          <a:spcPct val="107000"/>
                        </a:lnSpc>
                      </a:pPr>
                      <a:endParaRPr lang="en-GB" sz="1000" dirty="0">
                        <a:solidFill>
                          <a:srgbClr val="002060"/>
                        </a:solidFill>
                        <a:effectLst/>
                        <a:latin typeface="Calibri" panose="020F0502020204030204" pitchFamily="34" charset="0"/>
                        <a:cs typeface="Times New Roman" panose="02020603050405020304" pitchFamily="18" charset="0"/>
                      </a:endParaRPr>
                    </a:p>
                  </a:txBody>
                  <a:tcPr marL="64142" marR="64142" marT="0" marB="0" anchor="b"/>
                </a:tc>
                <a:tc>
                  <a:txBody>
                    <a:bodyPr/>
                    <a:lstStyle/>
                    <a:p>
                      <a:pPr>
                        <a:lnSpc>
                          <a:spcPct val="107000"/>
                        </a:lnSpc>
                      </a:pPr>
                      <a:endParaRPr lang="en-GB" sz="1000" dirty="0">
                        <a:effectLst/>
                        <a:latin typeface="Calibri" panose="020F0502020204030204" pitchFamily="34" charset="0"/>
                        <a:cs typeface="Times New Roman" panose="02020603050405020304" pitchFamily="18" charset="0"/>
                      </a:endParaRPr>
                    </a:p>
                  </a:txBody>
                  <a:tcPr marL="64142" marR="64142" marT="0" marB="0" anchor="b"/>
                </a:tc>
                <a:tc>
                  <a:txBody>
                    <a:bodyPr/>
                    <a:lstStyle/>
                    <a:p>
                      <a:pPr>
                        <a:lnSpc>
                          <a:spcPct val="107000"/>
                        </a:lnSpc>
                      </a:pPr>
                      <a:endParaRPr lang="en-GB" sz="1000" dirty="0">
                        <a:effectLst/>
                        <a:latin typeface="Calibri" panose="020F0502020204030204" pitchFamily="34" charset="0"/>
                        <a:cs typeface="Times New Roman" panose="02020603050405020304" pitchFamily="18" charset="0"/>
                      </a:endParaRPr>
                    </a:p>
                  </a:txBody>
                  <a:tcPr marL="64142" marR="64142" marT="0" marB="0" anchor="b"/>
                </a:tc>
                <a:extLst>
                  <a:ext uri="{0D108BD9-81ED-4DB2-BD59-A6C34878D82A}">
                    <a16:rowId xmlns:a16="http://schemas.microsoft.com/office/drawing/2014/main" val="1849931341"/>
                  </a:ext>
                </a:extLst>
              </a:tr>
              <a:tr h="167161">
                <a:tc>
                  <a:txBody>
                    <a:bodyPr/>
                    <a:lstStyle/>
                    <a:p>
                      <a:pPr>
                        <a:lnSpc>
                          <a:spcPct val="107000"/>
                        </a:lnSpc>
                        <a:spcAft>
                          <a:spcPts val="0"/>
                        </a:spcAft>
                      </a:pPr>
                      <a:r>
                        <a:rPr lang="en-GB" sz="1000" b="1" dirty="0">
                          <a:solidFill>
                            <a:srgbClr val="002060"/>
                          </a:solidFill>
                          <a:effectLst/>
                        </a:rPr>
                        <a:t>Net Core Position</a:t>
                      </a:r>
                      <a:endParaRPr lang="en-GB" sz="1000" b="1"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endParaRPr>
                    </a:p>
                  </a:txBody>
                  <a:tcPr marL="64142" marR="64142" marT="0" marB="0" anchor="b">
                    <a:solidFill>
                      <a:srgbClr val="FFFFCC"/>
                    </a:solidFill>
                  </a:tcPr>
                </a:tc>
                <a:tc>
                  <a:txBody>
                    <a:bodyPr/>
                    <a:lstStyle/>
                    <a:p>
                      <a:pPr algn="ctr">
                        <a:lnSpc>
                          <a:spcPct val="107000"/>
                        </a:lnSpc>
                        <a:spcAft>
                          <a:spcPts val="0"/>
                        </a:spcAft>
                      </a:pPr>
                      <a:r>
                        <a:rPr lang="en-GB" sz="1000" b="1" dirty="0">
                          <a:solidFill>
                            <a:srgbClr val="002060"/>
                          </a:solidFill>
                          <a:effectLst/>
                        </a:rPr>
                        <a:t>0 </a:t>
                      </a:r>
                      <a:endParaRPr lang="en-GB" sz="1000" b="1"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endParaRPr>
                    </a:p>
                  </a:txBody>
                  <a:tcPr marL="64142" marR="64142" marT="0" marB="0" anchor="b">
                    <a:solidFill>
                      <a:srgbClr val="FFFFCC"/>
                    </a:solidFill>
                  </a:tcPr>
                </a:tc>
                <a:tc>
                  <a:txBody>
                    <a:bodyPr/>
                    <a:lstStyle/>
                    <a:p>
                      <a:pPr algn="ctr">
                        <a:lnSpc>
                          <a:spcPct val="107000"/>
                        </a:lnSpc>
                        <a:spcAft>
                          <a:spcPts val="0"/>
                        </a:spcAft>
                      </a:pPr>
                      <a:r>
                        <a:rPr lang="en-GB" sz="1000" b="1" dirty="0">
                          <a:solidFill>
                            <a:srgbClr val="002060"/>
                          </a:solidFill>
                          <a:effectLst/>
                        </a:rPr>
                        <a:t>5,970,543 </a:t>
                      </a:r>
                      <a:endParaRPr lang="en-GB" sz="1000" b="1"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endParaRPr>
                    </a:p>
                  </a:txBody>
                  <a:tcPr marL="64142" marR="64142" marT="0" marB="0" anchor="b">
                    <a:solidFill>
                      <a:srgbClr val="FFFFCC"/>
                    </a:solidFill>
                  </a:tcPr>
                </a:tc>
                <a:tc>
                  <a:txBody>
                    <a:bodyPr/>
                    <a:lstStyle/>
                    <a:p>
                      <a:pPr algn="ctr">
                        <a:lnSpc>
                          <a:spcPct val="107000"/>
                        </a:lnSpc>
                        <a:spcAft>
                          <a:spcPts val="0"/>
                        </a:spcAft>
                      </a:pPr>
                      <a:r>
                        <a:rPr lang="en-GB" sz="1000" b="1" dirty="0">
                          <a:solidFill>
                            <a:srgbClr val="002060"/>
                          </a:solidFill>
                          <a:effectLst/>
                        </a:rPr>
                        <a:t>5,753,434 </a:t>
                      </a:r>
                      <a:endParaRPr lang="en-GB" sz="1000" b="1"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endParaRPr>
                    </a:p>
                  </a:txBody>
                  <a:tcPr marL="64142" marR="64142" marT="0" marB="0" anchor="b">
                    <a:solidFill>
                      <a:srgbClr val="FFFFCC"/>
                    </a:solidFill>
                  </a:tcPr>
                </a:tc>
                <a:tc>
                  <a:txBody>
                    <a:bodyPr/>
                    <a:lstStyle/>
                    <a:p>
                      <a:pPr algn="ctr">
                        <a:lnSpc>
                          <a:spcPct val="107000"/>
                        </a:lnSpc>
                        <a:spcAft>
                          <a:spcPts val="0"/>
                        </a:spcAft>
                      </a:pPr>
                      <a:r>
                        <a:rPr lang="en-GB" sz="1000" b="1" dirty="0">
                          <a:solidFill>
                            <a:srgbClr val="FF0000"/>
                          </a:solidFill>
                          <a:effectLst/>
                        </a:rPr>
                        <a:t>-217,109 </a:t>
                      </a:r>
                      <a:endParaRPr lang="en-GB" sz="10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4142" marR="64142" marT="0" marB="0" anchor="b">
                    <a:solidFill>
                      <a:srgbClr val="FFFFCC"/>
                    </a:solidFill>
                  </a:tcPr>
                </a:tc>
                <a:tc>
                  <a:txBody>
                    <a:bodyPr/>
                    <a:lstStyle/>
                    <a:p>
                      <a:pPr>
                        <a:lnSpc>
                          <a:spcPct val="107000"/>
                        </a:lnSpc>
                      </a:pPr>
                      <a:endParaRPr lang="en-GB" sz="1000" b="1" dirty="0">
                        <a:effectLst/>
                        <a:latin typeface="Calibri" panose="020F0502020204030204" pitchFamily="34" charset="0"/>
                        <a:cs typeface="Times New Roman" panose="02020603050405020304" pitchFamily="18" charset="0"/>
                      </a:endParaRPr>
                    </a:p>
                  </a:txBody>
                  <a:tcPr marL="64142" marR="64142" marT="0" marB="0" anchor="b">
                    <a:solidFill>
                      <a:srgbClr val="FFFFCC"/>
                    </a:solidFill>
                  </a:tcPr>
                </a:tc>
                <a:extLst>
                  <a:ext uri="{0D108BD9-81ED-4DB2-BD59-A6C34878D82A}">
                    <a16:rowId xmlns:a16="http://schemas.microsoft.com/office/drawing/2014/main" val="1065582456"/>
                  </a:ext>
                </a:extLst>
              </a:tr>
            </a:tbl>
          </a:graphicData>
        </a:graphic>
      </p:graphicFrame>
    </p:spTree>
    <p:extLst>
      <p:ext uri="{BB962C8B-B14F-4D97-AF65-F5344CB8AC3E}">
        <p14:creationId xmlns:p14="http://schemas.microsoft.com/office/powerpoint/2010/main" val="23829841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0160" y="140925"/>
            <a:ext cx="6184845" cy="438439"/>
          </a:xfrm>
        </p:spPr>
        <p:txBody>
          <a:bodyPr/>
          <a:lstStyle/>
          <a:p>
            <a:r>
              <a:rPr lang="en-GB" dirty="0" smtClean="0"/>
              <a:t>2023/24 Financial Position</a:t>
            </a:r>
            <a:endParaRPr lang="en-GB" dirty="0"/>
          </a:p>
        </p:txBody>
      </p:sp>
      <p:graphicFrame>
        <p:nvGraphicFramePr>
          <p:cNvPr id="3" name="Table 2"/>
          <p:cNvGraphicFramePr>
            <a:graphicFrameLocks noGrp="1"/>
          </p:cNvGraphicFramePr>
          <p:nvPr>
            <p:extLst>
              <p:ext uri="{D42A27DB-BD31-4B8C-83A1-F6EECF244321}">
                <p14:modId xmlns:p14="http://schemas.microsoft.com/office/powerpoint/2010/main" val="4182008720"/>
              </p:ext>
            </p:extLst>
          </p:nvPr>
        </p:nvGraphicFramePr>
        <p:xfrm>
          <a:off x="344582" y="579364"/>
          <a:ext cx="6096000" cy="403027"/>
        </p:xfrm>
        <a:graphic>
          <a:graphicData uri="http://schemas.openxmlformats.org/drawingml/2006/table">
            <a:tbl>
              <a:tblPr firstRow="1" bandRow="1">
                <a:tableStyleId>{9C89DDF2-D6E7-4416-9A17-0C599F85544F}</a:tableStyleId>
              </a:tblPr>
              <a:tblGrid>
                <a:gridCol w="6096000">
                  <a:extLst>
                    <a:ext uri="{9D8B030D-6E8A-4147-A177-3AD203B41FA5}">
                      <a16:colId xmlns:a16="http://schemas.microsoft.com/office/drawing/2014/main" val="3995855146"/>
                    </a:ext>
                  </a:extLst>
                </a:gridCol>
              </a:tblGrid>
              <a:tr h="403027">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None/>
                        <a:tabLst/>
                        <a:defRPr/>
                      </a:pPr>
                      <a:r>
                        <a:rPr lang="en-GB" sz="1800" b="1" i="0" u="none" strike="noStrike" cap="none" dirty="0" smtClean="0">
                          <a:solidFill>
                            <a:srgbClr val="002060"/>
                          </a:solidFill>
                          <a:latin typeface="Arial"/>
                          <a:ea typeface="Arial"/>
                          <a:cs typeface="Arial" panose="020B0604020202020204" pitchFamily="34" charset="0"/>
                          <a:sym typeface="Arial"/>
                        </a:rPr>
                        <a:t>Key Income Points at September 2023</a:t>
                      </a:r>
                      <a:endParaRPr lang="en-GB" sz="1800" dirty="0">
                        <a:solidFill>
                          <a:srgbClr val="002060"/>
                        </a:solidFill>
                      </a:endParaRPr>
                    </a:p>
                  </a:txBody>
                  <a:tcP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278030609"/>
                  </a:ext>
                </a:extLst>
              </a:tr>
            </a:tbl>
          </a:graphicData>
        </a:graphic>
      </p:graphicFrame>
      <p:graphicFrame>
        <p:nvGraphicFramePr>
          <p:cNvPr id="5" name="Table 4"/>
          <p:cNvGraphicFramePr>
            <a:graphicFrameLocks noGrp="1"/>
          </p:cNvGraphicFramePr>
          <p:nvPr>
            <p:extLst>
              <p:ext uri="{D42A27DB-BD31-4B8C-83A1-F6EECF244321}">
                <p14:modId xmlns:p14="http://schemas.microsoft.com/office/powerpoint/2010/main" val="1633849659"/>
              </p:ext>
            </p:extLst>
          </p:nvPr>
        </p:nvGraphicFramePr>
        <p:xfrm>
          <a:off x="344579" y="1031870"/>
          <a:ext cx="6096002" cy="952500"/>
        </p:xfrm>
        <a:graphic>
          <a:graphicData uri="http://schemas.openxmlformats.org/drawingml/2006/table">
            <a:tbl>
              <a:tblPr firstRow="1" firstCol="1" bandRow="1">
                <a:tableStyleId>{9C89DDF2-D6E7-4416-9A17-0C599F85544F}</a:tableStyleId>
              </a:tblPr>
              <a:tblGrid>
                <a:gridCol w="1827802">
                  <a:extLst>
                    <a:ext uri="{9D8B030D-6E8A-4147-A177-3AD203B41FA5}">
                      <a16:colId xmlns:a16="http://schemas.microsoft.com/office/drawing/2014/main" val="1297064102"/>
                    </a:ext>
                  </a:extLst>
                </a:gridCol>
                <a:gridCol w="1073385">
                  <a:extLst>
                    <a:ext uri="{9D8B030D-6E8A-4147-A177-3AD203B41FA5}">
                      <a16:colId xmlns:a16="http://schemas.microsoft.com/office/drawing/2014/main" val="3307342532"/>
                    </a:ext>
                  </a:extLst>
                </a:gridCol>
                <a:gridCol w="1038742">
                  <a:extLst>
                    <a:ext uri="{9D8B030D-6E8A-4147-A177-3AD203B41FA5}">
                      <a16:colId xmlns:a16="http://schemas.microsoft.com/office/drawing/2014/main" val="2297675273"/>
                    </a:ext>
                  </a:extLst>
                </a:gridCol>
                <a:gridCol w="1042524">
                  <a:extLst>
                    <a:ext uri="{9D8B030D-6E8A-4147-A177-3AD203B41FA5}">
                      <a16:colId xmlns:a16="http://schemas.microsoft.com/office/drawing/2014/main" val="2395094535"/>
                    </a:ext>
                  </a:extLst>
                </a:gridCol>
                <a:gridCol w="1113549">
                  <a:extLst>
                    <a:ext uri="{9D8B030D-6E8A-4147-A177-3AD203B41FA5}">
                      <a16:colId xmlns:a16="http://schemas.microsoft.com/office/drawing/2014/main" val="713187118"/>
                    </a:ext>
                  </a:extLst>
                </a:gridCol>
              </a:tblGrid>
              <a:tr h="381000">
                <a:tc>
                  <a:txBody>
                    <a:bodyPr/>
                    <a:lstStyle/>
                    <a:p>
                      <a:pPr>
                        <a:lnSpc>
                          <a:spcPct val="107000"/>
                        </a:lnSpc>
                        <a:spcAft>
                          <a:spcPts val="0"/>
                        </a:spcAft>
                      </a:pPr>
                      <a:r>
                        <a:rPr lang="en-GB" sz="1100" dirty="0">
                          <a:solidFill>
                            <a:srgbClr val="002060"/>
                          </a:solidFill>
                          <a:effectLst/>
                        </a:rPr>
                        <a:t> </a:t>
                      </a:r>
                      <a:endParaRPr lang="en-GB" sz="11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n-GB" sz="1100" b="1" dirty="0">
                          <a:solidFill>
                            <a:srgbClr val="002060"/>
                          </a:solidFill>
                          <a:effectLst/>
                        </a:rPr>
                        <a:t>Annual Budget </a:t>
                      </a:r>
                      <a:endParaRPr lang="en-GB" sz="1100" b="1"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n-GB" sz="1100" b="1" dirty="0">
                          <a:solidFill>
                            <a:srgbClr val="002060"/>
                          </a:solidFill>
                          <a:effectLst/>
                        </a:rPr>
                        <a:t>Year to Date Budget </a:t>
                      </a:r>
                      <a:endParaRPr lang="en-GB" sz="1100" b="1"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n-GB" sz="1100" b="1" dirty="0">
                          <a:solidFill>
                            <a:srgbClr val="002060"/>
                          </a:solidFill>
                          <a:effectLst/>
                        </a:rPr>
                        <a:t>Year to Date Actual </a:t>
                      </a:r>
                      <a:endParaRPr lang="en-GB" sz="1100" b="1"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n-GB" sz="1100" b="1" dirty="0">
                          <a:solidFill>
                            <a:srgbClr val="002060"/>
                          </a:solidFill>
                          <a:effectLst/>
                        </a:rPr>
                        <a:t>Year to Date Variance</a:t>
                      </a:r>
                      <a:endParaRPr lang="en-GB" sz="1100" b="1"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932571974"/>
                  </a:ext>
                </a:extLst>
              </a:tr>
              <a:tr h="190500">
                <a:tc>
                  <a:txBody>
                    <a:bodyPr/>
                    <a:lstStyle/>
                    <a:p>
                      <a:pPr>
                        <a:lnSpc>
                          <a:spcPct val="107000"/>
                        </a:lnSpc>
                        <a:spcAft>
                          <a:spcPts val="0"/>
                        </a:spcAft>
                      </a:pPr>
                      <a:r>
                        <a:rPr lang="en-GB" sz="1100" dirty="0">
                          <a:solidFill>
                            <a:srgbClr val="002060"/>
                          </a:solidFill>
                          <a:effectLst/>
                        </a:rPr>
                        <a:t>Core - RRL </a:t>
                      </a:r>
                      <a:endParaRPr lang="en-GB" sz="11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ctr">
                        <a:lnSpc>
                          <a:spcPct val="107000"/>
                        </a:lnSpc>
                        <a:spcAft>
                          <a:spcPts val="0"/>
                        </a:spcAft>
                      </a:pPr>
                      <a:r>
                        <a:rPr lang="en-GB" sz="1100" dirty="0">
                          <a:solidFill>
                            <a:srgbClr val="002060"/>
                          </a:solidFill>
                          <a:effectLst/>
                        </a:rPr>
                        <a:t>110,294,254 </a:t>
                      </a:r>
                      <a:endParaRPr lang="en-GB" sz="11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ctr">
                        <a:lnSpc>
                          <a:spcPct val="107000"/>
                        </a:lnSpc>
                        <a:spcAft>
                          <a:spcPts val="0"/>
                        </a:spcAft>
                      </a:pPr>
                      <a:r>
                        <a:rPr lang="en-GB" sz="1100" dirty="0">
                          <a:solidFill>
                            <a:srgbClr val="002060"/>
                          </a:solidFill>
                          <a:effectLst/>
                        </a:rPr>
                        <a:t>55,147,127 </a:t>
                      </a:r>
                      <a:endParaRPr lang="en-GB" sz="11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ctr">
                        <a:lnSpc>
                          <a:spcPct val="107000"/>
                        </a:lnSpc>
                        <a:spcAft>
                          <a:spcPts val="0"/>
                        </a:spcAft>
                      </a:pPr>
                      <a:r>
                        <a:rPr lang="en-GB" sz="1100" dirty="0">
                          <a:solidFill>
                            <a:srgbClr val="002060"/>
                          </a:solidFill>
                          <a:effectLst/>
                        </a:rPr>
                        <a:t>55,147,127 </a:t>
                      </a:r>
                      <a:endParaRPr lang="en-GB" sz="11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ctr">
                        <a:lnSpc>
                          <a:spcPct val="107000"/>
                        </a:lnSpc>
                        <a:spcAft>
                          <a:spcPts val="0"/>
                        </a:spcAft>
                      </a:pPr>
                      <a:r>
                        <a:rPr lang="en-GB" sz="1100" dirty="0">
                          <a:solidFill>
                            <a:srgbClr val="002060"/>
                          </a:solidFill>
                          <a:effectLst/>
                        </a:rPr>
                        <a:t>0 </a:t>
                      </a:r>
                      <a:endParaRPr lang="en-GB" sz="11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786203155"/>
                  </a:ext>
                </a:extLst>
              </a:tr>
              <a:tr h="190500">
                <a:tc>
                  <a:txBody>
                    <a:bodyPr/>
                    <a:lstStyle/>
                    <a:p>
                      <a:pPr>
                        <a:lnSpc>
                          <a:spcPct val="107000"/>
                        </a:lnSpc>
                        <a:spcAft>
                          <a:spcPts val="0"/>
                        </a:spcAft>
                      </a:pPr>
                      <a:r>
                        <a:rPr lang="en-GB" sz="1100" dirty="0">
                          <a:solidFill>
                            <a:srgbClr val="002060"/>
                          </a:solidFill>
                          <a:effectLst/>
                        </a:rPr>
                        <a:t>Core - RRL ( SLA )</a:t>
                      </a:r>
                      <a:endParaRPr lang="en-GB" sz="11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ctr">
                        <a:lnSpc>
                          <a:spcPct val="107000"/>
                        </a:lnSpc>
                        <a:spcAft>
                          <a:spcPts val="0"/>
                        </a:spcAft>
                      </a:pPr>
                      <a:r>
                        <a:rPr lang="en-GB" sz="1100" dirty="0">
                          <a:solidFill>
                            <a:srgbClr val="002060"/>
                          </a:solidFill>
                          <a:effectLst/>
                        </a:rPr>
                        <a:t>27,578,258 </a:t>
                      </a:r>
                      <a:endParaRPr lang="en-GB" sz="11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ctr">
                        <a:lnSpc>
                          <a:spcPct val="107000"/>
                        </a:lnSpc>
                        <a:spcAft>
                          <a:spcPts val="0"/>
                        </a:spcAft>
                      </a:pPr>
                      <a:r>
                        <a:rPr lang="en-GB" sz="1100" dirty="0">
                          <a:solidFill>
                            <a:srgbClr val="002060"/>
                          </a:solidFill>
                          <a:effectLst/>
                        </a:rPr>
                        <a:t>13,789,129 </a:t>
                      </a:r>
                      <a:endParaRPr lang="en-GB" sz="11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ctr">
                        <a:lnSpc>
                          <a:spcPct val="107000"/>
                        </a:lnSpc>
                        <a:spcAft>
                          <a:spcPts val="0"/>
                        </a:spcAft>
                      </a:pPr>
                      <a:r>
                        <a:rPr lang="en-GB" sz="1100" dirty="0">
                          <a:solidFill>
                            <a:srgbClr val="002060"/>
                          </a:solidFill>
                          <a:effectLst/>
                        </a:rPr>
                        <a:t>13,789,129 </a:t>
                      </a:r>
                      <a:endParaRPr lang="en-GB" sz="11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ctr">
                        <a:lnSpc>
                          <a:spcPct val="107000"/>
                        </a:lnSpc>
                        <a:spcAft>
                          <a:spcPts val="0"/>
                        </a:spcAft>
                      </a:pPr>
                      <a:r>
                        <a:rPr lang="en-GB" sz="1100" dirty="0">
                          <a:solidFill>
                            <a:srgbClr val="002060"/>
                          </a:solidFill>
                          <a:effectLst/>
                        </a:rPr>
                        <a:t>0 </a:t>
                      </a:r>
                      <a:endParaRPr lang="en-GB" sz="11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1071929387"/>
                  </a:ext>
                </a:extLst>
              </a:tr>
              <a:tr h="190500">
                <a:tc>
                  <a:txBody>
                    <a:bodyPr/>
                    <a:lstStyle/>
                    <a:p>
                      <a:pPr>
                        <a:lnSpc>
                          <a:spcPct val="107000"/>
                        </a:lnSpc>
                        <a:spcAft>
                          <a:spcPts val="0"/>
                        </a:spcAft>
                      </a:pPr>
                      <a:r>
                        <a:rPr lang="en-GB" sz="1100" dirty="0">
                          <a:solidFill>
                            <a:srgbClr val="002060"/>
                          </a:solidFill>
                          <a:effectLst/>
                        </a:rPr>
                        <a:t>Total Core RRL</a:t>
                      </a:r>
                      <a:endParaRPr lang="en-GB" sz="11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solidFill>
                      <a:srgbClr val="FFFFCC"/>
                    </a:solidFill>
                  </a:tcPr>
                </a:tc>
                <a:tc>
                  <a:txBody>
                    <a:bodyPr/>
                    <a:lstStyle/>
                    <a:p>
                      <a:pPr algn="ctr">
                        <a:lnSpc>
                          <a:spcPct val="107000"/>
                        </a:lnSpc>
                        <a:spcAft>
                          <a:spcPts val="0"/>
                        </a:spcAft>
                      </a:pPr>
                      <a:r>
                        <a:rPr lang="en-GB" sz="1100" dirty="0">
                          <a:solidFill>
                            <a:srgbClr val="002060"/>
                          </a:solidFill>
                          <a:effectLst/>
                        </a:rPr>
                        <a:t>137,872,512 </a:t>
                      </a:r>
                      <a:endParaRPr lang="en-GB" sz="11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solidFill>
                      <a:srgbClr val="FFFFCC"/>
                    </a:solidFill>
                  </a:tcPr>
                </a:tc>
                <a:tc>
                  <a:txBody>
                    <a:bodyPr/>
                    <a:lstStyle/>
                    <a:p>
                      <a:pPr algn="ctr">
                        <a:lnSpc>
                          <a:spcPct val="107000"/>
                        </a:lnSpc>
                        <a:spcAft>
                          <a:spcPts val="0"/>
                        </a:spcAft>
                      </a:pPr>
                      <a:r>
                        <a:rPr lang="en-GB" sz="1100" dirty="0">
                          <a:solidFill>
                            <a:srgbClr val="002060"/>
                          </a:solidFill>
                          <a:effectLst/>
                        </a:rPr>
                        <a:t>68,936,256 </a:t>
                      </a:r>
                      <a:endParaRPr lang="en-GB" sz="11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solidFill>
                      <a:srgbClr val="FFFFCC"/>
                    </a:solidFill>
                  </a:tcPr>
                </a:tc>
                <a:tc>
                  <a:txBody>
                    <a:bodyPr/>
                    <a:lstStyle/>
                    <a:p>
                      <a:pPr algn="ctr">
                        <a:lnSpc>
                          <a:spcPct val="107000"/>
                        </a:lnSpc>
                        <a:spcAft>
                          <a:spcPts val="0"/>
                        </a:spcAft>
                      </a:pPr>
                      <a:r>
                        <a:rPr lang="en-GB" sz="1100" dirty="0">
                          <a:solidFill>
                            <a:srgbClr val="002060"/>
                          </a:solidFill>
                          <a:effectLst/>
                        </a:rPr>
                        <a:t>68,936,256 </a:t>
                      </a:r>
                      <a:endParaRPr lang="en-GB" sz="11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solidFill>
                      <a:srgbClr val="FFFFCC"/>
                    </a:solidFill>
                  </a:tcPr>
                </a:tc>
                <a:tc>
                  <a:txBody>
                    <a:bodyPr/>
                    <a:lstStyle/>
                    <a:p>
                      <a:pPr algn="ctr">
                        <a:lnSpc>
                          <a:spcPct val="107000"/>
                        </a:lnSpc>
                        <a:spcAft>
                          <a:spcPts val="0"/>
                        </a:spcAft>
                      </a:pPr>
                      <a:r>
                        <a:rPr lang="en-GB" sz="1100" dirty="0">
                          <a:solidFill>
                            <a:srgbClr val="002060"/>
                          </a:solidFill>
                          <a:effectLst/>
                        </a:rPr>
                        <a:t>0 </a:t>
                      </a:r>
                      <a:endParaRPr lang="en-GB" sz="11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solidFill>
                      <a:srgbClr val="FFFFCC"/>
                    </a:solidFill>
                  </a:tcPr>
                </a:tc>
                <a:extLst>
                  <a:ext uri="{0D108BD9-81ED-4DB2-BD59-A6C34878D82A}">
                    <a16:rowId xmlns:a16="http://schemas.microsoft.com/office/drawing/2014/main" val="2960553731"/>
                  </a:ext>
                </a:extLst>
              </a:tr>
            </a:tbl>
          </a:graphicData>
        </a:graphic>
      </p:graphicFrame>
      <p:graphicFrame>
        <p:nvGraphicFramePr>
          <p:cNvPr id="6" name="Table 5"/>
          <p:cNvGraphicFramePr>
            <a:graphicFrameLocks noGrp="1"/>
          </p:cNvGraphicFramePr>
          <p:nvPr>
            <p:extLst>
              <p:ext uri="{D42A27DB-BD31-4B8C-83A1-F6EECF244321}">
                <p14:modId xmlns:p14="http://schemas.microsoft.com/office/powerpoint/2010/main" val="2103221140"/>
              </p:ext>
            </p:extLst>
          </p:nvPr>
        </p:nvGraphicFramePr>
        <p:xfrm>
          <a:off x="344581" y="2108002"/>
          <a:ext cx="6096000" cy="1524000"/>
        </p:xfrm>
        <a:graphic>
          <a:graphicData uri="http://schemas.openxmlformats.org/drawingml/2006/table">
            <a:tbl>
              <a:tblPr firstRow="1" firstCol="1" bandRow="1">
                <a:tableStyleId>{9C89DDF2-D6E7-4416-9A17-0C599F85544F}</a:tableStyleId>
              </a:tblPr>
              <a:tblGrid>
                <a:gridCol w="1832727">
                  <a:extLst>
                    <a:ext uri="{9D8B030D-6E8A-4147-A177-3AD203B41FA5}">
                      <a16:colId xmlns:a16="http://schemas.microsoft.com/office/drawing/2014/main" val="3857436780"/>
                    </a:ext>
                  </a:extLst>
                </a:gridCol>
                <a:gridCol w="1068064">
                  <a:extLst>
                    <a:ext uri="{9D8B030D-6E8A-4147-A177-3AD203B41FA5}">
                      <a16:colId xmlns:a16="http://schemas.microsoft.com/office/drawing/2014/main" val="3833538383"/>
                    </a:ext>
                  </a:extLst>
                </a:gridCol>
                <a:gridCol w="1049755">
                  <a:extLst>
                    <a:ext uri="{9D8B030D-6E8A-4147-A177-3AD203B41FA5}">
                      <a16:colId xmlns:a16="http://schemas.microsoft.com/office/drawing/2014/main" val="2418582081"/>
                    </a:ext>
                  </a:extLst>
                </a:gridCol>
                <a:gridCol w="1045333">
                  <a:extLst>
                    <a:ext uri="{9D8B030D-6E8A-4147-A177-3AD203B41FA5}">
                      <a16:colId xmlns:a16="http://schemas.microsoft.com/office/drawing/2014/main" val="3427586449"/>
                    </a:ext>
                  </a:extLst>
                </a:gridCol>
                <a:gridCol w="1100121">
                  <a:extLst>
                    <a:ext uri="{9D8B030D-6E8A-4147-A177-3AD203B41FA5}">
                      <a16:colId xmlns:a16="http://schemas.microsoft.com/office/drawing/2014/main" val="2614005152"/>
                    </a:ext>
                  </a:extLst>
                </a:gridCol>
              </a:tblGrid>
              <a:tr h="381000">
                <a:tc>
                  <a:txBody>
                    <a:bodyPr/>
                    <a:lstStyle/>
                    <a:p>
                      <a:pPr>
                        <a:lnSpc>
                          <a:spcPct val="107000"/>
                        </a:lnSpc>
                        <a:spcAft>
                          <a:spcPts val="0"/>
                        </a:spcAft>
                      </a:pPr>
                      <a:r>
                        <a:rPr lang="en-GB" sz="1100" dirty="0">
                          <a:solidFill>
                            <a:srgbClr val="002060"/>
                          </a:solidFill>
                          <a:effectLst/>
                        </a:rPr>
                        <a:t> </a:t>
                      </a:r>
                      <a:endParaRPr lang="en-GB" sz="11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n-GB" sz="1100" dirty="0">
                          <a:solidFill>
                            <a:srgbClr val="002060"/>
                          </a:solidFill>
                          <a:effectLst/>
                        </a:rPr>
                        <a:t>Annual Budget </a:t>
                      </a:r>
                      <a:endParaRPr lang="en-GB" sz="11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n-GB" sz="1100" dirty="0">
                          <a:solidFill>
                            <a:srgbClr val="002060"/>
                          </a:solidFill>
                          <a:effectLst/>
                        </a:rPr>
                        <a:t>Year to Date Budget </a:t>
                      </a:r>
                      <a:endParaRPr lang="en-GB" sz="11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n-GB" sz="1100" dirty="0">
                          <a:solidFill>
                            <a:srgbClr val="002060"/>
                          </a:solidFill>
                          <a:effectLst/>
                        </a:rPr>
                        <a:t>Year to Date Actual </a:t>
                      </a:r>
                      <a:endParaRPr lang="en-GB" sz="11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n-GB" sz="1100" dirty="0">
                          <a:solidFill>
                            <a:srgbClr val="002060"/>
                          </a:solidFill>
                          <a:effectLst/>
                        </a:rPr>
                        <a:t>Year to Date Variance</a:t>
                      </a:r>
                      <a:endParaRPr lang="en-GB" sz="11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445764578"/>
                  </a:ext>
                </a:extLst>
              </a:tr>
              <a:tr h="190500">
                <a:tc>
                  <a:txBody>
                    <a:bodyPr/>
                    <a:lstStyle/>
                    <a:p>
                      <a:pPr>
                        <a:lnSpc>
                          <a:spcPct val="107000"/>
                        </a:lnSpc>
                        <a:spcAft>
                          <a:spcPts val="0"/>
                        </a:spcAft>
                      </a:pPr>
                      <a:r>
                        <a:rPr lang="en-GB" sz="1100" dirty="0">
                          <a:solidFill>
                            <a:srgbClr val="002060"/>
                          </a:solidFill>
                          <a:effectLst/>
                        </a:rPr>
                        <a:t>Non - RRL SLA</a:t>
                      </a:r>
                      <a:endParaRPr lang="en-GB" sz="11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ctr">
                        <a:lnSpc>
                          <a:spcPct val="107000"/>
                        </a:lnSpc>
                        <a:spcAft>
                          <a:spcPts val="0"/>
                        </a:spcAft>
                      </a:pPr>
                      <a:r>
                        <a:rPr lang="en-GB" sz="1100" dirty="0">
                          <a:solidFill>
                            <a:srgbClr val="002060"/>
                          </a:solidFill>
                          <a:effectLst/>
                        </a:rPr>
                        <a:t>0 </a:t>
                      </a:r>
                      <a:endParaRPr lang="en-GB" sz="11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ctr">
                        <a:lnSpc>
                          <a:spcPct val="107000"/>
                        </a:lnSpc>
                        <a:spcAft>
                          <a:spcPts val="0"/>
                        </a:spcAft>
                      </a:pPr>
                      <a:r>
                        <a:rPr lang="en-GB" sz="1100" dirty="0">
                          <a:solidFill>
                            <a:srgbClr val="002060"/>
                          </a:solidFill>
                          <a:effectLst/>
                        </a:rPr>
                        <a:t>0 </a:t>
                      </a:r>
                      <a:endParaRPr lang="en-GB" sz="11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ctr">
                        <a:lnSpc>
                          <a:spcPct val="107000"/>
                        </a:lnSpc>
                        <a:spcAft>
                          <a:spcPts val="0"/>
                        </a:spcAft>
                      </a:pPr>
                      <a:r>
                        <a:rPr lang="en-GB" sz="1100" dirty="0">
                          <a:solidFill>
                            <a:srgbClr val="002060"/>
                          </a:solidFill>
                          <a:effectLst/>
                        </a:rPr>
                        <a:t>25,466 </a:t>
                      </a:r>
                      <a:endParaRPr lang="en-GB" sz="11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ctr">
                        <a:lnSpc>
                          <a:spcPct val="107000"/>
                        </a:lnSpc>
                        <a:spcAft>
                          <a:spcPts val="0"/>
                        </a:spcAft>
                      </a:pPr>
                      <a:r>
                        <a:rPr lang="en-GB" sz="1100" dirty="0">
                          <a:solidFill>
                            <a:srgbClr val="002060"/>
                          </a:solidFill>
                          <a:effectLst/>
                        </a:rPr>
                        <a:t>25,466 </a:t>
                      </a:r>
                      <a:endParaRPr lang="en-GB" sz="11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2923206014"/>
                  </a:ext>
                </a:extLst>
              </a:tr>
              <a:tr h="190500">
                <a:tc>
                  <a:txBody>
                    <a:bodyPr/>
                    <a:lstStyle/>
                    <a:p>
                      <a:pPr>
                        <a:lnSpc>
                          <a:spcPct val="107000"/>
                        </a:lnSpc>
                        <a:spcAft>
                          <a:spcPts val="0"/>
                        </a:spcAft>
                      </a:pPr>
                      <a:r>
                        <a:rPr lang="en-GB" sz="1100" dirty="0">
                          <a:solidFill>
                            <a:srgbClr val="002060"/>
                          </a:solidFill>
                          <a:effectLst/>
                        </a:rPr>
                        <a:t>Heart &amp; Lung - Cardiac</a:t>
                      </a:r>
                      <a:endParaRPr lang="en-GB" sz="11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ctr">
                        <a:lnSpc>
                          <a:spcPct val="107000"/>
                        </a:lnSpc>
                        <a:spcAft>
                          <a:spcPts val="0"/>
                        </a:spcAft>
                      </a:pPr>
                      <a:r>
                        <a:rPr lang="en-GB" sz="1100" dirty="0">
                          <a:solidFill>
                            <a:srgbClr val="002060"/>
                          </a:solidFill>
                          <a:effectLst/>
                        </a:rPr>
                        <a:t>36,794,109 </a:t>
                      </a:r>
                      <a:endParaRPr lang="en-GB" sz="11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ctr">
                        <a:lnSpc>
                          <a:spcPct val="107000"/>
                        </a:lnSpc>
                        <a:spcAft>
                          <a:spcPts val="0"/>
                        </a:spcAft>
                      </a:pPr>
                      <a:r>
                        <a:rPr lang="en-GB" sz="1100" dirty="0">
                          <a:solidFill>
                            <a:srgbClr val="002060"/>
                          </a:solidFill>
                          <a:effectLst/>
                        </a:rPr>
                        <a:t>18,950,011 </a:t>
                      </a:r>
                      <a:endParaRPr lang="en-GB" sz="11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ctr">
                        <a:lnSpc>
                          <a:spcPct val="107000"/>
                        </a:lnSpc>
                        <a:spcAft>
                          <a:spcPts val="0"/>
                        </a:spcAft>
                      </a:pPr>
                      <a:r>
                        <a:rPr lang="en-GB" sz="1100" dirty="0">
                          <a:solidFill>
                            <a:srgbClr val="002060"/>
                          </a:solidFill>
                          <a:effectLst/>
                        </a:rPr>
                        <a:t>19,244,706 </a:t>
                      </a:r>
                      <a:endParaRPr lang="en-GB" sz="11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ctr">
                        <a:lnSpc>
                          <a:spcPct val="107000"/>
                        </a:lnSpc>
                        <a:spcAft>
                          <a:spcPts val="0"/>
                        </a:spcAft>
                      </a:pPr>
                      <a:r>
                        <a:rPr lang="en-GB" sz="1100" dirty="0">
                          <a:solidFill>
                            <a:srgbClr val="002060"/>
                          </a:solidFill>
                          <a:effectLst/>
                        </a:rPr>
                        <a:t>294,695 </a:t>
                      </a:r>
                      <a:endParaRPr lang="en-GB" sz="11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1043353465"/>
                  </a:ext>
                </a:extLst>
              </a:tr>
              <a:tr h="190500">
                <a:tc>
                  <a:txBody>
                    <a:bodyPr/>
                    <a:lstStyle/>
                    <a:p>
                      <a:pPr>
                        <a:lnSpc>
                          <a:spcPct val="107000"/>
                        </a:lnSpc>
                        <a:spcAft>
                          <a:spcPts val="0"/>
                        </a:spcAft>
                      </a:pPr>
                      <a:r>
                        <a:rPr lang="en-GB" sz="1100" dirty="0">
                          <a:solidFill>
                            <a:srgbClr val="002060"/>
                          </a:solidFill>
                          <a:effectLst/>
                        </a:rPr>
                        <a:t>Heart &amp; Lung - Thoracic</a:t>
                      </a:r>
                      <a:endParaRPr lang="en-GB" sz="11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ctr">
                        <a:lnSpc>
                          <a:spcPct val="107000"/>
                        </a:lnSpc>
                        <a:spcAft>
                          <a:spcPts val="0"/>
                        </a:spcAft>
                      </a:pPr>
                      <a:r>
                        <a:rPr lang="en-GB" sz="1100" dirty="0">
                          <a:solidFill>
                            <a:srgbClr val="002060"/>
                          </a:solidFill>
                          <a:effectLst/>
                        </a:rPr>
                        <a:t>10,638,305 </a:t>
                      </a:r>
                      <a:endParaRPr lang="en-GB" sz="11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ctr">
                        <a:lnSpc>
                          <a:spcPct val="107000"/>
                        </a:lnSpc>
                        <a:spcAft>
                          <a:spcPts val="0"/>
                        </a:spcAft>
                      </a:pPr>
                      <a:r>
                        <a:rPr lang="en-GB" sz="1100" dirty="0">
                          <a:solidFill>
                            <a:srgbClr val="002060"/>
                          </a:solidFill>
                          <a:effectLst/>
                        </a:rPr>
                        <a:t>5,319,153 </a:t>
                      </a:r>
                      <a:endParaRPr lang="en-GB" sz="11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ctr">
                        <a:lnSpc>
                          <a:spcPct val="107000"/>
                        </a:lnSpc>
                        <a:spcAft>
                          <a:spcPts val="0"/>
                        </a:spcAft>
                      </a:pPr>
                      <a:r>
                        <a:rPr lang="en-GB" sz="1100" dirty="0">
                          <a:solidFill>
                            <a:srgbClr val="002060"/>
                          </a:solidFill>
                          <a:effectLst/>
                        </a:rPr>
                        <a:t>5,361,779 </a:t>
                      </a:r>
                      <a:endParaRPr lang="en-GB" sz="11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ctr">
                        <a:lnSpc>
                          <a:spcPct val="107000"/>
                        </a:lnSpc>
                        <a:spcAft>
                          <a:spcPts val="0"/>
                        </a:spcAft>
                      </a:pPr>
                      <a:r>
                        <a:rPr lang="en-GB" sz="1100" dirty="0">
                          <a:solidFill>
                            <a:srgbClr val="002060"/>
                          </a:solidFill>
                          <a:effectLst/>
                        </a:rPr>
                        <a:t>42,626 </a:t>
                      </a:r>
                      <a:endParaRPr lang="en-GB" sz="11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953306690"/>
                  </a:ext>
                </a:extLst>
              </a:tr>
              <a:tr h="190500">
                <a:tc>
                  <a:txBody>
                    <a:bodyPr/>
                    <a:lstStyle/>
                    <a:p>
                      <a:pPr>
                        <a:lnSpc>
                          <a:spcPct val="107000"/>
                        </a:lnSpc>
                        <a:spcAft>
                          <a:spcPts val="0"/>
                        </a:spcAft>
                      </a:pPr>
                      <a:r>
                        <a:rPr lang="en-GB" sz="1100" dirty="0">
                          <a:solidFill>
                            <a:srgbClr val="002060"/>
                          </a:solidFill>
                          <a:effectLst/>
                        </a:rPr>
                        <a:t>Heart &amp; Lung - Cardiology</a:t>
                      </a:r>
                      <a:endParaRPr lang="en-GB" sz="11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ctr">
                        <a:lnSpc>
                          <a:spcPct val="107000"/>
                        </a:lnSpc>
                        <a:spcAft>
                          <a:spcPts val="0"/>
                        </a:spcAft>
                      </a:pPr>
                      <a:r>
                        <a:rPr lang="en-GB" sz="1100" dirty="0">
                          <a:solidFill>
                            <a:srgbClr val="002060"/>
                          </a:solidFill>
                          <a:effectLst/>
                        </a:rPr>
                        <a:t>27,277,741 </a:t>
                      </a:r>
                      <a:endParaRPr lang="en-GB" sz="11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ctr">
                        <a:lnSpc>
                          <a:spcPct val="107000"/>
                        </a:lnSpc>
                        <a:spcAft>
                          <a:spcPts val="0"/>
                        </a:spcAft>
                      </a:pPr>
                      <a:r>
                        <a:rPr lang="en-GB" sz="1100" dirty="0">
                          <a:solidFill>
                            <a:srgbClr val="002060"/>
                          </a:solidFill>
                          <a:effectLst/>
                        </a:rPr>
                        <a:t>13,638,871 </a:t>
                      </a:r>
                      <a:endParaRPr lang="en-GB" sz="11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ctr">
                        <a:lnSpc>
                          <a:spcPct val="107000"/>
                        </a:lnSpc>
                        <a:spcAft>
                          <a:spcPts val="0"/>
                        </a:spcAft>
                      </a:pPr>
                      <a:r>
                        <a:rPr lang="en-GB" sz="1100" dirty="0">
                          <a:solidFill>
                            <a:srgbClr val="002060"/>
                          </a:solidFill>
                          <a:effectLst/>
                        </a:rPr>
                        <a:t>14,011,539 </a:t>
                      </a:r>
                      <a:endParaRPr lang="en-GB" sz="11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ctr">
                        <a:lnSpc>
                          <a:spcPct val="107000"/>
                        </a:lnSpc>
                        <a:spcAft>
                          <a:spcPts val="0"/>
                        </a:spcAft>
                      </a:pPr>
                      <a:r>
                        <a:rPr lang="en-GB" sz="1100" dirty="0">
                          <a:solidFill>
                            <a:srgbClr val="002060"/>
                          </a:solidFill>
                          <a:effectLst/>
                        </a:rPr>
                        <a:t>372,668 </a:t>
                      </a:r>
                      <a:endParaRPr lang="en-GB" sz="11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3972051323"/>
                  </a:ext>
                </a:extLst>
              </a:tr>
              <a:tr h="190500">
                <a:tc>
                  <a:txBody>
                    <a:bodyPr/>
                    <a:lstStyle/>
                    <a:p>
                      <a:pPr>
                        <a:lnSpc>
                          <a:spcPct val="107000"/>
                        </a:lnSpc>
                        <a:spcAft>
                          <a:spcPts val="0"/>
                        </a:spcAft>
                      </a:pPr>
                      <a:r>
                        <a:rPr lang="en-GB" sz="1100" dirty="0">
                          <a:solidFill>
                            <a:srgbClr val="002060"/>
                          </a:solidFill>
                          <a:effectLst/>
                        </a:rPr>
                        <a:t>Heart &amp; Lung - SPVU</a:t>
                      </a:r>
                      <a:endParaRPr lang="en-GB" sz="11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solidFill>
                      <a:srgbClr val="FFFFCC"/>
                    </a:solidFill>
                  </a:tcPr>
                </a:tc>
                <a:tc>
                  <a:txBody>
                    <a:bodyPr/>
                    <a:lstStyle/>
                    <a:p>
                      <a:pPr algn="ctr">
                        <a:lnSpc>
                          <a:spcPct val="107000"/>
                        </a:lnSpc>
                        <a:spcAft>
                          <a:spcPts val="0"/>
                        </a:spcAft>
                      </a:pPr>
                      <a:r>
                        <a:rPr lang="en-GB" sz="1100" dirty="0">
                          <a:solidFill>
                            <a:srgbClr val="002060"/>
                          </a:solidFill>
                          <a:effectLst/>
                        </a:rPr>
                        <a:t>714,043 </a:t>
                      </a:r>
                      <a:endParaRPr lang="en-GB" sz="11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solidFill>
                      <a:srgbClr val="FFFFCC"/>
                    </a:solidFill>
                  </a:tcPr>
                </a:tc>
                <a:tc>
                  <a:txBody>
                    <a:bodyPr/>
                    <a:lstStyle/>
                    <a:p>
                      <a:pPr algn="ctr">
                        <a:lnSpc>
                          <a:spcPct val="107000"/>
                        </a:lnSpc>
                        <a:spcAft>
                          <a:spcPts val="0"/>
                        </a:spcAft>
                      </a:pPr>
                      <a:r>
                        <a:rPr lang="en-GB" sz="1100" dirty="0">
                          <a:solidFill>
                            <a:srgbClr val="002060"/>
                          </a:solidFill>
                          <a:effectLst/>
                        </a:rPr>
                        <a:t>357,022 </a:t>
                      </a:r>
                      <a:endParaRPr lang="en-GB" sz="11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solidFill>
                      <a:srgbClr val="FFFFCC"/>
                    </a:solidFill>
                  </a:tcPr>
                </a:tc>
                <a:tc>
                  <a:txBody>
                    <a:bodyPr/>
                    <a:lstStyle/>
                    <a:p>
                      <a:pPr algn="ctr">
                        <a:lnSpc>
                          <a:spcPct val="107000"/>
                        </a:lnSpc>
                        <a:spcAft>
                          <a:spcPts val="0"/>
                        </a:spcAft>
                      </a:pPr>
                      <a:r>
                        <a:rPr lang="en-GB" sz="1100" dirty="0">
                          <a:solidFill>
                            <a:srgbClr val="002060"/>
                          </a:solidFill>
                          <a:effectLst/>
                        </a:rPr>
                        <a:t>405,079 </a:t>
                      </a:r>
                      <a:endParaRPr lang="en-GB" sz="11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solidFill>
                      <a:srgbClr val="FFFFCC"/>
                    </a:solidFill>
                  </a:tcPr>
                </a:tc>
                <a:tc>
                  <a:txBody>
                    <a:bodyPr/>
                    <a:lstStyle/>
                    <a:p>
                      <a:pPr algn="ctr">
                        <a:lnSpc>
                          <a:spcPct val="107000"/>
                        </a:lnSpc>
                        <a:spcAft>
                          <a:spcPts val="0"/>
                        </a:spcAft>
                      </a:pPr>
                      <a:r>
                        <a:rPr lang="en-GB" sz="1100" dirty="0">
                          <a:solidFill>
                            <a:srgbClr val="002060"/>
                          </a:solidFill>
                          <a:effectLst/>
                        </a:rPr>
                        <a:t>48,057 </a:t>
                      </a:r>
                      <a:endParaRPr lang="en-GB" sz="11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solidFill>
                      <a:srgbClr val="FFFFCC"/>
                    </a:solidFill>
                  </a:tcPr>
                </a:tc>
                <a:extLst>
                  <a:ext uri="{0D108BD9-81ED-4DB2-BD59-A6C34878D82A}">
                    <a16:rowId xmlns:a16="http://schemas.microsoft.com/office/drawing/2014/main" val="1168751018"/>
                  </a:ext>
                </a:extLst>
              </a:tr>
              <a:tr h="190500">
                <a:tc>
                  <a:txBody>
                    <a:bodyPr/>
                    <a:lstStyle/>
                    <a:p>
                      <a:pPr>
                        <a:lnSpc>
                          <a:spcPct val="107000"/>
                        </a:lnSpc>
                        <a:spcAft>
                          <a:spcPts val="0"/>
                        </a:spcAft>
                      </a:pPr>
                      <a:r>
                        <a:rPr lang="en-GB" sz="1100" dirty="0">
                          <a:solidFill>
                            <a:srgbClr val="002060"/>
                          </a:solidFill>
                          <a:effectLst/>
                        </a:rPr>
                        <a:t>Total SLA Income</a:t>
                      </a:r>
                      <a:endParaRPr lang="en-GB" sz="11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solidFill>
                      <a:srgbClr val="FFFFCC"/>
                    </a:solidFill>
                  </a:tcPr>
                </a:tc>
                <a:tc>
                  <a:txBody>
                    <a:bodyPr/>
                    <a:lstStyle/>
                    <a:p>
                      <a:pPr algn="ctr">
                        <a:lnSpc>
                          <a:spcPct val="107000"/>
                        </a:lnSpc>
                        <a:spcAft>
                          <a:spcPts val="0"/>
                        </a:spcAft>
                      </a:pPr>
                      <a:r>
                        <a:rPr lang="en-GB" sz="1100" dirty="0">
                          <a:solidFill>
                            <a:srgbClr val="002060"/>
                          </a:solidFill>
                          <a:effectLst/>
                        </a:rPr>
                        <a:t>75,424,198 </a:t>
                      </a:r>
                      <a:endParaRPr lang="en-GB" sz="11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solidFill>
                      <a:srgbClr val="FFFFCC"/>
                    </a:solidFill>
                  </a:tcPr>
                </a:tc>
                <a:tc>
                  <a:txBody>
                    <a:bodyPr/>
                    <a:lstStyle/>
                    <a:p>
                      <a:pPr algn="ctr">
                        <a:lnSpc>
                          <a:spcPct val="107000"/>
                        </a:lnSpc>
                        <a:spcAft>
                          <a:spcPts val="0"/>
                        </a:spcAft>
                      </a:pPr>
                      <a:r>
                        <a:rPr lang="en-GB" sz="1100" dirty="0">
                          <a:solidFill>
                            <a:srgbClr val="002060"/>
                          </a:solidFill>
                          <a:effectLst/>
                        </a:rPr>
                        <a:t>38,265,057 </a:t>
                      </a:r>
                      <a:endParaRPr lang="en-GB" sz="11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solidFill>
                      <a:srgbClr val="FFFFCC"/>
                    </a:solidFill>
                  </a:tcPr>
                </a:tc>
                <a:tc>
                  <a:txBody>
                    <a:bodyPr/>
                    <a:lstStyle/>
                    <a:p>
                      <a:pPr algn="ctr">
                        <a:lnSpc>
                          <a:spcPct val="107000"/>
                        </a:lnSpc>
                        <a:spcAft>
                          <a:spcPts val="0"/>
                        </a:spcAft>
                      </a:pPr>
                      <a:r>
                        <a:rPr lang="en-GB" sz="1100" dirty="0">
                          <a:solidFill>
                            <a:srgbClr val="002060"/>
                          </a:solidFill>
                          <a:effectLst/>
                        </a:rPr>
                        <a:t>39,048,569 </a:t>
                      </a:r>
                      <a:endParaRPr lang="en-GB" sz="11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solidFill>
                      <a:srgbClr val="FFFFCC"/>
                    </a:solidFill>
                  </a:tcPr>
                </a:tc>
                <a:tc>
                  <a:txBody>
                    <a:bodyPr/>
                    <a:lstStyle/>
                    <a:p>
                      <a:pPr algn="ctr">
                        <a:lnSpc>
                          <a:spcPct val="107000"/>
                        </a:lnSpc>
                        <a:spcAft>
                          <a:spcPts val="0"/>
                        </a:spcAft>
                      </a:pPr>
                      <a:r>
                        <a:rPr lang="en-GB" sz="1100" dirty="0">
                          <a:solidFill>
                            <a:srgbClr val="002060"/>
                          </a:solidFill>
                          <a:effectLst/>
                        </a:rPr>
                        <a:t>783,512 </a:t>
                      </a:r>
                      <a:endParaRPr lang="en-GB" sz="11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solidFill>
                      <a:srgbClr val="FFFFCC"/>
                    </a:solidFill>
                  </a:tcPr>
                </a:tc>
                <a:extLst>
                  <a:ext uri="{0D108BD9-81ED-4DB2-BD59-A6C34878D82A}">
                    <a16:rowId xmlns:a16="http://schemas.microsoft.com/office/drawing/2014/main" val="4221205480"/>
                  </a:ext>
                </a:extLst>
              </a:tr>
            </a:tbl>
          </a:graphicData>
        </a:graphic>
      </p:graphicFrame>
      <p:graphicFrame>
        <p:nvGraphicFramePr>
          <p:cNvPr id="7" name="Table 6"/>
          <p:cNvGraphicFramePr>
            <a:graphicFrameLocks noGrp="1"/>
          </p:cNvGraphicFramePr>
          <p:nvPr>
            <p:extLst>
              <p:ext uri="{D42A27DB-BD31-4B8C-83A1-F6EECF244321}">
                <p14:modId xmlns:p14="http://schemas.microsoft.com/office/powerpoint/2010/main" val="1080004148"/>
              </p:ext>
            </p:extLst>
          </p:nvPr>
        </p:nvGraphicFramePr>
        <p:xfrm>
          <a:off x="329210" y="3741497"/>
          <a:ext cx="6111370" cy="952500"/>
        </p:xfrm>
        <a:graphic>
          <a:graphicData uri="http://schemas.openxmlformats.org/drawingml/2006/table">
            <a:tbl>
              <a:tblPr firstRow="1" firstCol="1" bandRow="1">
                <a:tableStyleId>{9C89DDF2-D6E7-4416-9A17-0C599F85544F}</a:tableStyleId>
              </a:tblPr>
              <a:tblGrid>
                <a:gridCol w="1857305">
                  <a:extLst>
                    <a:ext uri="{9D8B030D-6E8A-4147-A177-3AD203B41FA5}">
                      <a16:colId xmlns:a16="http://schemas.microsoft.com/office/drawing/2014/main" val="2555461914"/>
                    </a:ext>
                  </a:extLst>
                </a:gridCol>
                <a:gridCol w="1059410">
                  <a:extLst>
                    <a:ext uri="{9D8B030D-6E8A-4147-A177-3AD203B41FA5}">
                      <a16:colId xmlns:a16="http://schemas.microsoft.com/office/drawing/2014/main" val="2257084899"/>
                    </a:ext>
                  </a:extLst>
                </a:gridCol>
                <a:gridCol w="1067623">
                  <a:extLst>
                    <a:ext uri="{9D8B030D-6E8A-4147-A177-3AD203B41FA5}">
                      <a16:colId xmlns:a16="http://schemas.microsoft.com/office/drawing/2014/main" val="866955956"/>
                    </a:ext>
                  </a:extLst>
                </a:gridCol>
                <a:gridCol w="1059410">
                  <a:extLst>
                    <a:ext uri="{9D8B030D-6E8A-4147-A177-3AD203B41FA5}">
                      <a16:colId xmlns:a16="http://schemas.microsoft.com/office/drawing/2014/main" val="1661482251"/>
                    </a:ext>
                  </a:extLst>
                </a:gridCol>
                <a:gridCol w="1067622">
                  <a:extLst>
                    <a:ext uri="{9D8B030D-6E8A-4147-A177-3AD203B41FA5}">
                      <a16:colId xmlns:a16="http://schemas.microsoft.com/office/drawing/2014/main" val="1165531687"/>
                    </a:ext>
                  </a:extLst>
                </a:gridCol>
              </a:tblGrid>
              <a:tr h="381000">
                <a:tc>
                  <a:txBody>
                    <a:bodyPr/>
                    <a:lstStyle/>
                    <a:p>
                      <a:pPr>
                        <a:lnSpc>
                          <a:spcPct val="107000"/>
                        </a:lnSpc>
                        <a:spcAft>
                          <a:spcPts val="0"/>
                        </a:spcAft>
                      </a:pPr>
                      <a:r>
                        <a:rPr lang="en-GB" sz="1100" dirty="0">
                          <a:solidFill>
                            <a:srgbClr val="002060"/>
                          </a:solidFill>
                          <a:effectLst/>
                        </a:rPr>
                        <a:t> </a:t>
                      </a:r>
                      <a:endParaRPr lang="en-GB" sz="11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n-GB" sz="1100" dirty="0">
                          <a:solidFill>
                            <a:srgbClr val="002060"/>
                          </a:solidFill>
                          <a:effectLst/>
                        </a:rPr>
                        <a:t>Annual Budget </a:t>
                      </a:r>
                      <a:endParaRPr lang="en-GB" sz="11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n-GB" sz="1100" dirty="0">
                          <a:solidFill>
                            <a:srgbClr val="002060"/>
                          </a:solidFill>
                          <a:effectLst/>
                        </a:rPr>
                        <a:t>Year to Date Budget </a:t>
                      </a:r>
                      <a:endParaRPr lang="en-GB" sz="11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n-GB" sz="1100" dirty="0">
                          <a:solidFill>
                            <a:srgbClr val="002060"/>
                          </a:solidFill>
                          <a:effectLst/>
                        </a:rPr>
                        <a:t>Year to Date Actual </a:t>
                      </a:r>
                      <a:endParaRPr lang="en-GB" sz="11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n-GB" sz="1100" dirty="0">
                          <a:solidFill>
                            <a:srgbClr val="002060"/>
                          </a:solidFill>
                          <a:effectLst/>
                        </a:rPr>
                        <a:t>Year to Date Variance</a:t>
                      </a:r>
                      <a:endParaRPr lang="en-GB" sz="11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857104174"/>
                  </a:ext>
                </a:extLst>
              </a:tr>
              <a:tr h="190500">
                <a:tc>
                  <a:txBody>
                    <a:bodyPr/>
                    <a:lstStyle/>
                    <a:p>
                      <a:pPr>
                        <a:lnSpc>
                          <a:spcPct val="107000"/>
                        </a:lnSpc>
                        <a:spcAft>
                          <a:spcPts val="0"/>
                        </a:spcAft>
                      </a:pPr>
                      <a:r>
                        <a:rPr lang="en-GB" sz="1100" dirty="0">
                          <a:solidFill>
                            <a:srgbClr val="002060"/>
                          </a:solidFill>
                          <a:effectLst/>
                        </a:rPr>
                        <a:t>GJ Conference Hotel</a:t>
                      </a:r>
                      <a:endParaRPr lang="en-GB" sz="11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ctr">
                        <a:lnSpc>
                          <a:spcPct val="107000"/>
                        </a:lnSpc>
                        <a:spcAft>
                          <a:spcPts val="0"/>
                        </a:spcAft>
                      </a:pPr>
                      <a:r>
                        <a:rPr lang="en-GB" sz="1100" dirty="0">
                          <a:solidFill>
                            <a:srgbClr val="002060"/>
                          </a:solidFill>
                          <a:effectLst/>
                        </a:rPr>
                        <a:t>5,663,001 </a:t>
                      </a:r>
                      <a:endParaRPr lang="en-GB" sz="11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ctr">
                        <a:lnSpc>
                          <a:spcPct val="107000"/>
                        </a:lnSpc>
                        <a:spcAft>
                          <a:spcPts val="0"/>
                        </a:spcAft>
                      </a:pPr>
                      <a:r>
                        <a:rPr lang="en-GB" sz="1100" dirty="0">
                          <a:solidFill>
                            <a:srgbClr val="002060"/>
                          </a:solidFill>
                          <a:effectLst/>
                        </a:rPr>
                        <a:t>3,063,000 </a:t>
                      </a:r>
                      <a:endParaRPr lang="en-GB" sz="11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ctr">
                        <a:lnSpc>
                          <a:spcPct val="107000"/>
                        </a:lnSpc>
                        <a:spcAft>
                          <a:spcPts val="0"/>
                        </a:spcAft>
                      </a:pPr>
                      <a:r>
                        <a:rPr lang="en-GB" sz="1100" dirty="0">
                          <a:solidFill>
                            <a:srgbClr val="002060"/>
                          </a:solidFill>
                          <a:effectLst/>
                        </a:rPr>
                        <a:t>3,454,598 </a:t>
                      </a:r>
                      <a:endParaRPr lang="en-GB" sz="11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ctr">
                        <a:lnSpc>
                          <a:spcPct val="107000"/>
                        </a:lnSpc>
                        <a:spcAft>
                          <a:spcPts val="0"/>
                        </a:spcAft>
                      </a:pPr>
                      <a:r>
                        <a:rPr lang="en-GB" sz="1100" dirty="0">
                          <a:solidFill>
                            <a:srgbClr val="002060"/>
                          </a:solidFill>
                          <a:effectLst/>
                        </a:rPr>
                        <a:t>391,598 </a:t>
                      </a:r>
                      <a:endParaRPr lang="en-GB" sz="11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2784860691"/>
                  </a:ext>
                </a:extLst>
              </a:tr>
              <a:tr h="190500">
                <a:tc>
                  <a:txBody>
                    <a:bodyPr/>
                    <a:lstStyle/>
                    <a:p>
                      <a:pPr>
                        <a:lnSpc>
                          <a:spcPct val="107000"/>
                        </a:lnSpc>
                        <a:spcAft>
                          <a:spcPts val="0"/>
                        </a:spcAft>
                      </a:pPr>
                      <a:r>
                        <a:rPr lang="en-GB" sz="1100" dirty="0">
                          <a:solidFill>
                            <a:srgbClr val="002060"/>
                          </a:solidFill>
                          <a:effectLst/>
                        </a:rPr>
                        <a:t>Other Income </a:t>
                      </a:r>
                      <a:endParaRPr lang="en-GB" sz="11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ctr">
                        <a:lnSpc>
                          <a:spcPct val="107000"/>
                        </a:lnSpc>
                        <a:spcAft>
                          <a:spcPts val="0"/>
                        </a:spcAft>
                      </a:pPr>
                      <a:r>
                        <a:rPr lang="en-GB" sz="1100" dirty="0">
                          <a:solidFill>
                            <a:srgbClr val="002060"/>
                          </a:solidFill>
                          <a:effectLst/>
                        </a:rPr>
                        <a:t>6,687,022 </a:t>
                      </a:r>
                      <a:endParaRPr lang="en-GB" sz="11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ctr">
                        <a:lnSpc>
                          <a:spcPct val="107000"/>
                        </a:lnSpc>
                        <a:spcAft>
                          <a:spcPts val="0"/>
                        </a:spcAft>
                      </a:pPr>
                      <a:r>
                        <a:rPr lang="en-GB" sz="1100" dirty="0">
                          <a:solidFill>
                            <a:srgbClr val="002060"/>
                          </a:solidFill>
                          <a:effectLst/>
                        </a:rPr>
                        <a:t>3,422,860 </a:t>
                      </a:r>
                      <a:endParaRPr lang="en-GB" sz="11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ctr">
                        <a:lnSpc>
                          <a:spcPct val="107000"/>
                        </a:lnSpc>
                        <a:spcAft>
                          <a:spcPts val="0"/>
                        </a:spcAft>
                      </a:pPr>
                      <a:r>
                        <a:rPr lang="en-GB" sz="1100" dirty="0">
                          <a:solidFill>
                            <a:srgbClr val="002060"/>
                          </a:solidFill>
                          <a:effectLst/>
                        </a:rPr>
                        <a:t>4,024,925 </a:t>
                      </a:r>
                      <a:endParaRPr lang="en-GB" sz="11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ctr">
                        <a:lnSpc>
                          <a:spcPct val="107000"/>
                        </a:lnSpc>
                        <a:spcAft>
                          <a:spcPts val="0"/>
                        </a:spcAft>
                      </a:pPr>
                      <a:r>
                        <a:rPr lang="en-GB" sz="1100" dirty="0">
                          <a:solidFill>
                            <a:srgbClr val="002060"/>
                          </a:solidFill>
                          <a:effectLst/>
                        </a:rPr>
                        <a:t>602,066 </a:t>
                      </a:r>
                      <a:endParaRPr lang="en-GB" sz="11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1750855715"/>
                  </a:ext>
                </a:extLst>
              </a:tr>
              <a:tr h="190500">
                <a:tc>
                  <a:txBody>
                    <a:bodyPr/>
                    <a:lstStyle/>
                    <a:p>
                      <a:pPr>
                        <a:lnSpc>
                          <a:spcPct val="107000"/>
                        </a:lnSpc>
                        <a:spcAft>
                          <a:spcPts val="0"/>
                        </a:spcAft>
                      </a:pPr>
                      <a:r>
                        <a:rPr lang="en-GB" sz="1100" dirty="0">
                          <a:solidFill>
                            <a:srgbClr val="002060"/>
                          </a:solidFill>
                          <a:effectLst/>
                        </a:rPr>
                        <a:t>Hotel and Other Income</a:t>
                      </a:r>
                      <a:endParaRPr lang="en-GB" sz="11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solidFill>
                      <a:srgbClr val="FFFFCC"/>
                    </a:solidFill>
                  </a:tcPr>
                </a:tc>
                <a:tc>
                  <a:txBody>
                    <a:bodyPr/>
                    <a:lstStyle/>
                    <a:p>
                      <a:pPr algn="ctr">
                        <a:lnSpc>
                          <a:spcPct val="107000"/>
                        </a:lnSpc>
                        <a:spcAft>
                          <a:spcPts val="0"/>
                        </a:spcAft>
                      </a:pPr>
                      <a:r>
                        <a:rPr lang="en-GB" sz="1100" dirty="0">
                          <a:solidFill>
                            <a:srgbClr val="002060"/>
                          </a:solidFill>
                          <a:effectLst/>
                        </a:rPr>
                        <a:t>12,350,023 </a:t>
                      </a:r>
                      <a:endParaRPr lang="en-GB" sz="11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solidFill>
                      <a:srgbClr val="FFFFCC"/>
                    </a:solidFill>
                  </a:tcPr>
                </a:tc>
                <a:tc>
                  <a:txBody>
                    <a:bodyPr/>
                    <a:lstStyle/>
                    <a:p>
                      <a:pPr algn="ctr">
                        <a:lnSpc>
                          <a:spcPct val="107000"/>
                        </a:lnSpc>
                        <a:spcAft>
                          <a:spcPts val="0"/>
                        </a:spcAft>
                      </a:pPr>
                      <a:r>
                        <a:rPr lang="en-GB" sz="1100" dirty="0">
                          <a:solidFill>
                            <a:srgbClr val="002060"/>
                          </a:solidFill>
                          <a:effectLst/>
                        </a:rPr>
                        <a:t>6,485,860 </a:t>
                      </a:r>
                      <a:endParaRPr lang="en-GB" sz="11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solidFill>
                      <a:srgbClr val="FFFFCC"/>
                    </a:solidFill>
                  </a:tcPr>
                </a:tc>
                <a:tc>
                  <a:txBody>
                    <a:bodyPr/>
                    <a:lstStyle/>
                    <a:p>
                      <a:pPr algn="ctr">
                        <a:lnSpc>
                          <a:spcPct val="107000"/>
                        </a:lnSpc>
                        <a:spcAft>
                          <a:spcPts val="0"/>
                        </a:spcAft>
                      </a:pPr>
                      <a:r>
                        <a:rPr lang="en-GB" sz="1100" dirty="0">
                          <a:solidFill>
                            <a:srgbClr val="002060"/>
                          </a:solidFill>
                          <a:effectLst/>
                        </a:rPr>
                        <a:t>7,479,523 </a:t>
                      </a:r>
                      <a:endParaRPr lang="en-GB" sz="11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solidFill>
                      <a:srgbClr val="FFFFCC"/>
                    </a:solidFill>
                  </a:tcPr>
                </a:tc>
                <a:tc>
                  <a:txBody>
                    <a:bodyPr/>
                    <a:lstStyle/>
                    <a:p>
                      <a:pPr algn="ctr">
                        <a:lnSpc>
                          <a:spcPct val="107000"/>
                        </a:lnSpc>
                        <a:spcAft>
                          <a:spcPts val="0"/>
                        </a:spcAft>
                      </a:pPr>
                      <a:r>
                        <a:rPr lang="en-GB" sz="1100" dirty="0">
                          <a:solidFill>
                            <a:srgbClr val="002060"/>
                          </a:solidFill>
                          <a:effectLst/>
                        </a:rPr>
                        <a:t>993,664 </a:t>
                      </a:r>
                      <a:endParaRPr lang="en-GB" sz="11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solidFill>
                      <a:srgbClr val="FFFFCC"/>
                    </a:solidFill>
                  </a:tcPr>
                </a:tc>
                <a:extLst>
                  <a:ext uri="{0D108BD9-81ED-4DB2-BD59-A6C34878D82A}">
                    <a16:rowId xmlns:a16="http://schemas.microsoft.com/office/drawing/2014/main" val="3376201802"/>
                  </a:ext>
                </a:extLst>
              </a:tr>
            </a:tbl>
          </a:graphicData>
        </a:graphic>
      </p:graphicFrame>
      <p:graphicFrame>
        <p:nvGraphicFramePr>
          <p:cNvPr id="9" name="Table 8"/>
          <p:cNvGraphicFramePr>
            <a:graphicFrameLocks noGrp="1"/>
          </p:cNvGraphicFramePr>
          <p:nvPr>
            <p:extLst>
              <p:ext uri="{D42A27DB-BD31-4B8C-83A1-F6EECF244321}">
                <p14:modId xmlns:p14="http://schemas.microsoft.com/office/powerpoint/2010/main" val="3551238998"/>
              </p:ext>
            </p:extLst>
          </p:nvPr>
        </p:nvGraphicFramePr>
        <p:xfrm>
          <a:off x="329212" y="4802255"/>
          <a:ext cx="6111367" cy="190500"/>
        </p:xfrm>
        <a:graphic>
          <a:graphicData uri="http://schemas.openxmlformats.org/drawingml/2006/table">
            <a:tbl>
              <a:tblPr firstRow="1" firstCol="1" bandRow="1">
                <a:tableStyleId>{9C89DDF2-D6E7-4416-9A17-0C599F85544F}</a:tableStyleId>
              </a:tblPr>
              <a:tblGrid>
                <a:gridCol w="1857304">
                  <a:extLst>
                    <a:ext uri="{9D8B030D-6E8A-4147-A177-3AD203B41FA5}">
                      <a16:colId xmlns:a16="http://schemas.microsoft.com/office/drawing/2014/main" val="2280139106"/>
                    </a:ext>
                  </a:extLst>
                </a:gridCol>
                <a:gridCol w="1059409">
                  <a:extLst>
                    <a:ext uri="{9D8B030D-6E8A-4147-A177-3AD203B41FA5}">
                      <a16:colId xmlns:a16="http://schemas.microsoft.com/office/drawing/2014/main" val="3943517756"/>
                    </a:ext>
                  </a:extLst>
                </a:gridCol>
                <a:gridCol w="1067623">
                  <a:extLst>
                    <a:ext uri="{9D8B030D-6E8A-4147-A177-3AD203B41FA5}">
                      <a16:colId xmlns:a16="http://schemas.microsoft.com/office/drawing/2014/main" val="3965344492"/>
                    </a:ext>
                  </a:extLst>
                </a:gridCol>
                <a:gridCol w="1059409">
                  <a:extLst>
                    <a:ext uri="{9D8B030D-6E8A-4147-A177-3AD203B41FA5}">
                      <a16:colId xmlns:a16="http://schemas.microsoft.com/office/drawing/2014/main" val="2449784459"/>
                    </a:ext>
                  </a:extLst>
                </a:gridCol>
                <a:gridCol w="1067622">
                  <a:extLst>
                    <a:ext uri="{9D8B030D-6E8A-4147-A177-3AD203B41FA5}">
                      <a16:colId xmlns:a16="http://schemas.microsoft.com/office/drawing/2014/main" val="3919766803"/>
                    </a:ext>
                  </a:extLst>
                </a:gridCol>
              </a:tblGrid>
              <a:tr h="190500">
                <a:tc>
                  <a:txBody>
                    <a:bodyPr/>
                    <a:lstStyle/>
                    <a:p>
                      <a:pPr>
                        <a:lnSpc>
                          <a:spcPct val="107000"/>
                        </a:lnSpc>
                        <a:spcAft>
                          <a:spcPts val="0"/>
                        </a:spcAft>
                      </a:pPr>
                      <a:r>
                        <a:rPr lang="en-GB" sz="1100" dirty="0" smtClean="0">
                          <a:solidFill>
                            <a:srgbClr val="002060"/>
                          </a:solidFill>
                          <a:effectLst/>
                        </a:rPr>
                        <a:t>Total Income</a:t>
                      </a:r>
                      <a:endParaRPr lang="en-GB" sz="11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solidFill>
                      <a:srgbClr val="FFFFCC"/>
                    </a:solidFill>
                  </a:tcPr>
                </a:tc>
                <a:tc>
                  <a:txBody>
                    <a:bodyPr/>
                    <a:lstStyle/>
                    <a:p>
                      <a:pPr algn="ctr">
                        <a:lnSpc>
                          <a:spcPct val="107000"/>
                        </a:lnSpc>
                        <a:spcAft>
                          <a:spcPts val="0"/>
                        </a:spcAft>
                      </a:pPr>
                      <a:r>
                        <a:rPr lang="en-GB" sz="1100" dirty="0" smtClean="0">
                          <a:solidFill>
                            <a:srgbClr val="002060"/>
                          </a:solidFill>
                          <a:effectLst/>
                        </a:rPr>
                        <a:t>225,646,732</a:t>
                      </a:r>
                      <a:endParaRPr lang="en-GB" sz="11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solidFill>
                      <a:srgbClr val="FFFFCC"/>
                    </a:solidFill>
                  </a:tcPr>
                </a:tc>
                <a:tc>
                  <a:txBody>
                    <a:bodyPr/>
                    <a:lstStyle/>
                    <a:p>
                      <a:pPr algn="ctr">
                        <a:lnSpc>
                          <a:spcPct val="107000"/>
                        </a:lnSpc>
                        <a:spcAft>
                          <a:spcPts val="0"/>
                        </a:spcAft>
                      </a:pPr>
                      <a:r>
                        <a:rPr lang="en-GB" sz="1100" dirty="0" smtClean="0">
                          <a:solidFill>
                            <a:srgbClr val="002060"/>
                          </a:solidFill>
                          <a:effectLst/>
                        </a:rPr>
                        <a:t>113,493,173 </a:t>
                      </a:r>
                      <a:endParaRPr lang="en-GB" sz="11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solidFill>
                      <a:srgbClr val="FFFFCC"/>
                    </a:solidFill>
                  </a:tcPr>
                </a:tc>
                <a:tc>
                  <a:txBody>
                    <a:bodyPr/>
                    <a:lstStyle/>
                    <a:p>
                      <a:pPr algn="ctr">
                        <a:lnSpc>
                          <a:spcPct val="107000"/>
                        </a:lnSpc>
                        <a:spcAft>
                          <a:spcPts val="0"/>
                        </a:spcAft>
                      </a:pPr>
                      <a:r>
                        <a:rPr lang="en-GB" sz="1100" dirty="0" smtClean="0">
                          <a:solidFill>
                            <a:srgbClr val="002060"/>
                          </a:solidFill>
                          <a:effectLst/>
                        </a:rPr>
                        <a:t>115,270,348 </a:t>
                      </a:r>
                      <a:endParaRPr lang="en-GB" sz="11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solidFill>
                      <a:srgbClr val="FFFFCC"/>
                    </a:solidFill>
                  </a:tcPr>
                </a:tc>
                <a:tc>
                  <a:txBody>
                    <a:bodyPr/>
                    <a:lstStyle/>
                    <a:p>
                      <a:pPr algn="ctr">
                        <a:lnSpc>
                          <a:spcPct val="107000"/>
                        </a:lnSpc>
                        <a:spcAft>
                          <a:spcPts val="0"/>
                        </a:spcAft>
                      </a:pPr>
                      <a:r>
                        <a:rPr lang="en-GB" sz="1100" dirty="0" smtClean="0">
                          <a:solidFill>
                            <a:srgbClr val="002060"/>
                          </a:solidFill>
                          <a:effectLst/>
                        </a:rPr>
                        <a:t>1,777,176 </a:t>
                      </a:r>
                      <a:endParaRPr lang="en-GB" sz="11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solidFill>
                      <a:srgbClr val="FFFFCC"/>
                    </a:solidFill>
                  </a:tcPr>
                </a:tc>
                <a:extLst>
                  <a:ext uri="{0D108BD9-81ED-4DB2-BD59-A6C34878D82A}">
                    <a16:rowId xmlns:a16="http://schemas.microsoft.com/office/drawing/2014/main" val="2702301310"/>
                  </a:ext>
                </a:extLst>
              </a:tr>
            </a:tbl>
          </a:graphicData>
        </a:graphic>
      </p:graphicFrame>
    </p:spTree>
    <p:extLst>
      <p:ext uri="{BB962C8B-B14F-4D97-AF65-F5344CB8AC3E}">
        <p14:creationId xmlns:p14="http://schemas.microsoft.com/office/powerpoint/2010/main" val="390438018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0160" y="140925"/>
            <a:ext cx="6184845" cy="438439"/>
          </a:xfrm>
        </p:spPr>
        <p:txBody>
          <a:bodyPr/>
          <a:lstStyle/>
          <a:p>
            <a:r>
              <a:rPr lang="en-GB" dirty="0" smtClean="0"/>
              <a:t>2023/24 Financial Position</a:t>
            </a:r>
            <a:endParaRPr lang="en-GB" dirty="0"/>
          </a:p>
        </p:txBody>
      </p:sp>
      <p:sp>
        <p:nvSpPr>
          <p:cNvPr id="8" name="Content Placeholder 2"/>
          <p:cNvSpPr txBox="1">
            <a:spLocks/>
          </p:cNvSpPr>
          <p:nvPr/>
        </p:nvSpPr>
        <p:spPr>
          <a:xfrm>
            <a:off x="300160" y="1091993"/>
            <a:ext cx="7840587" cy="4066208"/>
          </a:xfrm>
          <a:prstGeom prst="rect">
            <a:avLst/>
          </a:prstGeom>
          <a:noFill/>
          <a:ln>
            <a:noFill/>
          </a:ln>
        </p:spPr>
        <p:txBody>
          <a:bodyPr spcFirstLastPara="1" wrap="square" lIns="0" tIns="0" rIns="0" bIns="0" anchor="t" anchorCtr="0">
            <a:noAutofit/>
          </a:bodyPr>
          <a:lstStyle>
            <a:defPPr marR="0" lvl="0" algn="l" rtl="0">
              <a:lnSpc>
                <a:spcPct val="100000"/>
              </a:lnSpc>
              <a:spcBef>
                <a:spcPts val="0"/>
              </a:spcBef>
              <a:spcAft>
                <a:spcPts val="0"/>
              </a:spcAft>
            </a:defPPr>
            <a:lvl1pPr marL="457189" marR="0" lvl="0" indent="-355591" algn="l" rtl="0">
              <a:lnSpc>
                <a:spcPct val="100000"/>
              </a:lnSpc>
              <a:spcBef>
                <a:spcPts val="600"/>
              </a:spcBef>
              <a:spcAft>
                <a:spcPts val="0"/>
              </a:spcAft>
              <a:buClr>
                <a:srgbClr val="66CCFF"/>
              </a:buClr>
              <a:buSzPts val="2000"/>
              <a:buFont typeface="Lato Light"/>
              <a:buChar char="◦"/>
              <a:defRPr sz="2000" b="0" i="0" u="none" strike="noStrike" cap="none">
                <a:solidFill>
                  <a:srgbClr val="002060"/>
                </a:solidFill>
                <a:latin typeface="+mj-lt"/>
                <a:ea typeface="Lato Light"/>
                <a:cs typeface="Lato Light"/>
                <a:sym typeface="Lato Light"/>
              </a:defRPr>
            </a:lvl1pPr>
            <a:lvl2pPr marL="914377" marR="0" lvl="1" indent="-355591" algn="l" rtl="0">
              <a:lnSpc>
                <a:spcPct val="100000"/>
              </a:lnSpc>
              <a:spcBef>
                <a:spcPts val="0"/>
              </a:spcBef>
              <a:spcAft>
                <a:spcPts val="0"/>
              </a:spcAft>
              <a:buClr>
                <a:schemeClr val="accent4"/>
              </a:buClr>
              <a:buSzPts val="2000"/>
              <a:buFont typeface="Lato Light"/>
              <a:buChar char="◦"/>
              <a:defRPr sz="2000" b="0" i="0" u="none" strike="noStrike" cap="none">
                <a:solidFill>
                  <a:schemeClr val="dk1"/>
                </a:solidFill>
                <a:latin typeface="Lato Light"/>
                <a:ea typeface="Lato Light"/>
                <a:cs typeface="Lato Light"/>
                <a:sym typeface="Lato Light"/>
              </a:defRPr>
            </a:lvl2pPr>
            <a:lvl3pPr marL="1371566" marR="0" lvl="2" indent="-355591" algn="l" rtl="0">
              <a:lnSpc>
                <a:spcPct val="100000"/>
              </a:lnSpc>
              <a:spcBef>
                <a:spcPts val="0"/>
              </a:spcBef>
              <a:spcAft>
                <a:spcPts val="0"/>
              </a:spcAft>
              <a:buClr>
                <a:schemeClr val="accent4"/>
              </a:buClr>
              <a:buSzPts val="2000"/>
              <a:buFont typeface="Lato Light"/>
              <a:buChar char="◦"/>
              <a:defRPr sz="2000" b="0" i="0" u="none" strike="noStrike" cap="none">
                <a:solidFill>
                  <a:schemeClr val="dk1"/>
                </a:solidFill>
                <a:latin typeface="Lato Light"/>
                <a:ea typeface="Lato Light"/>
                <a:cs typeface="Lato Light"/>
                <a:sym typeface="Lato Light"/>
              </a:defRPr>
            </a:lvl3pPr>
            <a:lvl4pPr marL="1828754" marR="0" lvl="3" indent="-355591" algn="l" rtl="0">
              <a:lnSpc>
                <a:spcPct val="100000"/>
              </a:lnSpc>
              <a:spcBef>
                <a:spcPts val="0"/>
              </a:spcBef>
              <a:spcAft>
                <a:spcPts val="0"/>
              </a:spcAft>
              <a:buClr>
                <a:schemeClr val="accent4"/>
              </a:buClr>
              <a:buSzPts val="2000"/>
              <a:buFont typeface="Lato Light"/>
              <a:buChar char="◦"/>
              <a:defRPr sz="2000" b="0" i="0" u="none" strike="noStrike" cap="none">
                <a:solidFill>
                  <a:schemeClr val="dk1"/>
                </a:solidFill>
                <a:latin typeface="Lato Light"/>
                <a:ea typeface="Lato Light"/>
                <a:cs typeface="Lato Light"/>
                <a:sym typeface="Lato Light"/>
              </a:defRPr>
            </a:lvl4pPr>
            <a:lvl5pPr marL="2285943" marR="0" lvl="4" indent="-355591" algn="l" rtl="0">
              <a:lnSpc>
                <a:spcPct val="100000"/>
              </a:lnSpc>
              <a:spcBef>
                <a:spcPts val="0"/>
              </a:spcBef>
              <a:spcAft>
                <a:spcPts val="0"/>
              </a:spcAft>
              <a:buClr>
                <a:schemeClr val="accent4"/>
              </a:buClr>
              <a:buSzPts val="2000"/>
              <a:buFont typeface="Lato Light"/>
              <a:buChar char="◦"/>
              <a:defRPr sz="2000" b="0" i="0" u="none" strike="noStrike" cap="none">
                <a:solidFill>
                  <a:schemeClr val="dk1"/>
                </a:solidFill>
                <a:latin typeface="Lato Light"/>
                <a:ea typeface="Lato Light"/>
                <a:cs typeface="Lato Light"/>
                <a:sym typeface="Lato Light"/>
              </a:defRPr>
            </a:lvl5pPr>
            <a:lvl6pPr marL="2743131" marR="0" lvl="5" indent="-355591" algn="l" rtl="0">
              <a:lnSpc>
                <a:spcPct val="100000"/>
              </a:lnSpc>
              <a:spcBef>
                <a:spcPts val="0"/>
              </a:spcBef>
              <a:spcAft>
                <a:spcPts val="0"/>
              </a:spcAft>
              <a:buClr>
                <a:schemeClr val="accent4"/>
              </a:buClr>
              <a:buSzPts val="2000"/>
              <a:buFont typeface="Lato Light"/>
              <a:buChar char="◦"/>
              <a:defRPr sz="2000" b="0" i="0" u="none" strike="noStrike" cap="none">
                <a:solidFill>
                  <a:schemeClr val="dk1"/>
                </a:solidFill>
                <a:latin typeface="Lato Light"/>
                <a:ea typeface="Lato Light"/>
                <a:cs typeface="Lato Light"/>
                <a:sym typeface="Lato Light"/>
              </a:defRPr>
            </a:lvl6pPr>
            <a:lvl7pPr marL="3200320" marR="0" lvl="6" indent="-355591" algn="l" rtl="0">
              <a:lnSpc>
                <a:spcPct val="100000"/>
              </a:lnSpc>
              <a:spcBef>
                <a:spcPts val="0"/>
              </a:spcBef>
              <a:spcAft>
                <a:spcPts val="0"/>
              </a:spcAft>
              <a:buClr>
                <a:schemeClr val="accent4"/>
              </a:buClr>
              <a:buSzPts val="2000"/>
              <a:buFont typeface="Lato Light"/>
              <a:buChar char="◦"/>
              <a:defRPr sz="2000" b="0" i="0" u="none" strike="noStrike" cap="none">
                <a:solidFill>
                  <a:schemeClr val="dk1"/>
                </a:solidFill>
                <a:latin typeface="Lato Light"/>
                <a:ea typeface="Lato Light"/>
                <a:cs typeface="Lato Light"/>
                <a:sym typeface="Lato Light"/>
              </a:defRPr>
            </a:lvl7pPr>
            <a:lvl8pPr marL="3657509" marR="0" lvl="7" indent="-355591" algn="l" rtl="0">
              <a:lnSpc>
                <a:spcPct val="100000"/>
              </a:lnSpc>
              <a:spcBef>
                <a:spcPts val="0"/>
              </a:spcBef>
              <a:spcAft>
                <a:spcPts val="0"/>
              </a:spcAft>
              <a:buClr>
                <a:schemeClr val="accent4"/>
              </a:buClr>
              <a:buSzPts val="2000"/>
              <a:buFont typeface="Lato Light"/>
              <a:buChar char="◦"/>
              <a:defRPr sz="2000" b="0" i="0" u="none" strike="noStrike" cap="none">
                <a:solidFill>
                  <a:schemeClr val="dk1"/>
                </a:solidFill>
                <a:latin typeface="Lato Light"/>
                <a:ea typeface="Lato Light"/>
                <a:cs typeface="Lato Light"/>
                <a:sym typeface="Lato Light"/>
              </a:defRPr>
            </a:lvl8pPr>
            <a:lvl9pPr marL="4114697" marR="0" lvl="8" indent="-355591" algn="l" rtl="0">
              <a:lnSpc>
                <a:spcPct val="100000"/>
              </a:lnSpc>
              <a:spcBef>
                <a:spcPts val="0"/>
              </a:spcBef>
              <a:spcAft>
                <a:spcPts val="0"/>
              </a:spcAft>
              <a:buClr>
                <a:schemeClr val="accent4"/>
              </a:buClr>
              <a:buSzPts val="2000"/>
              <a:buFont typeface="Lato Light"/>
              <a:buChar char="◦"/>
              <a:defRPr sz="2000" b="0" i="0" u="none" strike="noStrike" cap="none">
                <a:solidFill>
                  <a:schemeClr val="dk1"/>
                </a:solidFill>
                <a:latin typeface="Lato Light"/>
                <a:ea typeface="Lato Light"/>
                <a:cs typeface="Lato Light"/>
                <a:sym typeface="Lato Light"/>
              </a:defRPr>
            </a:lvl9pPr>
          </a:lstStyle>
          <a:p>
            <a:pPr defTabSz="685800">
              <a:buClrTx/>
              <a:buFont typeface="Arial" panose="020B0604020202020204" pitchFamily="34" charset="0"/>
              <a:buChar char="•"/>
            </a:pPr>
            <a:r>
              <a:rPr lang="en-GB" sz="1400" b="1" dirty="0" smtClean="0">
                <a:latin typeface="Arial" panose="020B0604020202020204" pitchFamily="34" charset="0"/>
                <a:cs typeface="Arial" panose="020B0604020202020204" pitchFamily="34" charset="0"/>
              </a:rPr>
              <a:t>Overall overspend of </a:t>
            </a:r>
            <a:r>
              <a:rPr lang="en-GB" sz="1400" b="1" dirty="0" smtClean="0">
                <a:solidFill>
                  <a:srgbClr val="FF0000"/>
                </a:solidFill>
                <a:latin typeface="Arial" panose="020B0604020202020204" pitchFamily="34" charset="0"/>
                <a:cs typeface="Arial" panose="020B0604020202020204" pitchFamily="34" charset="0"/>
              </a:rPr>
              <a:t>-£1.994m</a:t>
            </a:r>
          </a:p>
          <a:p>
            <a:pPr marL="0" indent="0" defTabSz="685800">
              <a:spcBef>
                <a:spcPts val="0"/>
              </a:spcBef>
              <a:buClrTx/>
              <a:buNone/>
            </a:pPr>
            <a:endParaRPr lang="en-GB" sz="1400" b="1" dirty="0" smtClean="0">
              <a:solidFill>
                <a:srgbClr val="FF0000"/>
              </a:solidFill>
              <a:latin typeface="Arial" panose="020B0604020202020204" pitchFamily="34" charset="0"/>
              <a:cs typeface="Arial" panose="020B0604020202020204" pitchFamily="34" charset="0"/>
            </a:endParaRPr>
          </a:p>
          <a:p>
            <a:pPr lvl="1" defTabSz="685800">
              <a:buClrTx/>
              <a:buFont typeface="Arial" panose="020B0604020202020204" pitchFamily="34" charset="0"/>
              <a:buChar char="•"/>
            </a:pPr>
            <a:r>
              <a:rPr lang="en-GB" sz="1400" dirty="0" smtClean="0">
                <a:solidFill>
                  <a:srgbClr val="002060"/>
                </a:solidFill>
                <a:latin typeface="Arial" panose="020B0604020202020204" pitchFamily="34" charset="0"/>
                <a:cs typeface="Arial" panose="020B0604020202020204" pitchFamily="34" charset="0"/>
              </a:rPr>
              <a:t>Pay Costs </a:t>
            </a:r>
            <a:r>
              <a:rPr lang="en-GB" sz="1400" dirty="0" smtClean="0">
                <a:solidFill>
                  <a:srgbClr val="FF0000"/>
                </a:solidFill>
                <a:latin typeface="Arial" panose="020B0604020202020204" pitchFamily="34" charset="0"/>
                <a:cs typeface="Arial" panose="020B0604020202020204" pitchFamily="34" charset="0"/>
              </a:rPr>
              <a:t>-£664k </a:t>
            </a:r>
            <a:r>
              <a:rPr lang="en-GB" sz="1400" dirty="0" smtClean="0">
                <a:solidFill>
                  <a:srgbClr val="002060"/>
                </a:solidFill>
                <a:latin typeface="Arial" panose="020B0604020202020204" pitchFamily="34" charset="0"/>
                <a:cs typeface="Arial" panose="020B0604020202020204" pitchFamily="34" charset="0"/>
              </a:rPr>
              <a:t>adverse </a:t>
            </a:r>
            <a:r>
              <a:rPr lang="en-GB" sz="1400" dirty="0" smtClean="0">
                <a:solidFill>
                  <a:srgbClr val="FF0000"/>
                </a:solidFill>
                <a:latin typeface="Arial" panose="020B0604020202020204" pitchFamily="34" charset="0"/>
                <a:cs typeface="Arial" panose="020B0604020202020204" pitchFamily="34" charset="0"/>
              </a:rPr>
              <a:t>c.&lt;-0.91% </a:t>
            </a:r>
            <a:r>
              <a:rPr lang="en-GB" sz="1400" dirty="0" smtClean="0">
                <a:solidFill>
                  <a:srgbClr val="002060"/>
                </a:solidFill>
                <a:latin typeface="Arial" panose="020B0604020202020204" pitchFamily="34" charset="0"/>
                <a:cs typeface="Arial" panose="020B0604020202020204" pitchFamily="34" charset="0"/>
              </a:rPr>
              <a:t>of YTD Budget</a:t>
            </a:r>
          </a:p>
          <a:p>
            <a:pPr marL="558786" lvl="1" indent="0" defTabSz="685800">
              <a:buClrTx/>
              <a:buNone/>
            </a:pPr>
            <a:endParaRPr lang="en-GB" sz="1400" b="1" dirty="0" smtClean="0">
              <a:solidFill>
                <a:srgbClr val="002060"/>
              </a:solidFill>
              <a:latin typeface="Arial" panose="020B0604020202020204" pitchFamily="34" charset="0"/>
              <a:cs typeface="Arial" panose="020B0604020202020204" pitchFamily="34" charset="0"/>
            </a:endParaRPr>
          </a:p>
          <a:p>
            <a:pPr marL="558786" lvl="1" indent="0" defTabSz="685800">
              <a:buClrTx/>
              <a:buNone/>
            </a:pPr>
            <a:endParaRPr lang="en-GB" sz="1400" b="1" dirty="0">
              <a:solidFill>
                <a:srgbClr val="002060"/>
              </a:solidFill>
              <a:latin typeface="Arial" panose="020B0604020202020204" pitchFamily="34" charset="0"/>
              <a:cs typeface="Arial" panose="020B0604020202020204" pitchFamily="34" charset="0"/>
            </a:endParaRPr>
          </a:p>
          <a:p>
            <a:pPr marL="558786" lvl="1" indent="0" defTabSz="685800">
              <a:buClrTx/>
              <a:buNone/>
            </a:pPr>
            <a:endParaRPr lang="en-GB" sz="1400" b="1" dirty="0" smtClean="0">
              <a:solidFill>
                <a:srgbClr val="002060"/>
              </a:solidFill>
              <a:latin typeface="Arial" panose="020B0604020202020204" pitchFamily="34" charset="0"/>
              <a:cs typeface="Arial" panose="020B0604020202020204" pitchFamily="34" charset="0"/>
            </a:endParaRPr>
          </a:p>
          <a:p>
            <a:pPr marL="1015975" lvl="2" indent="0" defTabSz="685800">
              <a:buClrTx/>
              <a:buNone/>
            </a:pPr>
            <a:endParaRPr lang="en-GB" sz="1400" b="1" dirty="0" smtClean="0">
              <a:solidFill>
                <a:srgbClr val="002060"/>
              </a:solidFill>
              <a:latin typeface="Arial" panose="020B0604020202020204" pitchFamily="34" charset="0"/>
              <a:cs typeface="Arial" panose="020B0604020202020204" pitchFamily="34" charset="0"/>
            </a:endParaRPr>
          </a:p>
          <a:p>
            <a:pPr marL="0" lvl="2" indent="0" defTabSz="685800">
              <a:buClrTx/>
              <a:buNone/>
            </a:pPr>
            <a:endParaRPr lang="en-GB" sz="1400" b="1" dirty="0" smtClean="0">
              <a:solidFill>
                <a:srgbClr val="002060"/>
              </a:solidFill>
              <a:latin typeface="Arial" panose="020B0604020202020204" pitchFamily="34" charset="0"/>
              <a:cs typeface="Arial" panose="020B0604020202020204" pitchFamily="34" charset="0"/>
            </a:endParaRPr>
          </a:p>
          <a:p>
            <a:pPr lvl="1" defTabSz="685800">
              <a:buClrTx/>
              <a:buFont typeface="Arial" panose="020B0604020202020204" pitchFamily="34" charset="0"/>
              <a:buChar char="•"/>
            </a:pPr>
            <a:r>
              <a:rPr lang="en-GB" sz="1400" dirty="0" smtClean="0">
                <a:solidFill>
                  <a:srgbClr val="002060"/>
                </a:solidFill>
                <a:latin typeface="Arial" panose="020B0604020202020204" pitchFamily="34" charset="0"/>
                <a:cs typeface="Arial" panose="020B0604020202020204" pitchFamily="34" charset="0"/>
              </a:rPr>
              <a:t>Non Pay Costs </a:t>
            </a:r>
            <a:r>
              <a:rPr lang="en-GB" sz="1400" dirty="0" smtClean="0">
                <a:solidFill>
                  <a:srgbClr val="FF0000"/>
                </a:solidFill>
                <a:latin typeface="Arial" panose="020B0604020202020204" pitchFamily="34" charset="0"/>
                <a:cs typeface="Arial" panose="020B0604020202020204" pitchFamily="34" charset="0"/>
              </a:rPr>
              <a:t>-£1.329k </a:t>
            </a:r>
            <a:r>
              <a:rPr lang="en-GB" sz="1400" dirty="0" smtClean="0">
                <a:solidFill>
                  <a:srgbClr val="002060"/>
                </a:solidFill>
                <a:latin typeface="Arial" panose="020B0604020202020204" pitchFamily="34" charset="0"/>
                <a:cs typeface="Arial" panose="020B0604020202020204" pitchFamily="34" charset="0"/>
              </a:rPr>
              <a:t>adverse </a:t>
            </a:r>
            <a:r>
              <a:rPr lang="en-GB" sz="1400" dirty="0" smtClean="0">
                <a:solidFill>
                  <a:srgbClr val="FF0000"/>
                </a:solidFill>
                <a:latin typeface="Arial" panose="020B0604020202020204" pitchFamily="34" charset="0"/>
                <a:cs typeface="Arial" panose="020B0604020202020204" pitchFamily="34" charset="0"/>
              </a:rPr>
              <a:t>c.-</a:t>
            </a:r>
            <a:r>
              <a:rPr lang="en-GB" sz="1400" dirty="0">
                <a:solidFill>
                  <a:srgbClr val="FF0000"/>
                </a:solidFill>
                <a:latin typeface="Arial" panose="020B0604020202020204" pitchFamily="34" charset="0"/>
                <a:cs typeface="Arial" panose="020B0604020202020204" pitchFamily="34" charset="0"/>
              </a:rPr>
              <a:t>3</a:t>
            </a:r>
            <a:r>
              <a:rPr lang="en-GB" sz="1400" dirty="0" smtClean="0">
                <a:solidFill>
                  <a:srgbClr val="FF0000"/>
                </a:solidFill>
                <a:latin typeface="Arial" panose="020B0604020202020204" pitchFamily="34" charset="0"/>
                <a:cs typeface="Arial" panose="020B0604020202020204" pitchFamily="34" charset="0"/>
              </a:rPr>
              <a:t>.82% </a:t>
            </a:r>
            <a:r>
              <a:rPr lang="en-GB" sz="1400" dirty="0" smtClean="0">
                <a:solidFill>
                  <a:srgbClr val="002060"/>
                </a:solidFill>
                <a:latin typeface="Arial" panose="020B0604020202020204" pitchFamily="34" charset="0"/>
                <a:cs typeface="Arial" panose="020B0604020202020204" pitchFamily="34" charset="0"/>
              </a:rPr>
              <a:t>of YTD Budget</a:t>
            </a:r>
          </a:p>
          <a:p>
            <a:pPr lvl="1" defTabSz="685800">
              <a:buClrTx/>
              <a:buFont typeface="Arial" panose="020B0604020202020204" pitchFamily="34" charset="0"/>
              <a:buChar char="•"/>
            </a:pPr>
            <a:endParaRPr lang="en-GB" sz="1400" dirty="0" smtClean="0">
              <a:solidFill>
                <a:srgbClr val="002060"/>
              </a:solidFill>
              <a:latin typeface="Arial" panose="020B0604020202020204" pitchFamily="34" charset="0"/>
              <a:cs typeface="Arial" panose="020B0604020202020204" pitchFamily="34" charset="0"/>
            </a:endParaRPr>
          </a:p>
          <a:p>
            <a:pPr lvl="1" defTabSz="685800">
              <a:buClrTx/>
              <a:buFont typeface="Arial" panose="020B0604020202020204" pitchFamily="34" charset="0"/>
              <a:buChar char="•"/>
            </a:pPr>
            <a:endParaRPr lang="en-GB" sz="1400" dirty="0">
              <a:solidFill>
                <a:srgbClr val="002060"/>
              </a:solidFill>
              <a:latin typeface="Arial" panose="020B0604020202020204" pitchFamily="34" charset="0"/>
              <a:cs typeface="Arial" panose="020B0604020202020204" pitchFamily="34" charset="0"/>
            </a:endParaRPr>
          </a:p>
          <a:p>
            <a:pPr lvl="1" defTabSz="685800">
              <a:buClrTx/>
              <a:buFont typeface="Arial" panose="020B0604020202020204" pitchFamily="34" charset="0"/>
              <a:buChar char="•"/>
            </a:pPr>
            <a:endParaRPr lang="en-GB" sz="1400" dirty="0" smtClean="0">
              <a:solidFill>
                <a:srgbClr val="002060"/>
              </a:solidFill>
              <a:latin typeface="Arial" panose="020B0604020202020204" pitchFamily="34" charset="0"/>
              <a:cs typeface="Arial" panose="020B0604020202020204" pitchFamily="34" charset="0"/>
            </a:endParaRPr>
          </a:p>
          <a:p>
            <a:pPr marL="558786" lvl="1" indent="0" defTabSz="685800">
              <a:buClrTx/>
              <a:buNone/>
            </a:pPr>
            <a:endParaRPr lang="en-GB" sz="1400" dirty="0" smtClean="0">
              <a:solidFill>
                <a:srgbClr val="002060"/>
              </a:solidFill>
              <a:latin typeface="Arial" panose="020B0604020202020204" pitchFamily="34" charset="0"/>
              <a:cs typeface="Arial" panose="020B0604020202020204" pitchFamily="34" charset="0"/>
            </a:endParaRPr>
          </a:p>
          <a:p>
            <a:pPr lvl="1" defTabSz="685800">
              <a:buClrTx/>
              <a:buFont typeface="Arial" panose="020B0604020202020204" pitchFamily="34" charset="0"/>
              <a:buChar char="•"/>
            </a:pPr>
            <a:endParaRPr lang="en-GB" sz="1400" dirty="0" smtClean="0">
              <a:solidFill>
                <a:srgbClr val="002060"/>
              </a:solidFill>
              <a:latin typeface="Arial" panose="020B0604020202020204" pitchFamily="34" charset="0"/>
              <a:cs typeface="Arial" panose="020B0604020202020204" pitchFamily="34" charset="0"/>
            </a:endParaRPr>
          </a:p>
          <a:p>
            <a:pPr lvl="1" defTabSz="685800">
              <a:buClrTx/>
              <a:buFont typeface="Arial" panose="020B0604020202020204" pitchFamily="34" charset="0"/>
              <a:buChar char="•"/>
            </a:pPr>
            <a:endParaRPr lang="en-GB" sz="1400" dirty="0">
              <a:solidFill>
                <a:srgbClr val="002060"/>
              </a:solidFill>
              <a:latin typeface="Arial" panose="020B0604020202020204" pitchFamily="34" charset="0"/>
              <a:cs typeface="Arial" panose="020B0604020202020204" pitchFamily="34" charset="0"/>
            </a:endParaRPr>
          </a:p>
          <a:p>
            <a:pPr lvl="1" defTabSz="685800">
              <a:buClrTx/>
              <a:buFont typeface="Arial" panose="020B0604020202020204" pitchFamily="34" charset="0"/>
              <a:buChar char="•"/>
            </a:pPr>
            <a:endParaRPr lang="en-GB" sz="1400" dirty="0" smtClean="0">
              <a:solidFill>
                <a:srgbClr val="002060"/>
              </a:solidFill>
              <a:latin typeface="Arial" panose="020B0604020202020204" pitchFamily="34" charset="0"/>
              <a:cs typeface="Arial" panose="020B0604020202020204" pitchFamily="34" charset="0"/>
            </a:endParaRPr>
          </a:p>
          <a:p>
            <a:pPr lvl="1" defTabSz="685800">
              <a:buClrTx/>
              <a:buFont typeface="Arial" panose="020B0604020202020204" pitchFamily="34" charset="0"/>
              <a:buChar char="•"/>
            </a:pPr>
            <a:endParaRPr lang="en-GB" sz="1400" dirty="0" smtClean="0">
              <a:solidFill>
                <a:srgbClr val="002060"/>
              </a:solidFill>
              <a:latin typeface="Arial" panose="020B0604020202020204" pitchFamily="34" charset="0"/>
              <a:cs typeface="Arial" panose="020B0604020202020204" pitchFamily="34" charset="0"/>
            </a:endParaRPr>
          </a:p>
          <a:p>
            <a:pPr lvl="1" defTabSz="685800">
              <a:buClrTx/>
              <a:buFont typeface="Courier New" panose="02070309020205020404" pitchFamily="49" charset="0"/>
              <a:buChar char="o"/>
            </a:pPr>
            <a:endParaRPr lang="en-GB" sz="1800" b="1" dirty="0">
              <a:latin typeface="Arial" panose="020B0604020202020204" pitchFamily="34" charset="0"/>
              <a:cs typeface="Arial" panose="020B0604020202020204" pitchFamily="34" charset="0"/>
            </a:endParaRPr>
          </a:p>
          <a:p>
            <a:pPr lvl="1" defTabSz="685800">
              <a:buClrTx/>
              <a:buFont typeface="Arial" panose="020B0604020202020204" pitchFamily="34" charset="0"/>
              <a:buChar char="•"/>
            </a:pPr>
            <a:endParaRPr lang="en-GB" sz="1800" b="1" dirty="0" smtClean="0">
              <a:latin typeface="Arial" panose="020B0604020202020204" pitchFamily="34" charset="0"/>
              <a:cs typeface="Arial" panose="020B0604020202020204" pitchFamily="34" charset="0"/>
            </a:endParaRPr>
          </a:p>
          <a:p>
            <a:pPr marL="1015975" lvl="2" indent="0" defTabSz="685800">
              <a:buClrTx/>
              <a:buNone/>
            </a:pPr>
            <a:endParaRPr lang="en-GB" sz="1800" b="1" dirty="0">
              <a:latin typeface="Arial" panose="020B0604020202020204" pitchFamily="34" charset="0"/>
              <a:cs typeface="Arial" panose="020B0604020202020204" pitchFamily="34" charset="0"/>
            </a:endParaRPr>
          </a:p>
          <a:p>
            <a:pPr lvl="2" defTabSz="685800">
              <a:buClrTx/>
              <a:buFont typeface="Wingdings" panose="05000000000000000000" pitchFamily="2" charset="2"/>
              <a:buChar char="§"/>
            </a:pPr>
            <a:endParaRPr lang="en-GB" sz="1800" b="1" dirty="0" smtClean="0">
              <a:latin typeface="Arial" panose="020B0604020202020204" pitchFamily="34" charset="0"/>
              <a:cs typeface="Arial" panose="020B0604020202020204" pitchFamily="34" charset="0"/>
            </a:endParaRPr>
          </a:p>
          <a:p>
            <a:pPr marL="1015975" lvl="2" indent="0" defTabSz="685800">
              <a:buClrTx/>
              <a:buNone/>
            </a:pPr>
            <a:endParaRPr lang="en-GB" sz="1800" b="1" dirty="0">
              <a:latin typeface="Arial" panose="020B0604020202020204" pitchFamily="34" charset="0"/>
              <a:cs typeface="Arial" panose="020B0604020202020204" pitchFamily="34" charset="0"/>
            </a:endParaRPr>
          </a:p>
          <a:p>
            <a:pPr marL="1015975" lvl="2" indent="0" defTabSz="685800">
              <a:buClrTx/>
              <a:buNone/>
            </a:pPr>
            <a:endParaRPr lang="en-GB" sz="1800" b="1" dirty="0" smtClean="0">
              <a:latin typeface="Arial" panose="020B0604020202020204" pitchFamily="34" charset="0"/>
              <a:cs typeface="Arial" panose="020B0604020202020204" pitchFamily="34" charset="0"/>
            </a:endParaRPr>
          </a:p>
          <a:p>
            <a:pPr marL="101598" indent="0" defTabSz="685800">
              <a:buClrTx/>
              <a:buNone/>
            </a:pPr>
            <a:endParaRPr lang="en-GB" sz="1800" b="1" dirty="0" smtClean="0">
              <a:latin typeface="Arial" panose="020B0604020202020204" pitchFamily="34" charset="0"/>
              <a:cs typeface="Arial" panose="020B0604020202020204" pitchFamily="34" charset="0"/>
            </a:endParaRPr>
          </a:p>
          <a:p>
            <a:pPr marL="1015975" lvl="2" indent="0" defTabSz="685800">
              <a:buClrTx/>
              <a:buNone/>
            </a:pPr>
            <a:endParaRPr lang="en-GB" sz="1800" b="1" dirty="0" smtClean="0">
              <a:solidFill>
                <a:srgbClr val="002060"/>
              </a:solidFill>
              <a:latin typeface="Arial" panose="020B0604020202020204" pitchFamily="34" charset="0"/>
              <a:cs typeface="Arial" panose="020B0604020202020204" pitchFamily="34" charset="0"/>
            </a:endParaRPr>
          </a:p>
          <a:p>
            <a:pPr marL="1015975" lvl="2" indent="0" defTabSz="685800">
              <a:buClrTx/>
              <a:buNone/>
            </a:pPr>
            <a:endParaRPr lang="en-GB" sz="1800" b="1" dirty="0">
              <a:latin typeface="Arial" panose="020B0604020202020204" pitchFamily="34" charset="0"/>
              <a:cs typeface="Arial" panose="020B0604020202020204" pitchFamily="34" charset="0"/>
            </a:endParaRPr>
          </a:p>
        </p:txBody>
      </p:sp>
      <p:graphicFrame>
        <p:nvGraphicFramePr>
          <p:cNvPr id="4" name="Table 3"/>
          <p:cNvGraphicFramePr>
            <a:graphicFrameLocks noGrp="1"/>
          </p:cNvGraphicFramePr>
          <p:nvPr>
            <p:extLst>
              <p:ext uri="{D42A27DB-BD31-4B8C-83A1-F6EECF244321}">
                <p14:modId xmlns:p14="http://schemas.microsoft.com/office/powerpoint/2010/main" val="2952043121"/>
              </p:ext>
            </p:extLst>
          </p:nvPr>
        </p:nvGraphicFramePr>
        <p:xfrm>
          <a:off x="346166" y="634165"/>
          <a:ext cx="6762901" cy="403027"/>
        </p:xfrm>
        <a:graphic>
          <a:graphicData uri="http://schemas.openxmlformats.org/drawingml/2006/table">
            <a:tbl>
              <a:tblPr firstRow="1" bandRow="1">
                <a:tableStyleId>{9C89DDF2-D6E7-4416-9A17-0C599F85544F}</a:tableStyleId>
              </a:tblPr>
              <a:tblGrid>
                <a:gridCol w="6762901">
                  <a:extLst>
                    <a:ext uri="{9D8B030D-6E8A-4147-A177-3AD203B41FA5}">
                      <a16:colId xmlns:a16="http://schemas.microsoft.com/office/drawing/2014/main" val="3995855146"/>
                    </a:ext>
                  </a:extLst>
                </a:gridCol>
              </a:tblGrid>
              <a:tr h="403027">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None/>
                        <a:tabLst/>
                        <a:defRPr/>
                      </a:pPr>
                      <a:r>
                        <a:rPr lang="en-GB" sz="1800" b="1" i="0" u="none" strike="noStrike" cap="none" dirty="0" smtClean="0">
                          <a:solidFill>
                            <a:srgbClr val="002060"/>
                          </a:solidFill>
                          <a:latin typeface="Arial"/>
                          <a:ea typeface="Arial"/>
                          <a:cs typeface="Arial" panose="020B0604020202020204" pitchFamily="34" charset="0"/>
                          <a:sym typeface="Arial"/>
                        </a:rPr>
                        <a:t>Key Expenditure Points at September 2023</a:t>
                      </a:r>
                      <a:endParaRPr lang="en-GB" sz="1800" dirty="0">
                        <a:solidFill>
                          <a:srgbClr val="002060"/>
                        </a:solidFill>
                      </a:endParaRPr>
                    </a:p>
                  </a:txBody>
                  <a:tcP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278030609"/>
                  </a:ext>
                </a:extLst>
              </a:tr>
            </a:tbl>
          </a:graphicData>
        </a:graphic>
      </p:graphicFrame>
      <p:graphicFrame>
        <p:nvGraphicFramePr>
          <p:cNvPr id="3" name="Table 2"/>
          <p:cNvGraphicFramePr>
            <a:graphicFrameLocks noGrp="1"/>
          </p:cNvGraphicFramePr>
          <p:nvPr>
            <p:extLst>
              <p:ext uri="{D42A27DB-BD31-4B8C-83A1-F6EECF244321}">
                <p14:modId xmlns:p14="http://schemas.microsoft.com/office/powerpoint/2010/main" val="274988305"/>
              </p:ext>
            </p:extLst>
          </p:nvPr>
        </p:nvGraphicFramePr>
        <p:xfrm>
          <a:off x="1233526" y="1945070"/>
          <a:ext cx="3783514" cy="830684"/>
        </p:xfrm>
        <a:graphic>
          <a:graphicData uri="http://schemas.openxmlformats.org/drawingml/2006/table">
            <a:tbl>
              <a:tblPr firstRow="1" bandRow="1">
                <a:tableStyleId>{9C89DDF2-D6E7-4416-9A17-0C599F85544F}</a:tableStyleId>
              </a:tblPr>
              <a:tblGrid>
                <a:gridCol w="1980000">
                  <a:extLst>
                    <a:ext uri="{9D8B030D-6E8A-4147-A177-3AD203B41FA5}">
                      <a16:colId xmlns:a16="http://schemas.microsoft.com/office/drawing/2014/main" val="1750465664"/>
                    </a:ext>
                  </a:extLst>
                </a:gridCol>
                <a:gridCol w="903514">
                  <a:extLst>
                    <a:ext uri="{9D8B030D-6E8A-4147-A177-3AD203B41FA5}">
                      <a16:colId xmlns:a16="http://schemas.microsoft.com/office/drawing/2014/main" val="807904983"/>
                    </a:ext>
                  </a:extLst>
                </a:gridCol>
                <a:gridCol w="900000">
                  <a:extLst>
                    <a:ext uri="{9D8B030D-6E8A-4147-A177-3AD203B41FA5}">
                      <a16:colId xmlns:a16="http://schemas.microsoft.com/office/drawing/2014/main" val="3091743189"/>
                    </a:ext>
                  </a:extLst>
                </a:gridCol>
              </a:tblGrid>
              <a:tr h="163636">
                <a:tc>
                  <a:txBody>
                    <a:bodyPr/>
                    <a:lstStyle/>
                    <a:p>
                      <a:r>
                        <a:rPr lang="en-GB" sz="1200" dirty="0" smtClean="0">
                          <a:solidFill>
                            <a:srgbClr val="002060"/>
                          </a:solidFill>
                          <a:latin typeface="Arial" panose="020B0604020202020204" pitchFamily="34" charset="0"/>
                          <a:cs typeface="Arial" panose="020B0604020202020204" pitchFamily="34" charset="0"/>
                        </a:rPr>
                        <a:t>Medical Staff</a:t>
                      </a:r>
                      <a:endParaRPr lang="en-GB" sz="1200" dirty="0">
                        <a:solidFill>
                          <a:srgbClr val="002060"/>
                        </a:solidFill>
                      </a:endParaRPr>
                    </a:p>
                  </a:txBody>
                  <a:tcPr/>
                </a:tc>
                <a:tc>
                  <a:txBody>
                    <a:bodyPr/>
                    <a:lstStyle/>
                    <a:p>
                      <a:pPr algn="ctr"/>
                      <a:r>
                        <a:rPr lang="en-GB" sz="1200" dirty="0" smtClean="0">
                          <a:solidFill>
                            <a:srgbClr val="FF0000"/>
                          </a:solidFill>
                          <a:latin typeface="Arial" panose="020B0604020202020204" pitchFamily="34" charset="0"/>
                          <a:cs typeface="Arial" panose="020B0604020202020204" pitchFamily="34" charset="0"/>
                        </a:rPr>
                        <a:t>-£851k </a:t>
                      </a:r>
                      <a:endParaRPr lang="en-GB" sz="1200" dirty="0">
                        <a:solidFill>
                          <a:srgbClr val="FF0000"/>
                        </a:solidFill>
                      </a:endParaRPr>
                    </a:p>
                  </a:txBody>
                  <a:tcPr/>
                </a:tc>
                <a:tc>
                  <a:txBody>
                    <a:bodyPr/>
                    <a:lstStyle/>
                    <a:p>
                      <a:pPr algn="ctr"/>
                      <a:r>
                        <a:rPr lang="en-GB" sz="1200" dirty="0" smtClean="0">
                          <a:solidFill>
                            <a:srgbClr val="002060"/>
                          </a:solidFill>
                        </a:rPr>
                        <a:t>Over</a:t>
                      </a:r>
                      <a:endParaRPr lang="en-GB" sz="1200" dirty="0">
                        <a:solidFill>
                          <a:srgbClr val="002060"/>
                        </a:solidFill>
                      </a:endParaRPr>
                    </a:p>
                  </a:txBody>
                  <a:tcPr/>
                </a:tc>
                <a:extLst>
                  <a:ext uri="{0D108BD9-81ED-4DB2-BD59-A6C34878D82A}">
                    <a16:rowId xmlns:a16="http://schemas.microsoft.com/office/drawing/2014/main" val="433303638"/>
                  </a:ext>
                </a:extLst>
              </a:tr>
              <a:tr h="278182">
                <a:tc>
                  <a:txBody>
                    <a:bodyPr/>
                    <a:lstStyle/>
                    <a:p>
                      <a:r>
                        <a:rPr lang="en-GB" sz="1200" dirty="0" smtClean="0">
                          <a:solidFill>
                            <a:srgbClr val="002060"/>
                          </a:solidFill>
                        </a:rPr>
                        <a:t>Nursing Staff</a:t>
                      </a:r>
                      <a:endParaRPr lang="en-GB" sz="1200" dirty="0">
                        <a:solidFill>
                          <a:srgbClr val="002060"/>
                        </a:solidFill>
                      </a:endParaRPr>
                    </a:p>
                  </a:txBody>
                  <a:tcPr/>
                </a:tc>
                <a:tc>
                  <a:txBody>
                    <a:bodyPr/>
                    <a:lstStyle/>
                    <a:p>
                      <a:pPr algn="ctr"/>
                      <a:r>
                        <a:rPr lang="en-GB" sz="1200" dirty="0" smtClean="0">
                          <a:solidFill>
                            <a:srgbClr val="002060"/>
                          </a:solidFill>
                        </a:rPr>
                        <a:t>£439k</a:t>
                      </a:r>
                      <a:endParaRPr lang="en-GB" sz="1200" dirty="0">
                        <a:solidFill>
                          <a:srgbClr val="002060"/>
                        </a:solidFill>
                      </a:endParaRPr>
                    </a:p>
                  </a:txBody>
                  <a:tcPr/>
                </a:tc>
                <a:tc>
                  <a:txBody>
                    <a:bodyPr/>
                    <a:lstStyle/>
                    <a:p>
                      <a:pPr algn="ctr"/>
                      <a:r>
                        <a:rPr lang="en-GB" sz="1200" dirty="0" smtClean="0">
                          <a:solidFill>
                            <a:srgbClr val="002060"/>
                          </a:solidFill>
                        </a:rPr>
                        <a:t>Under</a:t>
                      </a:r>
                      <a:endParaRPr lang="en-GB" sz="1200" dirty="0">
                        <a:solidFill>
                          <a:srgbClr val="002060"/>
                        </a:solidFill>
                      </a:endParaRPr>
                    </a:p>
                  </a:txBody>
                  <a:tcPr/>
                </a:tc>
                <a:extLst>
                  <a:ext uri="{0D108BD9-81ED-4DB2-BD59-A6C34878D82A}">
                    <a16:rowId xmlns:a16="http://schemas.microsoft.com/office/drawing/2014/main" val="1841906009"/>
                  </a:ext>
                </a:extLst>
              </a:tr>
              <a:tr h="278182">
                <a:tc>
                  <a:txBody>
                    <a:bodyPr/>
                    <a:lstStyle/>
                    <a:p>
                      <a:r>
                        <a:rPr lang="en-GB" sz="1200" dirty="0" smtClean="0">
                          <a:solidFill>
                            <a:srgbClr val="002060"/>
                          </a:solidFill>
                        </a:rPr>
                        <a:t>Clinical, Support</a:t>
                      </a:r>
                      <a:r>
                        <a:rPr lang="en-GB" sz="1200" baseline="0" dirty="0" smtClean="0">
                          <a:solidFill>
                            <a:srgbClr val="002060"/>
                          </a:solidFill>
                        </a:rPr>
                        <a:t> &amp; Admin</a:t>
                      </a:r>
                      <a:endParaRPr lang="en-GB" sz="1200" dirty="0">
                        <a:solidFill>
                          <a:srgbClr val="002060"/>
                        </a:solidFill>
                      </a:endParaRPr>
                    </a:p>
                  </a:txBody>
                  <a:tcPr/>
                </a:tc>
                <a:tc>
                  <a:txBody>
                    <a:bodyPr/>
                    <a:lstStyle/>
                    <a:p>
                      <a:pPr algn="ctr"/>
                      <a:r>
                        <a:rPr lang="en-GB" sz="1200" dirty="0" smtClean="0">
                          <a:solidFill>
                            <a:srgbClr val="FF0000"/>
                          </a:solidFill>
                        </a:rPr>
                        <a:t>-£252k</a:t>
                      </a:r>
                      <a:endParaRPr lang="en-GB" sz="1200" dirty="0">
                        <a:solidFill>
                          <a:srgbClr val="FF0000"/>
                        </a:solidFill>
                      </a:endParaRPr>
                    </a:p>
                  </a:txBody>
                  <a:tcPr/>
                </a:tc>
                <a:tc>
                  <a:txBody>
                    <a:bodyPr/>
                    <a:lstStyle/>
                    <a:p>
                      <a:pPr algn="ctr"/>
                      <a:r>
                        <a:rPr lang="en-GB" sz="1200" dirty="0" smtClean="0">
                          <a:solidFill>
                            <a:srgbClr val="002060"/>
                          </a:solidFill>
                        </a:rPr>
                        <a:t>Over</a:t>
                      </a:r>
                      <a:endParaRPr lang="en-GB" sz="1200" dirty="0">
                        <a:solidFill>
                          <a:srgbClr val="002060"/>
                        </a:solidFill>
                      </a:endParaRPr>
                    </a:p>
                  </a:txBody>
                  <a:tcPr/>
                </a:tc>
                <a:extLst>
                  <a:ext uri="{0D108BD9-81ED-4DB2-BD59-A6C34878D82A}">
                    <a16:rowId xmlns:a16="http://schemas.microsoft.com/office/drawing/2014/main" val="3044912998"/>
                  </a:ext>
                </a:extLst>
              </a:tr>
            </a:tbl>
          </a:graphicData>
        </a:graphic>
      </p:graphicFrame>
      <p:graphicFrame>
        <p:nvGraphicFramePr>
          <p:cNvPr id="5" name="Table 4"/>
          <p:cNvGraphicFramePr>
            <a:graphicFrameLocks noGrp="1"/>
          </p:cNvGraphicFramePr>
          <p:nvPr>
            <p:extLst>
              <p:ext uri="{D42A27DB-BD31-4B8C-83A1-F6EECF244321}">
                <p14:modId xmlns:p14="http://schemas.microsoft.com/office/powerpoint/2010/main" val="130344368"/>
              </p:ext>
            </p:extLst>
          </p:nvPr>
        </p:nvGraphicFramePr>
        <p:xfrm>
          <a:off x="1233526" y="3288383"/>
          <a:ext cx="3783600" cy="1645920"/>
        </p:xfrm>
        <a:graphic>
          <a:graphicData uri="http://schemas.openxmlformats.org/drawingml/2006/table">
            <a:tbl>
              <a:tblPr firstRow="1" bandRow="1">
                <a:tableStyleId>{9C89DDF2-D6E7-4416-9A17-0C599F85544F}</a:tableStyleId>
              </a:tblPr>
              <a:tblGrid>
                <a:gridCol w="1980000">
                  <a:extLst>
                    <a:ext uri="{9D8B030D-6E8A-4147-A177-3AD203B41FA5}">
                      <a16:colId xmlns:a16="http://schemas.microsoft.com/office/drawing/2014/main" val="3284447094"/>
                    </a:ext>
                  </a:extLst>
                </a:gridCol>
                <a:gridCol w="903600">
                  <a:extLst>
                    <a:ext uri="{9D8B030D-6E8A-4147-A177-3AD203B41FA5}">
                      <a16:colId xmlns:a16="http://schemas.microsoft.com/office/drawing/2014/main" val="3030612256"/>
                    </a:ext>
                  </a:extLst>
                </a:gridCol>
                <a:gridCol w="900000">
                  <a:extLst>
                    <a:ext uri="{9D8B030D-6E8A-4147-A177-3AD203B41FA5}">
                      <a16:colId xmlns:a16="http://schemas.microsoft.com/office/drawing/2014/main" val="400846739"/>
                    </a:ext>
                  </a:extLst>
                </a:gridCol>
              </a:tblGrid>
              <a:tr h="120000">
                <a:tc>
                  <a:txBody>
                    <a:bodyPr/>
                    <a:lstStyle/>
                    <a:p>
                      <a:r>
                        <a:rPr lang="en-GB" sz="1200" dirty="0" smtClean="0">
                          <a:solidFill>
                            <a:srgbClr val="002060"/>
                          </a:solidFill>
                          <a:latin typeface="Arial" panose="020B0604020202020204" pitchFamily="34" charset="0"/>
                          <a:cs typeface="Arial" panose="020B0604020202020204" pitchFamily="34" charset="0"/>
                        </a:rPr>
                        <a:t>Pharmacy Supplies </a:t>
                      </a:r>
                      <a:endParaRPr lang="en-GB" sz="1200" dirty="0">
                        <a:solidFill>
                          <a:srgbClr val="002060"/>
                        </a:solidFill>
                      </a:endParaRPr>
                    </a:p>
                  </a:txBody>
                  <a:tcPr/>
                </a:tc>
                <a:tc>
                  <a:txBody>
                    <a:bodyPr/>
                    <a:lstStyle/>
                    <a:p>
                      <a:pPr algn="ctr"/>
                      <a:r>
                        <a:rPr lang="en-GB" sz="1200" dirty="0" smtClean="0">
                          <a:solidFill>
                            <a:srgbClr val="FF0000"/>
                          </a:solidFill>
                        </a:rPr>
                        <a:t>-£283k</a:t>
                      </a:r>
                      <a:endParaRPr lang="en-GB" sz="1200" dirty="0">
                        <a:solidFill>
                          <a:srgbClr val="FF0000"/>
                        </a:solidFill>
                      </a:endParaRPr>
                    </a:p>
                  </a:txBody>
                  <a:tcPr/>
                </a:tc>
                <a:tc>
                  <a:txBody>
                    <a:bodyPr/>
                    <a:lstStyle/>
                    <a:p>
                      <a:pPr algn="ctr"/>
                      <a:r>
                        <a:rPr lang="en-GB" sz="1200" dirty="0" smtClean="0">
                          <a:solidFill>
                            <a:srgbClr val="002060"/>
                          </a:solidFill>
                        </a:rPr>
                        <a:t>Over</a:t>
                      </a:r>
                      <a:endParaRPr lang="en-GB" sz="1200" dirty="0">
                        <a:solidFill>
                          <a:srgbClr val="002060"/>
                        </a:solidFill>
                      </a:endParaRPr>
                    </a:p>
                  </a:txBody>
                  <a:tcPr/>
                </a:tc>
                <a:extLst>
                  <a:ext uri="{0D108BD9-81ED-4DB2-BD59-A6C34878D82A}">
                    <a16:rowId xmlns:a16="http://schemas.microsoft.com/office/drawing/2014/main" val="438943298"/>
                  </a:ext>
                </a:extLst>
              </a:tr>
              <a:tr h="120000">
                <a:tc>
                  <a:txBody>
                    <a:bodyPr/>
                    <a:lstStyle/>
                    <a:p>
                      <a:r>
                        <a:rPr lang="en-GB" sz="1200" dirty="0" smtClean="0">
                          <a:solidFill>
                            <a:srgbClr val="002060"/>
                          </a:solidFill>
                          <a:latin typeface="Arial" panose="020B0604020202020204" pitchFamily="34" charset="0"/>
                          <a:cs typeface="Arial" panose="020B0604020202020204" pitchFamily="34" charset="0"/>
                        </a:rPr>
                        <a:t>Surgical Supplies </a:t>
                      </a:r>
                      <a:endParaRPr lang="en-GB" sz="1200" dirty="0">
                        <a:solidFill>
                          <a:srgbClr val="002060"/>
                        </a:solidFill>
                      </a:endParaRPr>
                    </a:p>
                  </a:txBody>
                  <a:tcPr/>
                </a:tc>
                <a:tc>
                  <a:txBody>
                    <a:bodyPr/>
                    <a:lstStyle/>
                    <a:p>
                      <a:pPr algn="ctr"/>
                      <a:r>
                        <a:rPr lang="en-GB" sz="1200" dirty="0" smtClean="0">
                          <a:solidFill>
                            <a:srgbClr val="FF0000"/>
                          </a:solidFill>
                        </a:rPr>
                        <a:t>-£412k</a:t>
                      </a:r>
                      <a:endParaRPr lang="en-GB" sz="1200" dirty="0">
                        <a:solidFill>
                          <a:srgbClr val="FF0000"/>
                        </a:solidFill>
                      </a:endParaRPr>
                    </a:p>
                  </a:txBody>
                  <a:tcPr/>
                </a:tc>
                <a:tc>
                  <a:txBody>
                    <a:bodyPr/>
                    <a:lstStyle/>
                    <a:p>
                      <a:pPr algn="ctr"/>
                      <a:r>
                        <a:rPr lang="en-GB" sz="1200" dirty="0" smtClean="0">
                          <a:solidFill>
                            <a:srgbClr val="002060"/>
                          </a:solidFill>
                        </a:rPr>
                        <a:t>Over</a:t>
                      </a:r>
                      <a:endParaRPr lang="en-GB" sz="1200" dirty="0">
                        <a:solidFill>
                          <a:srgbClr val="002060"/>
                        </a:solidFill>
                      </a:endParaRPr>
                    </a:p>
                  </a:txBody>
                  <a:tcPr/>
                </a:tc>
                <a:extLst>
                  <a:ext uri="{0D108BD9-81ED-4DB2-BD59-A6C34878D82A}">
                    <a16:rowId xmlns:a16="http://schemas.microsoft.com/office/drawing/2014/main" val="553903073"/>
                  </a:ext>
                </a:extLst>
              </a:tr>
              <a:tr h="120000">
                <a:tc>
                  <a:txBody>
                    <a:bodyPr/>
                    <a:lstStyle/>
                    <a:p>
                      <a:r>
                        <a:rPr lang="en-GB" sz="1200" dirty="0" smtClean="0">
                          <a:solidFill>
                            <a:srgbClr val="002060"/>
                          </a:solidFill>
                          <a:latin typeface="Arial" panose="020B0604020202020204" pitchFamily="34" charset="0"/>
                          <a:cs typeface="Arial" panose="020B0604020202020204" pitchFamily="34" charset="0"/>
                        </a:rPr>
                        <a:t>Lab/Radiology </a:t>
                      </a:r>
                      <a:endParaRPr lang="en-GB" sz="1200" dirty="0">
                        <a:solidFill>
                          <a:srgbClr val="002060"/>
                        </a:solidFill>
                      </a:endParaRPr>
                    </a:p>
                  </a:txBody>
                  <a:tcPr/>
                </a:tc>
                <a:tc>
                  <a:txBody>
                    <a:bodyPr/>
                    <a:lstStyle/>
                    <a:p>
                      <a:pPr algn="ctr"/>
                      <a:r>
                        <a:rPr lang="en-GB" sz="1200" dirty="0" smtClean="0">
                          <a:solidFill>
                            <a:srgbClr val="002060"/>
                          </a:solidFill>
                        </a:rPr>
                        <a:t>£19k</a:t>
                      </a:r>
                      <a:endParaRPr lang="en-GB" sz="1200" dirty="0">
                        <a:solidFill>
                          <a:srgbClr val="002060"/>
                        </a:solidFill>
                      </a:endParaRPr>
                    </a:p>
                  </a:txBody>
                  <a:tcPr/>
                </a:tc>
                <a:tc>
                  <a:txBody>
                    <a:bodyPr/>
                    <a:lstStyle/>
                    <a:p>
                      <a:pPr algn="ctr"/>
                      <a:r>
                        <a:rPr lang="en-GB" sz="1200" dirty="0" smtClean="0">
                          <a:solidFill>
                            <a:srgbClr val="002060"/>
                          </a:solidFill>
                        </a:rPr>
                        <a:t>Under</a:t>
                      </a:r>
                      <a:endParaRPr lang="en-GB" sz="1200" dirty="0">
                        <a:solidFill>
                          <a:srgbClr val="002060"/>
                        </a:solidFill>
                      </a:endParaRPr>
                    </a:p>
                  </a:txBody>
                  <a:tcPr/>
                </a:tc>
                <a:extLst>
                  <a:ext uri="{0D108BD9-81ED-4DB2-BD59-A6C34878D82A}">
                    <a16:rowId xmlns:a16="http://schemas.microsoft.com/office/drawing/2014/main" val="2527054506"/>
                  </a:ext>
                </a:extLst>
              </a:tr>
              <a:tr h="120000">
                <a:tc>
                  <a:txBody>
                    <a:bodyPr/>
                    <a:lstStyle/>
                    <a:p>
                      <a:r>
                        <a:rPr lang="en-GB" sz="1200" dirty="0" smtClean="0">
                          <a:solidFill>
                            <a:srgbClr val="002060"/>
                          </a:solidFill>
                          <a:latin typeface="Arial" panose="020B0604020202020204" pitchFamily="34" charset="0"/>
                          <a:cs typeface="Arial" panose="020B0604020202020204" pitchFamily="34" charset="0"/>
                        </a:rPr>
                        <a:t>PPE </a:t>
                      </a:r>
                      <a:endParaRPr lang="en-GB" sz="1200" dirty="0">
                        <a:solidFill>
                          <a:srgbClr val="002060"/>
                        </a:solidFill>
                      </a:endParaRPr>
                    </a:p>
                  </a:txBody>
                  <a:tcPr/>
                </a:tc>
                <a:tc>
                  <a:txBody>
                    <a:bodyPr/>
                    <a:lstStyle/>
                    <a:p>
                      <a:pPr algn="ctr"/>
                      <a:r>
                        <a:rPr lang="en-GB" sz="1200" dirty="0" smtClean="0">
                          <a:solidFill>
                            <a:srgbClr val="FF0000"/>
                          </a:solidFill>
                        </a:rPr>
                        <a:t>-£184k</a:t>
                      </a:r>
                      <a:endParaRPr lang="en-GB" sz="1200" dirty="0">
                        <a:solidFill>
                          <a:srgbClr val="FF0000"/>
                        </a:solidFill>
                      </a:endParaRPr>
                    </a:p>
                  </a:txBody>
                  <a:tcPr/>
                </a:tc>
                <a:tc>
                  <a:txBody>
                    <a:bodyPr/>
                    <a:lstStyle/>
                    <a:p>
                      <a:pPr algn="ctr"/>
                      <a:r>
                        <a:rPr lang="en-GB" sz="1200" dirty="0" smtClean="0">
                          <a:solidFill>
                            <a:srgbClr val="002060"/>
                          </a:solidFill>
                        </a:rPr>
                        <a:t>Over</a:t>
                      </a:r>
                      <a:endParaRPr lang="en-GB" sz="1200" dirty="0">
                        <a:solidFill>
                          <a:srgbClr val="002060"/>
                        </a:solidFill>
                      </a:endParaRPr>
                    </a:p>
                  </a:txBody>
                  <a:tcPr/>
                </a:tc>
                <a:extLst>
                  <a:ext uri="{0D108BD9-81ED-4DB2-BD59-A6C34878D82A}">
                    <a16:rowId xmlns:a16="http://schemas.microsoft.com/office/drawing/2014/main" val="1762938289"/>
                  </a:ext>
                </a:extLst>
              </a:tr>
              <a:tr h="120000">
                <a:tc>
                  <a:txBody>
                    <a:bodyPr/>
                    <a:lstStyle/>
                    <a:p>
                      <a:r>
                        <a:rPr lang="en-GB" sz="1200" dirty="0" smtClean="0">
                          <a:solidFill>
                            <a:srgbClr val="002060"/>
                          </a:solidFill>
                        </a:rPr>
                        <a:t>FM</a:t>
                      </a:r>
                      <a:endParaRPr lang="en-GB" sz="1200" dirty="0">
                        <a:solidFill>
                          <a:srgbClr val="002060"/>
                        </a:solidFill>
                      </a:endParaRPr>
                    </a:p>
                  </a:txBody>
                  <a:tcPr/>
                </a:tc>
                <a:tc>
                  <a:txBody>
                    <a:bodyPr/>
                    <a:lstStyle/>
                    <a:p>
                      <a:pPr algn="ctr"/>
                      <a:r>
                        <a:rPr lang="en-GB" sz="1200" dirty="0" smtClean="0">
                          <a:solidFill>
                            <a:srgbClr val="FF0000"/>
                          </a:solidFill>
                        </a:rPr>
                        <a:t>-£578k</a:t>
                      </a:r>
                      <a:endParaRPr lang="en-GB" sz="1200" dirty="0">
                        <a:solidFill>
                          <a:srgbClr val="FF0000"/>
                        </a:solidFill>
                      </a:endParaRPr>
                    </a:p>
                  </a:txBody>
                  <a:tcPr/>
                </a:tc>
                <a:tc>
                  <a:txBody>
                    <a:bodyPr/>
                    <a:lstStyle/>
                    <a:p>
                      <a:pPr algn="ctr"/>
                      <a:r>
                        <a:rPr lang="en-GB" sz="1200" dirty="0" smtClean="0">
                          <a:solidFill>
                            <a:srgbClr val="002060"/>
                          </a:solidFill>
                        </a:rPr>
                        <a:t>Over</a:t>
                      </a:r>
                      <a:endParaRPr lang="en-GB" sz="1200" dirty="0">
                        <a:solidFill>
                          <a:srgbClr val="002060"/>
                        </a:solidFill>
                      </a:endParaRPr>
                    </a:p>
                  </a:txBody>
                  <a:tcPr/>
                </a:tc>
                <a:extLst>
                  <a:ext uri="{0D108BD9-81ED-4DB2-BD59-A6C34878D82A}">
                    <a16:rowId xmlns:a16="http://schemas.microsoft.com/office/drawing/2014/main" val="3863182782"/>
                  </a:ext>
                </a:extLst>
              </a:tr>
              <a:tr h="120000">
                <a:tc>
                  <a:txBody>
                    <a:bodyPr/>
                    <a:lstStyle/>
                    <a:p>
                      <a:r>
                        <a:rPr lang="en-GB" sz="1200" dirty="0" smtClean="0">
                          <a:solidFill>
                            <a:srgbClr val="002060"/>
                          </a:solidFill>
                        </a:rPr>
                        <a:t>CS&amp;R&amp;S</a:t>
                      </a:r>
                      <a:endParaRPr lang="en-GB" sz="1200" dirty="0">
                        <a:solidFill>
                          <a:srgbClr val="002060"/>
                        </a:solidFill>
                      </a:endParaRPr>
                    </a:p>
                  </a:txBody>
                  <a:tcPr/>
                </a:tc>
                <a:tc>
                  <a:txBody>
                    <a:bodyPr/>
                    <a:lstStyle/>
                    <a:p>
                      <a:pPr marR="0" algn="ctr" rtl="0">
                        <a:lnSpc>
                          <a:spcPct val="100000"/>
                        </a:lnSpc>
                        <a:spcBef>
                          <a:spcPts val="0"/>
                        </a:spcBef>
                        <a:spcAft>
                          <a:spcPts val="0"/>
                        </a:spcAft>
                        <a:buClr>
                          <a:srgbClr val="000000"/>
                        </a:buClr>
                        <a:buFont typeface="Arial"/>
                      </a:pPr>
                      <a:r>
                        <a:rPr lang="en-GB" sz="1200" b="0" i="0" u="none" strike="noStrike" cap="none" dirty="0" smtClean="0">
                          <a:solidFill>
                            <a:srgbClr val="002060"/>
                          </a:solidFill>
                          <a:latin typeface="Arial"/>
                          <a:ea typeface="Arial"/>
                          <a:cs typeface="Arial"/>
                          <a:sym typeface="Arial"/>
                        </a:rPr>
                        <a:t>£109k</a:t>
                      </a:r>
                      <a:endParaRPr lang="en-GB" sz="1200" b="0" i="0" u="none" strike="noStrike" cap="none" dirty="0">
                        <a:solidFill>
                          <a:srgbClr val="002060"/>
                        </a:solidFill>
                        <a:latin typeface="Arial"/>
                        <a:ea typeface="Arial"/>
                        <a:cs typeface="Arial"/>
                        <a:sym typeface="Arial"/>
                      </a:endParaRPr>
                    </a:p>
                  </a:txBody>
                  <a:tcPr/>
                </a:tc>
                <a:tc>
                  <a:txBody>
                    <a:bodyPr/>
                    <a:lstStyle/>
                    <a:p>
                      <a:pPr algn="ctr"/>
                      <a:r>
                        <a:rPr lang="en-GB" sz="1200" dirty="0" smtClean="0">
                          <a:solidFill>
                            <a:srgbClr val="002060"/>
                          </a:solidFill>
                        </a:rPr>
                        <a:t>Under</a:t>
                      </a:r>
                      <a:endParaRPr lang="en-GB" sz="1200" dirty="0">
                        <a:solidFill>
                          <a:srgbClr val="002060"/>
                        </a:solidFill>
                      </a:endParaRPr>
                    </a:p>
                  </a:txBody>
                  <a:tcPr/>
                </a:tc>
                <a:extLst>
                  <a:ext uri="{0D108BD9-81ED-4DB2-BD59-A6C34878D82A}">
                    <a16:rowId xmlns:a16="http://schemas.microsoft.com/office/drawing/2014/main" val="3292177102"/>
                  </a:ext>
                </a:extLst>
              </a:tr>
            </a:tbl>
          </a:graphicData>
        </a:graphic>
      </p:graphicFrame>
    </p:spTree>
    <p:extLst>
      <p:ext uri="{BB962C8B-B14F-4D97-AF65-F5344CB8AC3E}">
        <p14:creationId xmlns:p14="http://schemas.microsoft.com/office/powerpoint/2010/main" val="166313106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7000" y="140925"/>
            <a:ext cx="6358005" cy="438439"/>
          </a:xfrm>
        </p:spPr>
        <p:txBody>
          <a:bodyPr/>
          <a:lstStyle/>
          <a:p>
            <a:r>
              <a:rPr lang="en-GB" dirty="0" smtClean="0"/>
              <a:t>2023/24 Financial Position</a:t>
            </a:r>
            <a:endParaRPr lang="en-GB" dirty="0"/>
          </a:p>
        </p:txBody>
      </p:sp>
      <p:graphicFrame>
        <p:nvGraphicFramePr>
          <p:cNvPr id="4" name="Table 3"/>
          <p:cNvGraphicFramePr>
            <a:graphicFrameLocks noGrp="1"/>
          </p:cNvGraphicFramePr>
          <p:nvPr>
            <p:extLst>
              <p:ext uri="{D42A27DB-BD31-4B8C-83A1-F6EECF244321}">
                <p14:modId xmlns:p14="http://schemas.microsoft.com/office/powerpoint/2010/main" val="4265841885"/>
              </p:ext>
            </p:extLst>
          </p:nvPr>
        </p:nvGraphicFramePr>
        <p:xfrm>
          <a:off x="308006" y="579364"/>
          <a:ext cx="6729216" cy="403027"/>
        </p:xfrm>
        <a:graphic>
          <a:graphicData uri="http://schemas.openxmlformats.org/drawingml/2006/table">
            <a:tbl>
              <a:tblPr firstRow="1" bandRow="1">
                <a:tableStyleId>{9C89DDF2-D6E7-4416-9A17-0C599F85544F}</a:tableStyleId>
              </a:tblPr>
              <a:tblGrid>
                <a:gridCol w="6729216">
                  <a:extLst>
                    <a:ext uri="{9D8B030D-6E8A-4147-A177-3AD203B41FA5}">
                      <a16:colId xmlns:a16="http://schemas.microsoft.com/office/drawing/2014/main" val="3995855146"/>
                    </a:ext>
                  </a:extLst>
                </a:gridCol>
              </a:tblGrid>
              <a:tr h="403027">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None/>
                        <a:tabLst/>
                        <a:defRPr/>
                      </a:pPr>
                      <a:r>
                        <a:rPr lang="en-GB" sz="1800" b="1" i="0" u="none" strike="noStrike" cap="none" dirty="0" smtClean="0">
                          <a:solidFill>
                            <a:srgbClr val="002060"/>
                          </a:solidFill>
                          <a:latin typeface="Arial"/>
                          <a:ea typeface="Arial"/>
                          <a:cs typeface="Arial" panose="020B0604020202020204" pitchFamily="34" charset="0"/>
                          <a:sym typeface="Arial"/>
                        </a:rPr>
                        <a:t>Key Expenditure Points at September 2023</a:t>
                      </a:r>
                      <a:endParaRPr lang="en-GB" sz="1800" dirty="0">
                        <a:solidFill>
                          <a:srgbClr val="002060"/>
                        </a:solidFill>
                      </a:endParaRPr>
                    </a:p>
                  </a:txBody>
                  <a:tcP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278030609"/>
                  </a:ext>
                </a:extLst>
              </a:tr>
            </a:tbl>
          </a:graphicData>
        </a:graphic>
      </p:graphicFrame>
      <p:graphicFrame>
        <p:nvGraphicFramePr>
          <p:cNvPr id="5" name="Table 4"/>
          <p:cNvGraphicFramePr>
            <a:graphicFrameLocks noGrp="1"/>
          </p:cNvGraphicFramePr>
          <p:nvPr>
            <p:extLst>
              <p:ext uri="{D42A27DB-BD31-4B8C-83A1-F6EECF244321}">
                <p14:modId xmlns:p14="http://schemas.microsoft.com/office/powerpoint/2010/main" val="2834615776"/>
              </p:ext>
            </p:extLst>
          </p:nvPr>
        </p:nvGraphicFramePr>
        <p:xfrm>
          <a:off x="308005" y="1115417"/>
          <a:ext cx="5862273" cy="1672146"/>
        </p:xfrm>
        <a:graphic>
          <a:graphicData uri="http://schemas.openxmlformats.org/drawingml/2006/table">
            <a:tbl>
              <a:tblPr firstRow="1" firstCol="1" bandRow="1">
                <a:tableStyleId>{9C89DDF2-D6E7-4416-9A17-0C599F85544F}</a:tableStyleId>
              </a:tblPr>
              <a:tblGrid>
                <a:gridCol w="1823518">
                  <a:extLst>
                    <a:ext uri="{9D8B030D-6E8A-4147-A177-3AD203B41FA5}">
                      <a16:colId xmlns:a16="http://schemas.microsoft.com/office/drawing/2014/main" val="105751695"/>
                    </a:ext>
                  </a:extLst>
                </a:gridCol>
                <a:gridCol w="959035">
                  <a:extLst>
                    <a:ext uri="{9D8B030D-6E8A-4147-A177-3AD203B41FA5}">
                      <a16:colId xmlns:a16="http://schemas.microsoft.com/office/drawing/2014/main" val="2544435181"/>
                    </a:ext>
                  </a:extLst>
                </a:gridCol>
                <a:gridCol w="1148141">
                  <a:extLst>
                    <a:ext uri="{9D8B030D-6E8A-4147-A177-3AD203B41FA5}">
                      <a16:colId xmlns:a16="http://schemas.microsoft.com/office/drawing/2014/main" val="3522050285"/>
                    </a:ext>
                  </a:extLst>
                </a:gridCol>
                <a:gridCol w="1040081">
                  <a:extLst>
                    <a:ext uri="{9D8B030D-6E8A-4147-A177-3AD203B41FA5}">
                      <a16:colId xmlns:a16="http://schemas.microsoft.com/office/drawing/2014/main" val="451835422"/>
                    </a:ext>
                  </a:extLst>
                </a:gridCol>
                <a:gridCol w="891498">
                  <a:extLst>
                    <a:ext uri="{9D8B030D-6E8A-4147-A177-3AD203B41FA5}">
                      <a16:colId xmlns:a16="http://schemas.microsoft.com/office/drawing/2014/main" val="2093892727"/>
                    </a:ext>
                  </a:extLst>
                </a:gridCol>
              </a:tblGrid>
              <a:tr h="381000">
                <a:tc>
                  <a:txBody>
                    <a:bodyPr/>
                    <a:lstStyle/>
                    <a:p>
                      <a:pPr>
                        <a:lnSpc>
                          <a:spcPct val="107000"/>
                        </a:lnSpc>
                        <a:spcAft>
                          <a:spcPts val="0"/>
                        </a:spcAft>
                      </a:pPr>
                      <a:r>
                        <a:rPr lang="en-GB" sz="1100" dirty="0">
                          <a:solidFill>
                            <a:srgbClr val="002060"/>
                          </a:solidFill>
                          <a:effectLst/>
                        </a:rPr>
                        <a:t> </a:t>
                      </a:r>
                      <a:endParaRPr lang="en-GB" sz="11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n-GB" sz="1100" dirty="0">
                          <a:solidFill>
                            <a:srgbClr val="002060"/>
                          </a:solidFill>
                          <a:effectLst/>
                        </a:rPr>
                        <a:t>Annual Budget </a:t>
                      </a:r>
                      <a:endParaRPr lang="en-GB" sz="11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n-GB" sz="1100" dirty="0">
                          <a:solidFill>
                            <a:srgbClr val="002060"/>
                          </a:solidFill>
                          <a:effectLst/>
                        </a:rPr>
                        <a:t>Year to Date Budget </a:t>
                      </a:r>
                      <a:endParaRPr lang="en-GB" sz="11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n-GB" sz="1100" dirty="0">
                          <a:solidFill>
                            <a:srgbClr val="002060"/>
                          </a:solidFill>
                          <a:effectLst/>
                        </a:rPr>
                        <a:t>Year to Date Actual </a:t>
                      </a:r>
                      <a:endParaRPr lang="en-GB" sz="11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n-GB" sz="1100" dirty="0">
                          <a:solidFill>
                            <a:srgbClr val="002060"/>
                          </a:solidFill>
                          <a:effectLst/>
                        </a:rPr>
                        <a:t>Year to Date Variance</a:t>
                      </a:r>
                      <a:endParaRPr lang="en-GB" sz="11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702838078"/>
                  </a:ext>
                </a:extLst>
              </a:tr>
              <a:tr h="190500">
                <a:tc>
                  <a:txBody>
                    <a:bodyPr/>
                    <a:lstStyle/>
                    <a:p>
                      <a:pPr>
                        <a:lnSpc>
                          <a:spcPct val="107000"/>
                        </a:lnSpc>
                        <a:spcAft>
                          <a:spcPts val="0"/>
                        </a:spcAft>
                      </a:pPr>
                      <a:r>
                        <a:rPr lang="en-GB" sz="1100" dirty="0">
                          <a:solidFill>
                            <a:srgbClr val="002060"/>
                          </a:solidFill>
                          <a:effectLst/>
                        </a:rPr>
                        <a:t>Pay Costs-Medical</a:t>
                      </a:r>
                      <a:endParaRPr lang="en-GB" sz="11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ctr">
                        <a:lnSpc>
                          <a:spcPct val="107000"/>
                        </a:lnSpc>
                        <a:spcAft>
                          <a:spcPts val="0"/>
                        </a:spcAft>
                      </a:pPr>
                      <a:r>
                        <a:rPr lang="en-GB" sz="1100" dirty="0">
                          <a:solidFill>
                            <a:srgbClr val="002060"/>
                          </a:solidFill>
                          <a:effectLst/>
                        </a:rPr>
                        <a:t>36,053,482 </a:t>
                      </a:r>
                      <a:endParaRPr lang="en-GB" sz="11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ctr">
                        <a:lnSpc>
                          <a:spcPct val="107000"/>
                        </a:lnSpc>
                        <a:spcAft>
                          <a:spcPts val="0"/>
                        </a:spcAft>
                      </a:pPr>
                      <a:r>
                        <a:rPr lang="en-GB" sz="1100" dirty="0">
                          <a:solidFill>
                            <a:srgbClr val="002060"/>
                          </a:solidFill>
                          <a:effectLst/>
                        </a:rPr>
                        <a:t>18,450,355 </a:t>
                      </a:r>
                      <a:endParaRPr lang="en-GB" sz="11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ctr">
                        <a:lnSpc>
                          <a:spcPct val="107000"/>
                        </a:lnSpc>
                        <a:spcAft>
                          <a:spcPts val="0"/>
                        </a:spcAft>
                      </a:pPr>
                      <a:r>
                        <a:rPr lang="en-GB" sz="1100" dirty="0">
                          <a:solidFill>
                            <a:srgbClr val="002060"/>
                          </a:solidFill>
                          <a:effectLst/>
                        </a:rPr>
                        <a:t>19,301,490 </a:t>
                      </a:r>
                      <a:endParaRPr lang="en-GB" sz="11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ctr">
                        <a:lnSpc>
                          <a:spcPct val="107000"/>
                        </a:lnSpc>
                        <a:spcAft>
                          <a:spcPts val="0"/>
                        </a:spcAft>
                      </a:pPr>
                      <a:r>
                        <a:rPr lang="en-GB" sz="1100" dirty="0">
                          <a:solidFill>
                            <a:srgbClr val="FF0000"/>
                          </a:solidFill>
                          <a:effectLst/>
                        </a:rPr>
                        <a:t>-851,135 </a:t>
                      </a:r>
                      <a:endParaRPr lang="en-GB" sz="11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3698317107"/>
                  </a:ext>
                </a:extLst>
              </a:tr>
              <a:tr h="190500">
                <a:tc>
                  <a:txBody>
                    <a:bodyPr/>
                    <a:lstStyle/>
                    <a:p>
                      <a:pPr>
                        <a:lnSpc>
                          <a:spcPct val="107000"/>
                        </a:lnSpc>
                        <a:spcAft>
                          <a:spcPts val="0"/>
                        </a:spcAft>
                      </a:pPr>
                      <a:r>
                        <a:rPr lang="en-GB" sz="1100" dirty="0">
                          <a:solidFill>
                            <a:srgbClr val="002060"/>
                          </a:solidFill>
                          <a:effectLst/>
                        </a:rPr>
                        <a:t>Pay Costs-Nursing</a:t>
                      </a:r>
                      <a:endParaRPr lang="en-GB" sz="11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ctr">
                        <a:lnSpc>
                          <a:spcPct val="107000"/>
                        </a:lnSpc>
                        <a:spcAft>
                          <a:spcPts val="0"/>
                        </a:spcAft>
                      </a:pPr>
                      <a:r>
                        <a:rPr lang="en-GB" sz="1100" dirty="0">
                          <a:solidFill>
                            <a:srgbClr val="002060"/>
                          </a:solidFill>
                          <a:effectLst/>
                        </a:rPr>
                        <a:t>50,766,506 </a:t>
                      </a:r>
                      <a:endParaRPr lang="en-GB" sz="11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ctr">
                        <a:lnSpc>
                          <a:spcPct val="107000"/>
                        </a:lnSpc>
                        <a:spcAft>
                          <a:spcPts val="0"/>
                        </a:spcAft>
                      </a:pPr>
                      <a:r>
                        <a:rPr lang="en-GB" sz="1100" dirty="0">
                          <a:solidFill>
                            <a:srgbClr val="002060"/>
                          </a:solidFill>
                          <a:effectLst/>
                        </a:rPr>
                        <a:t>25,422,272 </a:t>
                      </a:r>
                      <a:endParaRPr lang="en-GB" sz="11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ctr">
                        <a:lnSpc>
                          <a:spcPct val="107000"/>
                        </a:lnSpc>
                        <a:spcAft>
                          <a:spcPts val="0"/>
                        </a:spcAft>
                      </a:pPr>
                      <a:r>
                        <a:rPr lang="en-GB" sz="1100" dirty="0">
                          <a:solidFill>
                            <a:srgbClr val="002060"/>
                          </a:solidFill>
                          <a:effectLst/>
                        </a:rPr>
                        <a:t>24,983,567 </a:t>
                      </a:r>
                      <a:endParaRPr lang="en-GB" sz="11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ctr">
                        <a:lnSpc>
                          <a:spcPct val="107000"/>
                        </a:lnSpc>
                        <a:spcAft>
                          <a:spcPts val="0"/>
                        </a:spcAft>
                      </a:pPr>
                      <a:r>
                        <a:rPr lang="en-GB" sz="1100" dirty="0">
                          <a:solidFill>
                            <a:srgbClr val="002060"/>
                          </a:solidFill>
                          <a:effectLst/>
                        </a:rPr>
                        <a:t>438,705 </a:t>
                      </a:r>
                      <a:endParaRPr lang="en-GB" sz="11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1504592744"/>
                  </a:ext>
                </a:extLst>
              </a:tr>
              <a:tr h="190500">
                <a:tc>
                  <a:txBody>
                    <a:bodyPr/>
                    <a:lstStyle/>
                    <a:p>
                      <a:pPr>
                        <a:lnSpc>
                          <a:spcPct val="107000"/>
                        </a:lnSpc>
                        <a:spcAft>
                          <a:spcPts val="0"/>
                        </a:spcAft>
                      </a:pPr>
                      <a:r>
                        <a:rPr lang="en-GB" sz="1100" dirty="0">
                          <a:solidFill>
                            <a:srgbClr val="002060"/>
                          </a:solidFill>
                          <a:effectLst/>
                        </a:rPr>
                        <a:t>Pay Costs-Clinical</a:t>
                      </a:r>
                      <a:endParaRPr lang="en-GB" sz="11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ctr">
                        <a:lnSpc>
                          <a:spcPct val="107000"/>
                        </a:lnSpc>
                        <a:spcAft>
                          <a:spcPts val="0"/>
                        </a:spcAft>
                      </a:pPr>
                      <a:r>
                        <a:rPr lang="en-GB" sz="1100" dirty="0">
                          <a:solidFill>
                            <a:srgbClr val="002060"/>
                          </a:solidFill>
                          <a:effectLst/>
                        </a:rPr>
                        <a:t>19,280,887 </a:t>
                      </a:r>
                      <a:endParaRPr lang="en-GB" sz="11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ctr">
                        <a:lnSpc>
                          <a:spcPct val="107000"/>
                        </a:lnSpc>
                        <a:spcAft>
                          <a:spcPts val="0"/>
                        </a:spcAft>
                      </a:pPr>
                      <a:r>
                        <a:rPr lang="en-GB" sz="1100" dirty="0">
                          <a:solidFill>
                            <a:srgbClr val="002060"/>
                          </a:solidFill>
                          <a:effectLst/>
                        </a:rPr>
                        <a:t>9,873,796 </a:t>
                      </a:r>
                      <a:endParaRPr lang="en-GB" sz="11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ctr">
                        <a:lnSpc>
                          <a:spcPct val="107000"/>
                        </a:lnSpc>
                        <a:spcAft>
                          <a:spcPts val="0"/>
                        </a:spcAft>
                      </a:pPr>
                      <a:r>
                        <a:rPr lang="en-GB" sz="1100" dirty="0">
                          <a:solidFill>
                            <a:srgbClr val="002060"/>
                          </a:solidFill>
                          <a:effectLst/>
                        </a:rPr>
                        <a:t>9,789,988 </a:t>
                      </a:r>
                      <a:endParaRPr lang="en-GB" sz="11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ctr">
                        <a:lnSpc>
                          <a:spcPct val="107000"/>
                        </a:lnSpc>
                        <a:spcAft>
                          <a:spcPts val="0"/>
                        </a:spcAft>
                      </a:pPr>
                      <a:r>
                        <a:rPr lang="en-GB" sz="1100" dirty="0">
                          <a:solidFill>
                            <a:srgbClr val="002060"/>
                          </a:solidFill>
                          <a:effectLst/>
                        </a:rPr>
                        <a:t>83,809 </a:t>
                      </a:r>
                      <a:endParaRPr lang="en-GB" sz="11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2591523526"/>
                  </a:ext>
                </a:extLst>
              </a:tr>
              <a:tr h="190500">
                <a:tc>
                  <a:txBody>
                    <a:bodyPr/>
                    <a:lstStyle/>
                    <a:p>
                      <a:pPr>
                        <a:lnSpc>
                          <a:spcPct val="107000"/>
                        </a:lnSpc>
                        <a:spcAft>
                          <a:spcPts val="0"/>
                        </a:spcAft>
                      </a:pPr>
                      <a:r>
                        <a:rPr lang="en-GB" sz="1100" dirty="0">
                          <a:solidFill>
                            <a:srgbClr val="002060"/>
                          </a:solidFill>
                          <a:effectLst/>
                        </a:rPr>
                        <a:t>Pay Costs-Support</a:t>
                      </a:r>
                      <a:endParaRPr lang="en-GB" sz="11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ctr">
                        <a:lnSpc>
                          <a:spcPct val="107000"/>
                        </a:lnSpc>
                        <a:spcAft>
                          <a:spcPts val="0"/>
                        </a:spcAft>
                      </a:pPr>
                      <a:r>
                        <a:rPr lang="en-GB" sz="1100" dirty="0">
                          <a:solidFill>
                            <a:srgbClr val="002060"/>
                          </a:solidFill>
                          <a:effectLst/>
                        </a:rPr>
                        <a:t>12,218,718 </a:t>
                      </a:r>
                      <a:endParaRPr lang="en-GB" sz="11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ctr">
                        <a:lnSpc>
                          <a:spcPct val="107000"/>
                        </a:lnSpc>
                        <a:spcAft>
                          <a:spcPts val="0"/>
                        </a:spcAft>
                      </a:pPr>
                      <a:r>
                        <a:rPr lang="en-GB" sz="1100" dirty="0">
                          <a:solidFill>
                            <a:srgbClr val="002060"/>
                          </a:solidFill>
                          <a:effectLst/>
                        </a:rPr>
                        <a:t>6,149,257 </a:t>
                      </a:r>
                      <a:endParaRPr lang="en-GB" sz="11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ctr">
                        <a:lnSpc>
                          <a:spcPct val="107000"/>
                        </a:lnSpc>
                        <a:spcAft>
                          <a:spcPts val="0"/>
                        </a:spcAft>
                      </a:pPr>
                      <a:r>
                        <a:rPr lang="en-GB" sz="1100" dirty="0">
                          <a:solidFill>
                            <a:srgbClr val="002060"/>
                          </a:solidFill>
                          <a:effectLst/>
                        </a:rPr>
                        <a:t>6,374,205 </a:t>
                      </a:r>
                      <a:endParaRPr lang="en-GB" sz="11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ctr">
                        <a:lnSpc>
                          <a:spcPct val="107000"/>
                        </a:lnSpc>
                        <a:spcAft>
                          <a:spcPts val="0"/>
                        </a:spcAft>
                      </a:pPr>
                      <a:r>
                        <a:rPr lang="en-GB" sz="1100" dirty="0">
                          <a:solidFill>
                            <a:srgbClr val="FF0000"/>
                          </a:solidFill>
                          <a:effectLst/>
                        </a:rPr>
                        <a:t>-224,948 </a:t>
                      </a:r>
                      <a:endParaRPr lang="en-GB" sz="11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1462373578"/>
                  </a:ext>
                </a:extLst>
              </a:tr>
              <a:tr h="190500">
                <a:tc>
                  <a:txBody>
                    <a:bodyPr/>
                    <a:lstStyle/>
                    <a:p>
                      <a:pPr>
                        <a:lnSpc>
                          <a:spcPct val="107000"/>
                        </a:lnSpc>
                        <a:spcAft>
                          <a:spcPts val="0"/>
                        </a:spcAft>
                      </a:pPr>
                      <a:r>
                        <a:rPr lang="en-GB" sz="1100" dirty="0">
                          <a:solidFill>
                            <a:srgbClr val="002060"/>
                          </a:solidFill>
                          <a:effectLst/>
                        </a:rPr>
                        <a:t>Pay Costs-Admin</a:t>
                      </a:r>
                      <a:endParaRPr lang="en-GB" sz="11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ctr">
                        <a:lnSpc>
                          <a:spcPct val="107000"/>
                        </a:lnSpc>
                        <a:spcAft>
                          <a:spcPts val="0"/>
                        </a:spcAft>
                      </a:pPr>
                      <a:r>
                        <a:rPr lang="en-GB" sz="1100" dirty="0">
                          <a:solidFill>
                            <a:srgbClr val="002060"/>
                          </a:solidFill>
                          <a:effectLst/>
                        </a:rPr>
                        <a:t>22,126,661 </a:t>
                      </a:r>
                      <a:endParaRPr lang="en-GB" sz="11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ctr">
                        <a:lnSpc>
                          <a:spcPct val="107000"/>
                        </a:lnSpc>
                        <a:spcAft>
                          <a:spcPts val="0"/>
                        </a:spcAft>
                      </a:pPr>
                      <a:r>
                        <a:rPr lang="en-GB" sz="1100" dirty="0">
                          <a:solidFill>
                            <a:srgbClr val="002060"/>
                          </a:solidFill>
                          <a:effectLst/>
                        </a:rPr>
                        <a:t>12,833,000 </a:t>
                      </a:r>
                      <a:endParaRPr lang="en-GB" sz="11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ctr">
                        <a:lnSpc>
                          <a:spcPct val="107000"/>
                        </a:lnSpc>
                        <a:spcAft>
                          <a:spcPts val="0"/>
                        </a:spcAft>
                      </a:pPr>
                      <a:r>
                        <a:rPr lang="en-GB" sz="1100" dirty="0">
                          <a:solidFill>
                            <a:srgbClr val="002060"/>
                          </a:solidFill>
                          <a:effectLst/>
                        </a:rPr>
                        <a:t>12,943,784 </a:t>
                      </a:r>
                      <a:endParaRPr lang="en-GB" sz="11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ctr">
                        <a:lnSpc>
                          <a:spcPct val="107000"/>
                        </a:lnSpc>
                        <a:spcAft>
                          <a:spcPts val="0"/>
                        </a:spcAft>
                      </a:pPr>
                      <a:r>
                        <a:rPr lang="en-GB" sz="1100" dirty="0">
                          <a:solidFill>
                            <a:srgbClr val="FF0000"/>
                          </a:solidFill>
                          <a:effectLst/>
                        </a:rPr>
                        <a:t>-110,784 </a:t>
                      </a:r>
                      <a:endParaRPr lang="en-GB" sz="11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546053368"/>
                  </a:ext>
                </a:extLst>
              </a:tr>
              <a:tr h="190500">
                <a:tc>
                  <a:txBody>
                    <a:bodyPr/>
                    <a:lstStyle/>
                    <a:p>
                      <a:pPr>
                        <a:lnSpc>
                          <a:spcPct val="107000"/>
                        </a:lnSpc>
                        <a:spcAft>
                          <a:spcPts val="0"/>
                        </a:spcAft>
                      </a:pPr>
                      <a:r>
                        <a:rPr lang="en-GB" sz="1100" dirty="0">
                          <a:solidFill>
                            <a:srgbClr val="002060"/>
                          </a:solidFill>
                          <a:effectLst/>
                        </a:rPr>
                        <a:t>Total Pay</a:t>
                      </a:r>
                      <a:endParaRPr lang="en-GB" sz="11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solidFill>
                      <a:srgbClr val="FFFFCC"/>
                    </a:solidFill>
                  </a:tcPr>
                </a:tc>
                <a:tc>
                  <a:txBody>
                    <a:bodyPr/>
                    <a:lstStyle/>
                    <a:p>
                      <a:pPr algn="ctr">
                        <a:lnSpc>
                          <a:spcPct val="107000"/>
                        </a:lnSpc>
                        <a:spcAft>
                          <a:spcPts val="0"/>
                        </a:spcAft>
                      </a:pPr>
                      <a:r>
                        <a:rPr lang="en-GB" sz="1100" dirty="0">
                          <a:solidFill>
                            <a:srgbClr val="002060"/>
                          </a:solidFill>
                          <a:effectLst/>
                        </a:rPr>
                        <a:t>140,446,253 </a:t>
                      </a:r>
                      <a:endParaRPr lang="en-GB" sz="11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solidFill>
                      <a:srgbClr val="FFFFCC"/>
                    </a:solidFill>
                  </a:tcPr>
                </a:tc>
                <a:tc>
                  <a:txBody>
                    <a:bodyPr/>
                    <a:lstStyle/>
                    <a:p>
                      <a:pPr algn="ctr">
                        <a:lnSpc>
                          <a:spcPct val="107000"/>
                        </a:lnSpc>
                        <a:spcAft>
                          <a:spcPts val="0"/>
                        </a:spcAft>
                      </a:pPr>
                      <a:r>
                        <a:rPr lang="en-GB" sz="1100" dirty="0">
                          <a:solidFill>
                            <a:srgbClr val="002060"/>
                          </a:solidFill>
                          <a:effectLst/>
                        </a:rPr>
                        <a:t>72,728,680 </a:t>
                      </a:r>
                      <a:endParaRPr lang="en-GB" sz="11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solidFill>
                      <a:srgbClr val="FFFFCC"/>
                    </a:solidFill>
                  </a:tcPr>
                </a:tc>
                <a:tc>
                  <a:txBody>
                    <a:bodyPr/>
                    <a:lstStyle/>
                    <a:p>
                      <a:pPr algn="ctr">
                        <a:lnSpc>
                          <a:spcPct val="107000"/>
                        </a:lnSpc>
                        <a:spcAft>
                          <a:spcPts val="0"/>
                        </a:spcAft>
                      </a:pPr>
                      <a:r>
                        <a:rPr lang="en-GB" sz="1100" dirty="0">
                          <a:solidFill>
                            <a:srgbClr val="002060"/>
                          </a:solidFill>
                          <a:effectLst/>
                        </a:rPr>
                        <a:t>73,393,033 </a:t>
                      </a:r>
                      <a:endParaRPr lang="en-GB" sz="11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solidFill>
                      <a:srgbClr val="FFFFCC"/>
                    </a:solidFill>
                  </a:tcPr>
                </a:tc>
                <a:tc>
                  <a:txBody>
                    <a:bodyPr/>
                    <a:lstStyle/>
                    <a:p>
                      <a:pPr algn="ctr">
                        <a:lnSpc>
                          <a:spcPct val="107000"/>
                        </a:lnSpc>
                        <a:spcAft>
                          <a:spcPts val="0"/>
                        </a:spcAft>
                      </a:pPr>
                      <a:r>
                        <a:rPr lang="en-GB" sz="1100" dirty="0">
                          <a:solidFill>
                            <a:srgbClr val="FF0000"/>
                          </a:solidFill>
                          <a:effectLst/>
                        </a:rPr>
                        <a:t>-664,353 </a:t>
                      </a:r>
                      <a:endParaRPr lang="en-GB" sz="11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solidFill>
                      <a:srgbClr val="FFFFCC"/>
                    </a:solidFill>
                  </a:tcPr>
                </a:tc>
                <a:extLst>
                  <a:ext uri="{0D108BD9-81ED-4DB2-BD59-A6C34878D82A}">
                    <a16:rowId xmlns:a16="http://schemas.microsoft.com/office/drawing/2014/main" val="104311559"/>
                  </a:ext>
                </a:extLst>
              </a:tr>
            </a:tbl>
          </a:graphicData>
        </a:graphic>
      </p:graphicFrame>
      <p:graphicFrame>
        <p:nvGraphicFramePr>
          <p:cNvPr id="7" name="Table 6"/>
          <p:cNvGraphicFramePr>
            <a:graphicFrameLocks noGrp="1"/>
          </p:cNvGraphicFramePr>
          <p:nvPr>
            <p:extLst>
              <p:ext uri="{D42A27DB-BD31-4B8C-83A1-F6EECF244321}">
                <p14:modId xmlns:p14="http://schemas.microsoft.com/office/powerpoint/2010/main" val="1951649096"/>
              </p:ext>
            </p:extLst>
          </p:nvPr>
        </p:nvGraphicFramePr>
        <p:xfrm>
          <a:off x="308005" y="2842300"/>
          <a:ext cx="5862273" cy="1862646"/>
        </p:xfrm>
        <a:graphic>
          <a:graphicData uri="http://schemas.openxmlformats.org/drawingml/2006/table">
            <a:tbl>
              <a:tblPr firstRow="1" firstCol="1" bandRow="1">
                <a:tableStyleId>{9C89DDF2-D6E7-4416-9A17-0C599F85544F}</a:tableStyleId>
              </a:tblPr>
              <a:tblGrid>
                <a:gridCol w="1823518">
                  <a:extLst>
                    <a:ext uri="{9D8B030D-6E8A-4147-A177-3AD203B41FA5}">
                      <a16:colId xmlns:a16="http://schemas.microsoft.com/office/drawing/2014/main" val="1779994695"/>
                    </a:ext>
                  </a:extLst>
                </a:gridCol>
                <a:gridCol w="959035">
                  <a:extLst>
                    <a:ext uri="{9D8B030D-6E8A-4147-A177-3AD203B41FA5}">
                      <a16:colId xmlns:a16="http://schemas.microsoft.com/office/drawing/2014/main" val="3476497099"/>
                    </a:ext>
                  </a:extLst>
                </a:gridCol>
                <a:gridCol w="1148141">
                  <a:extLst>
                    <a:ext uri="{9D8B030D-6E8A-4147-A177-3AD203B41FA5}">
                      <a16:colId xmlns:a16="http://schemas.microsoft.com/office/drawing/2014/main" val="83046399"/>
                    </a:ext>
                  </a:extLst>
                </a:gridCol>
                <a:gridCol w="1040081">
                  <a:extLst>
                    <a:ext uri="{9D8B030D-6E8A-4147-A177-3AD203B41FA5}">
                      <a16:colId xmlns:a16="http://schemas.microsoft.com/office/drawing/2014/main" val="2395470711"/>
                    </a:ext>
                  </a:extLst>
                </a:gridCol>
                <a:gridCol w="891498">
                  <a:extLst>
                    <a:ext uri="{9D8B030D-6E8A-4147-A177-3AD203B41FA5}">
                      <a16:colId xmlns:a16="http://schemas.microsoft.com/office/drawing/2014/main" val="1271624585"/>
                    </a:ext>
                  </a:extLst>
                </a:gridCol>
              </a:tblGrid>
              <a:tr h="381000">
                <a:tc>
                  <a:txBody>
                    <a:bodyPr/>
                    <a:lstStyle/>
                    <a:p>
                      <a:pPr>
                        <a:lnSpc>
                          <a:spcPct val="107000"/>
                        </a:lnSpc>
                        <a:spcAft>
                          <a:spcPts val="0"/>
                        </a:spcAft>
                      </a:pPr>
                      <a:r>
                        <a:rPr lang="en-GB" sz="1100" dirty="0">
                          <a:solidFill>
                            <a:srgbClr val="002060"/>
                          </a:solidFill>
                          <a:effectLst/>
                        </a:rPr>
                        <a:t> </a:t>
                      </a:r>
                      <a:endParaRPr lang="en-GB" sz="11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n-GB" sz="1100" dirty="0">
                          <a:solidFill>
                            <a:srgbClr val="002060"/>
                          </a:solidFill>
                          <a:effectLst/>
                        </a:rPr>
                        <a:t>Annual Budget </a:t>
                      </a:r>
                      <a:endParaRPr lang="en-GB" sz="11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n-GB" sz="1100" dirty="0">
                          <a:solidFill>
                            <a:srgbClr val="002060"/>
                          </a:solidFill>
                          <a:effectLst/>
                        </a:rPr>
                        <a:t>Year to Date Budget </a:t>
                      </a:r>
                      <a:endParaRPr lang="en-GB" sz="11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n-GB" sz="1100" dirty="0">
                          <a:solidFill>
                            <a:srgbClr val="002060"/>
                          </a:solidFill>
                          <a:effectLst/>
                        </a:rPr>
                        <a:t>Year to Date Actual </a:t>
                      </a:r>
                      <a:endParaRPr lang="en-GB" sz="11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n-GB" sz="1100" dirty="0">
                          <a:solidFill>
                            <a:srgbClr val="002060"/>
                          </a:solidFill>
                          <a:effectLst/>
                        </a:rPr>
                        <a:t>Year to Date Variance</a:t>
                      </a:r>
                      <a:endParaRPr lang="en-GB" sz="11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492585706"/>
                  </a:ext>
                </a:extLst>
              </a:tr>
              <a:tr h="190500">
                <a:tc>
                  <a:txBody>
                    <a:bodyPr/>
                    <a:lstStyle/>
                    <a:p>
                      <a:pPr>
                        <a:lnSpc>
                          <a:spcPct val="107000"/>
                        </a:lnSpc>
                        <a:spcAft>
                          <a:spcPts val="0"/>
                        </a:spcAft>
                      </a:pPr>
                      <a:r>
                        <a:rPr lang="en-GB" sz="1100" dirty="0">
                          <a:solidFill>
                            <a:srgbClr val="002060"/>
                          </a:solidFill>
                          <a:effectLst/>
                        </a:rPr>
                        <a:t>Pharmacy Supplies</a:t>
                      </a:r>
                      <a:endParaRPr lang="en-GB" sz="11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ctr">
                        <a:lnSpc>
                          <a:spcPct val="107000"/>
                        </a:lnSpc>
                        <a:spcAft>
                          <a:spcPts val="0"/>
                        </a:spcAft>
                      </a:pPr>
                      <a:r>
                        <a:rPr lang="en-GB" sz="1100" dirty="0">
                          <a:solidFill>
                            <a:srgbClr val="002060"/>
                          </a:solidFill>
                          <a:effectLst/>
                        </a:rPr>
                        <a:t>4,565,712 </a:t>
                      </a:r>
                      <a:endParaRPr lang="en-GB" sz="11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ctr">
                        <a:lnSpc>
                          <a:spcPct val="107000"/>
                        </a:lnSpc>
                        <a:spcAft>
                          <a:spcPts val="0"/>
                        </a:spcAft>
                      </a:pPr>
                      <a:r>
                        <a:rPr lang="en-GB" sz="1100" dirty="0">
                          <a:solidFill>
                            <a:srgbClr val="002060"/>
                          </a:solidFill>
                          <a:effectLst/>
                        </a:rPr>
                        <a:t>2,354,662 </a:t>
                      </a:r>
                      <a:endParaRPr lang="en-GB" sz="11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ctr">
                        <a:lnSpc>
                          <a:spcPct val="107000"/>
                        </a:lnSpc>
                        <a:spcAft>
                          <a:spcPts val="0"/>
                        </a:spcAft>
                      </a:pPr>
                      <a:r>
                        <a:rPr lang="en-GB" sz="1100" dirty="0">
                          <a:solidFill>
                            <a:srgbClr val="002060"/>
                          </a:solidFill>
                          <a:effectLst/>
                        </a:rPr>
                        <a:t>2,638,125 </a:t>
                      </a:r>
                      <a:endParaRPr lang="en-GB" sz="11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ctr">
                        <a:lnSpc>
                          <a:spcPct val="107000"/>
                        </a:lnSpc>
                        <a:spcAft>
                          <a:spcPts val="0"/>
                        </a:spcAft>
                      </a:pPr>
                      <a:r>
                        <a:rPr lang="en-GB" sz="1100" dirty="0">
                          <a:solidFill>
                            <a:srgbClr val="FF0000"/>
                          </a:solidFill>
                          <a:effectLst/>
                        </a:rPr>
                        <a:t>-283,463 </a:t>
                      </a:r>
                      <a:endParaRPr lang="en-GB" sz="11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3466177947"/>
                  </a:ext>
                </a:extLst>
              </a:tr>
              <a:tr h="190500">
                <a:tc>
                  <a:txBody>
                    <a:bodyPr/>
                    <a:lstStyle/>
                    <a:p>
                      <a:pPr>
                        <a:lnSpc>
                          <a:spcPct val="107000"/>
                        </a:lnSpc>
                        <a:spcAft>
                          <a:spcPts val="0"/>
                        </a:spcAft>
                      </a:pPr>
                      <a:r>
                        <a:rPr lang="en-GB" sz="1100" dirty="0">
                          <a:solidFill>
                            <a:srgbClr val="002060"/>
                          </a:solidFill>
                          <a:effectLst/>
                        </a:rPr>
                        <a:t>Surgical Supplies</a:t>
                      </a:r>
                      <a:endParaRPr lang="en-GB" sz="11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ctr">
                        <a:lnSpc>
                          <a:spcPct val="107000"/>
                        </a:lnSpc>
                        <a:spcAft>
                          <a:spcPts val="0"/>
                        </a:spcAft>
                      </a:pPr>
                      <a:r>
                        <a:rPr lang="en-GB" sz="1100" dirty="0">
                          <a:solidFill>
                            <a:srgbClr val="002060"/>
                          </a:solidFill>
                          <a:effectLst/>
                        </a:rPr>
                        <a:t>30,062,065 </a:t>
                      </a:r>
                      <a:endParaRPr lang="en-GB" sz="11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ctr">
                        <a:lnSpc>
                          <a:spcPct val="107000"/>
                        </a:lnSpc>
                        <a:spcAft>
                          <a:spcPts val="0"/>
                        </a:spcAft>
                      </a:pPr>
                      <a:r>
                        <a:rPr lang="en-GB" sz="1100" dirty="0">
                          <a:solidFill>
                            <a:srgbClr val="002060"/>
                          </a:solidFill>
                          <a:effectLst/>
                        </a:rPr>
                        <a:t>15,703,355 </a:t>
                      </a:r>
                      <a:endParaRPr lang="en-GB" sz="11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ctr">
                        <a:lnSpc>
                          <a:spcPct val="107000"/>
                        </a:lnSpc>
                        <a:spcAft>
                          <a:spcPts val="0"/>
                        </a:spcAft>
                      </a:pPr>
                      <a:r>
                        <a:rPr lang="en-GB" sz="1100" dirty="0">
                          <a:solidFill>
                            <a:srgbClr val="002060"/>
                          </a:solidFill>
                          <a:effectLst/>
                        </a:rPr>
                        <a:t>16,115,294 </a:t>
                      </a:r>
                      <a:endParaRPr lang="en-GB" sz="11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ctr">
                        <a:lnSpc>
                          <a:spcPct val="107000"/>
                        </a:lnSpc>
                        <a:spcAft>
                          <a:spcPts val="0"/>
                        </a:spcAft>
                      </a:pPr>
                      <a:r>
                        <a:rPr lang="en-GB" sz="1100" dirty="0">
                          <a:solidFill>
                            <a:srgbClr val="FF0000"/>
                          </a:solidFill>
                          <a:effectLst/>
                        </a:rPr>
                        <a:t>-411,939 </a:t>
                      </a:r>
                      <a:endParaRPr lang="en-GB" sz="11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3281341156"/>
                  </a:ext>
                </a:extLst>
              </a:tr>
              <a:tr h="190500">
                <a:tc>
                  <a:txBody>
                    <a:bodyPr/>
                    <a:lstStyle/>
                    <a:p>
                      <a:pPr>
                        <a:lnSpc>
                          <a:spcPct val="107000"/>
                        </a:lnSpc>
                        <a:spcAft>
                          <a:spcPts val="0"/>
                        </a:spcAft>
                      </a:pPr>
                      <a:r>
                        <a:rPr lang="en-GB" sz="1100" dirty="0">
                          <a:solidFill>
                            <a:srgbClr val="002060"/>
                          </a:solidFill>
                          <a:effectLst/>
                        </a:rPr>
                        <a:t>Lab/Radiology Supplies</a:t>
                      </a:r>
                      <a:endParaRPr lang="en-GB" sz="11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ctr">
                        <a:lnSpc>
                          <a:spcPct val="107000"/>
                        </a:lnSpc>
                        <a:spcAft>
                          <a:spcPts val="0"/>
                        </a:spcAft>
                      </a:pPr>
                      <a:r>
                        <a:rPr lang="en-GB" sz="1100" dirty="0">
                          <a:solidFill>
                            <a:srgbClr val="002060"/>
                          </a:solidFill>
                          <a:effectLst/>
                        </a:rPr>
                        <a:t>1,633,514 </a:t>
                      </a:r>
                      <a:endParaRPr lang="en-GB" sz="11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ctr">
                        <a:lnSpc>
                          <a:spcPct val="107000"/>
                        </a:lnSpc>
                        <a:spcAft>
                          <a:spcPts val="0"/>
                        </a:spcAft>
                      </a:pPr>
                      <a:r>
                        <a:rPr lang="en-GB" sz="1100" dirty="0">
                          <a:solidFill>
                            <a:srgbClr val="002060"/>
                          </a:solidFill>
                          <a:effectLst/>
                        </a:rPr>
                        <a:t>841,948 </a:t>
                      </a:r>
                      <a:endParaRPr lang="en-GB" sz="11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ctr">
                        <a:lnSpc>
                          <a:spcPct val="107000"/>
                        </a:lnSpc>
                        <a:spcAft>
                          <a:spcPts val="0"/>
                        </a:spcAft>
                      </a:pPr>
                      <a:r>
                        <a:rPr lang="en-GB" sz="1100" dirty="0">
                          <a:solidFill>
                            <a:srgbClr val="002060"/>
                          </a:solidFill>
                          <a:effectLst/>
                        </a:rPr>
                        <a:t>823,430 </a:t>
                      </a:r>
                      <a:endParaRPr lang="en-GB" sz="11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ctr">
                        <a:lnSpc>
                          <a:spcPct val="107000"/>
                        </a:lnSpc>
                        <a:spcAft>
                          <a:spcPts val="0"/>
                        </a:spcAft>
                      </a:pPr>
                      <a:r>
                        <a:rPr lang="en-GB" sz="1100" dirty="0">
                          <a:solidFill>
                            <a:srgbClr val="002060"/>
                          </a:solidFill>
                          <a:effectLst/>
                        </a:rPr>
                        <a:t>18,517 </a:t>
                      </a:r>
                      <a:endParaRPr lang="en-GB" sz="11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4127824835"/>
                  </a:ext>
                </a:extLst>
              </a:tr>
              <a:tr h="190500">
                <a:tc>
                  <a:txBody>
                    <a:bodyPr/>
                    <a:lstStyle/>
                    <a:p>
                      <a:pPr>
                        <a:lnSpc>
                          <a:spcPct val="107000"/>
                        </a:lnSpc>
                        <a:spcAft>
                          <a:spcPts val="0"/>
                        </a:spcAft>
                      </a:pPr>
                      <a:r>
                        <a:rPr lang="en-GB" sz="1100" dirty="0">
                          <a:solidFill>
                            <a:srgbClr val="002060"/>
                          </a:solidFill>
                          <a:effectLst/>
                        </a:rPr>
                        <a:t>PPE</a:t>
                      </a:r>
                      <a:endParaRPr lang="en-GB" sz="11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ctr">
                        <a:lnSpc>
                          <a:spcPct val="107000"/>
                        </a:lnSpc>
                        <a:spcAft>
                          <a:spcPts val="0"/>
                        </a:spcAft>
                      </a:pPr>
                      <a:r>
                        <a:rPr lang="en-GB" sz="1100" dirty="0">
                          <a:solidFill>
                            <a:srgbClr val="002060"/>
                          </a:solidFill>
                          <a:effectLst/>
                        </a:rPr>
                        <a:t>9,279,214 </a:t>
                      </a:r>
                      <a:endParaRPr lang="en-GB" sz="11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ctr">
                        <a:lnSpc>
                          <a:spcPct val="107000"/>
                        </a:lnSpc>
                        <a:spcAft>
                          <a:spcPts val="0"/>
                        </a:spcAft>
                      </a:pPr>
                      <a:r>
                        <a:rPr lang="en-GB" sz="1100" dirty="0">
                          <a:solidFill>
                            <a:srgbClr val="002060"/>
                          </a:solidFill>
                          <a:effectLst/>
                        </a:rPr>
                        <a:t>5,399,384 </a:t>
                      </a:r>
                      <a:endParaRPr lang="en-GB" sz="11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ctr">
                        <a:lnSpc>
                          <a:spcPct val="107000"/>
                        </a:lnSpc>
                        <a:spcAft>
                          <a:spcPts val="0"/>
                        </a:spcAft>
                      </a:pPr>
                      <a:r>
                        <a:rPr lang="en-GB" sz="1100" dirty="0">
                          <a:solidFill>
                            <a:srgbClr val="002060"/>
                          </a:solidFill>
                          <a:effectLst/>
                        </a:rPr>
                        <a:t>5,583,718 </a:t>
                      </a:r>
                      <a:endParaRPr lang="en-GB" sz="11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ctr">
                        <a:lnSpc>
                          <a:spcPct val="107000"/>
                        </a:lnSpc>
                        <a:spcAft>
                          <a:spcPts val="0"/>
                        </a:spcAft>
                      </a:pPr>
                      <a:r>
                        <a:rPr lang="en-GB" sz="1100" dirty="0">
                          <a:solidFill>
                            <a:srgbClr val="FF0000"/>
                          </a:solidFill>
                          <a:effectLst/>
                        </a:rPr>
                        <a:t>-184,334 </a:t>
                      </a:r>
                      <a:endParaRPr lang="en-GB" sz="11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3034165684"/>
                  </a:ext>
                </a:extLst>
              </a:tr>
              <a:tr h="190500">
                <a:tc>
                  <a:txBody>
                    <a:bodyPr/>
                    <a:lstStyle/>
                    <a:p>
                      <a:pPr>
                        <a:lnSpc>
                          <a:spcPct val="107000"/>
                        </a:lnSpc>
                        <a:spcAft>
                          <a:spcPts val="0"/>
                        </a:spcAft>
                      </a:pPr>
                      <a:r>
                        <a:rPr lang="en-GB" sz="1100" dirty="0">
                          <a:solidFill>
                            <a:srgbClr val="002060"/>
                          </a:solidFill>
                          <a:effectLst/>
                        </a:rPr>
                        <a:t>FM</a:t>
                      </a:r>
                      <a:endParaRPr lang="en-GB" sz="11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ctr">
                        <a:lnSpc>
                          <a:spcPct val="107000"/>
                        </a:lnSpc>
                        <a:spcAft>
                          <a:spcPts val="0"/>
                        </a:spcAft>
                      </a:pPr>
                      <a:r>
                        <a:rPr lang="en-GB" sz="1100" dirty="0">
                          <a:solidFill>
                            <a:srgbClr val="002060"/>
                          </a:solidFill>
                          <a:effectLst/>
                        </a:rPr>
                        <a:t>10,155,515 </a:t>
                      </a:r>
                      <a:endParaRPr lang="en-GB" sz="11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ctr">
                        <a:lnSpc>
                          <a:spcPct val="107000"/>
                        </a:lnSpc>
                        <a:spcAft>
                          <a:spcPts val="0"/>
                        </a:spcAft>
                      </a:pPr>
                      <a:r>
                        <a:rPr lang="en-GB" sz="1100" dirty="0">
                          <a:solidFill>
                            <a:srgbClr val="002060"/>
                          </a:solidFill>
                          <a:effectLst/>
                        </a:rPr>
                        <a:t>5,428,590 </a:t>
                      </a:r>
                      <a:endParaRPr lang="en-GB" sz="11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ctr">
                        <a:lnSpc>
                          <a:spcPct val="107000"/>
                        </a:lnSpc>
                        <a:spcAft>
                          <a:spcPts val="0"/>
                        </a:spcAft>
                      </a:pPr>
                      <a:r>
                        <a:rPr lang="en-GB" sz="1100" dirty="0">
                          <a:solidFill>
                            <a:srgbClr val="002060"/>
                          </a:solidFill>
                          <a:effectLst/>
                        </a:rPr>
                        <a:t>6,006,261 </a:t>
                      </a:r>
                      <a:endParaRPr lang="en-GB" sz="11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ctr">
                        <a:lnSpc>
                          <a:spcPct val="107000"/>
                        </a:lnSpc>
                        <a:spcAft>
                          <a:spcPts val="0"/>
                        </a:spcAft>
                      </a:pPr>
                      <a:r>
                        <a:rPr lang="en-GB" sz="1100" dirty="0">
                          <a:solidFill>
                            <a:srgbClr val="FF0000"/>
                          </a:solidFill>
                          <a:effectLst/>
                        </a:rPr>
                        <a:t>-577,671 </a:t>
                      </a:r>
                      <a:endParaRPr lang="en-GB" sz="11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4026946558"/>
                  </a:ext>
                </a:extLst>
              </a:tr>
              <a:tr h="190500">
                <a:tc>
                  <a:txBody>
                    <a:bodyPr/>
                    <a:lstStyle/>
                    <a:p>
                      <a:pPr>
                        <a:lnSpc>
                          <a:spcPct val="107000"/>
                        </a:lnSpc>
                        <a:spcAft>
                          <a:spcPts val="0"/>
                        </a:spcAft>
                      </a:pPr>
                      <a:r>
                        <a:rPr lang="en-GB" sz="1100" dirty="0">
                          <a:solidFill>
                            <a:srgbClr val="002060"/>
                          </a:solidFill>
                          <a:effectLst/>
                        </a:rPr>
                        <a:t>CS&amp;R&amp;S</a:t>
                      </a:r>
                      <a:endParaRPr lang="en-GB" sz="11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ctr">
                        <a:lnSpc>
                          <a:spcPct val="107000"/>
                        </a:lnSpc>
                        <a:spcAft>
                          <a:spcPts val="0"/>
                        </a:spcAft>
                      </a:pPr>
                      <a:r>
                        <a:rPr lang="en-GB" sz="1100" dirty="0">
                          <a:solidFill>
                            <a:srgbClr val="002060"/>
                          </a:solidFill>
                          <a:effectLst/>
                        </a:rPr>
                        <a:t>29,504,459 </a:t>
                      </a:r>
                      <a:endParaRPr lang="en-GB" sz="11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ctr">
                        <a:lnSpc>
                          <a:spcPct val="107000"/>
                        </a:lnSpc>
                        <a:spcAft>
                          <a:spcPts val="0"/>
                        </a:spcAft>
                      </a:pPr>
                      <a:r>
                        <a:rPr lang="en-GB" sz="1100" dirty="0">
                          <a:solidFill>
                            <a:srgbClr val="002060"/>
                          </a:solidFill>
                          <a:effectLst/>
                        </a:rPr>
                        <a:t>5,066,011 </a:t>
                      </a:r>
                      <a:endParaRPr lang="en-GB" sz="11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ctr">
                        <a:lnSpc>
                          <a:spcPct val="107000"/>
                        </a:lnSpc>
                        <a:spcAft>
                          <a:spcPts val="0"/>
                        </a:spcAft>
                      </a:pPr>
                      <a:r>
                        <a:rPr lang="en-GB" sz="1100" dirty="0">
                          <a:solidFill>
                            <a:srgbClr val="002060"/>
                          </a:solidFill>
                          <a:effectLst/>
                        </a:rPr>
                        <a:t>4,957,053 </a:t>
                      </a:r>
                      <a:endParaRPr lang="en-GB" sz="11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ctr">
                        <a:lnSpc>
                          <a:spcPct val="107000"/>
                        </a:lnSpc>
                        <a:spcAft>
                          <a:spcPts val="0"/>
                        </a:spcAft>
                      </a:pPr>
                      <a:r>
                        <a:rPr lang="en-GB" sz="1100" dirty="0">
                          <a:solidFill>
                            <a:srgbClr val="002060"/>
                          </a:solidFill>
                          <a:effectLst/>
                        </a:rPr>
                        <a:t>108,958 </a:t>
                      </a:r>
                      <a:endParaRPr lang="en-GB" sz="11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1438034605"/>
                  </a:ext>
                </a:extLst>
              </a:tr>
              <a:tr h="190500">
                <a:tc>
                  <a:txBody>
                    <a:bodyPr/>
                    <a:lstStyle/>
                    <a:p>
                      <a:pPr>
                        <a:lnSpc>
                          <a:spcPct val="107000"/>
                        </a:lnSpc>
                        <a:spcAft>
                          <a:spcPts val="0"/>
                        </a:spcAft>
                      </a:pPr>
                      <a:r>
                        <a:rPr lang="en-GB" sz="1100" dirty="0">
                          <a:solidFill>
                            <a:srgbClr val="002060"/>
                          </a:solidFill>
                          <a:effectLst/>
                        </a:rPr>
                        <a:t>Total Non-Pay</a:t>
                      </a:r>
                      <a:endParaRPr lang="en-GB" sz="11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solidFill>
                      <a:srgbClr val="FFFFCC"/>
                    </a:solidFill>
                  </a:tcPr>
                </a:tc>
                <a:tc>
                  <a:txBody>
                    <a:bodyPr/>
                    <a:lstStyle/>
                    <a:p>
                      <a:pPr algn="ctr">
                        <a:lnSpc>
                          <a:spcPct val="107000"/>
                        </a:lnSpc>
                        <a:spcAft>
                          <a:spcPts val="0"/>
                        </a:spcAft>
                      </a:pPr>
                      <a:r>
                        <a:rPr lang="en-GB" sz="1100" dirty="0">
                          <a:solidFill>
                            <a:srgbClr val="002060"/>
                          </a:solidFill>
                          <a:effectLst/>
                        </a:rPr>
                        <a:t>84,200,479 </a:t>
                      </a:r>
                      <a:endParaRPr lang="en-GB" sz="11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solidFill>
                      <a:srgbClr val="FFFFCC"/>
                    </a:solidFill>
                  </a:tcPr>
                </a:tc>
                <a:tc>
                  <a:txBody>
                    <a:bodyPr/>
                    <a:lstStyle/>
                    <a:p>
                      <a:pPr algn="ctr">
                        <a:lnSpc>
                          <a:spcPct val="107000"/>
                        </a:lnSpc>
                        <a:spcAft>
                          <a:spcPts val="0"/>
                        </a:spcAft>
                      </a:pPr>
                      <a:r>
                        <a:rPr lang="en-GB" sz="1100" dirty="0">
                          <a:solidFill>
                            <a:srgbClr val="002060"/>
                          </a:solidFill>
                          <a:effectLst/>
                        </a:rPr>
                        <a:t>34,793,949 </a:t>
                      </a:r>
                      <a:endParaRPr lang="en-GB" sz="11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solidFill>
                      <a:srgbClr val="FFFFCC"/>
                    </a:solidFill>
                  </a:tcPr>
                </a:tc>
                <a:tc>
                  <a:txBody>
                    <a:bodyPr/>
                    <a:lstStyle/>
                    <a:p>
                      <a:pPr algn="ctr">
                        <a:lnSpc>
                          <a:spcPct val="107000"/>
                        </a:lnSpc>
                        <a:spcAft>
                          <a:spcPts val="0"/>
                        </a:spcAft>
                      </a:pPr>
                      <a:r>
                        <a:rPr lang="en-GB" sz="1100" dirty="0">
                          <a:solidFill>
                            <a:srgbClr val="002060"/>
                          </a:solidFill>
                          <a:effectLst/>
                        </a:rPr>
                        <a:t>36,123,881 </a:t>
                      </a:r>
                      <a:endParaRPr lang="en-GB" sz="11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solidFill>
                      <a:srgbClr val="FFFFCC"/>
                    </a:solidFill>
                  </a:tcPr>
                </a:tc>
                <a:tc>
                  <a:txBody>
                    <a:bodyPr/>
                    <a:lstStyle/>
                    <a:p>
                      <a:pPr algn="ctr">
                        <a:lnSpc>
                          <a:spcPct val="107000"/>
                        </a:lnSpc>
                        <a:spcAft>
                          <a:spcPts val="0"/>
                        </a:spcAft>
                      </a:pPr>
                      <a:r>
                        <a:rPr lang="en-GB" sz="1100" dirty="0">
                          <a:solidFill>
                            <a:srgbClr val="FF0000"/>
                          </a:solidFill>
                          <a:effectLst/>
                        </a:rPr>
                        <a:t>-1,329,932 </a:t>
                      </a:r>
                      <a:endParaRPr lang="en-GB" sz="11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solidFill>
                      <a:srgbClr val="FFFFCC"/>
                    </a:solidFill>
                  </a:tcPr>
                </a:tc>
                <a:extLst>
                  <a:ext uri="{0D108BD9-81ED-4DB2-BD59-A6C34878D82A}">
                    <a16:rowId xmlns:a16="http://schemas.microsoft.com/office/drawing/2014/main" val="3146774872"/>
                  </a:ext>
                </a:extLst>
              </a:tr>
            </a:tbl>
          </a:graphicData>
        </a:graphic>
      </p:graphicFrame>
      <p:graphicFrame>
        <p:nvGraphicFramePr>
          <p:cNvPr id="9" name="Table 8"/>
          <p:cNvGraphicFramePr>
            <a:graphicFrameLocks noGrp="1"/>
          </p:cNvGraphicFramePr>
          <p:nvPr>
            <p:extLst>
              <p:ext uri="{D42A27DB-BD31-4B8C-83A1-F6EECF244321}">
                <p14:modId xmlns:p14="http://schemas.microsoft.com/office/powerpoint/2010/main" val="1888678483"/>
              </p:ext>
            </p:extLst>
          </p:nvPr>
        </p:nvGraphicFramePr>
        <p:xfrm>
          <a:off x="308005" y="4824992"/>
          <a:ext cx="5862273" cy="179388"/>
        </p:xfrm>
        <a:graphic>
          <a:graphicData uri="http://schemas.openxmlformats.org/drawingml/2006/table">
            <a:tbl>
              <a:tblPr firstRow="1" firstCol="1" bandRow="1">
                <a:tableStyleId>{9C89DDF2-D6E7-4416-9A17-0C599F85544F}</a:tableStyleId>
              </a:tblPr>
              <a:tblGrid>
                <a:gridCol w="1823518">
                  <a:extLst>
                    <a:ext uri="{9D8B030D-6E8A-4147-A177-3AD203B41FA5}">
                      <a16:colId xmlns:a16="http://schemas.microsoft.com/office/drawing/2014/main" val="145096461"/>
                    </a:ext>
                  </a:extLst>
                </a:gridCol>
                <a:gridCol w="959035">
                  <a:extLst>
                    <a:ext uri="{9D8B030D-6E8A-4147-A177-3AD203B41FA5}">
                      <a16:colId xmlns:a16="http://schemas.microsoft.com/office/drawing/2014/main" val="1903388510"/>
                    </a:ext>
                  </a:extLst>
                </a:gridCol>
                <a:gridCol w="1148141">
                  <a:extLst>
                    <a:ext uri="{9D8B030D-6E8A-4147-A177-3AD203B41FA5}">
                      <a16:colId xmlns:a16="http://schemas.microsoft.com/office/drawing/2014/main" val="2390086775"/>
                    </a:ext>
                  </a:extLst>
                </a:gridCol>
                <a:gridCol w="1040081">
                  <a:extLst>
                    <a:ext uri="{9D8B030D-6E8A-4147-A177-3AD203B41FA5}">
                      <a16:colId xmlns:a16="http://schemas.microsoft.com/office/drawing/2014/main" val="607099113"/>
                    </a:ext>
                  </a:extLst>
                </a:gridCol>
                <a:gridCol w="891498">
                  <a:extLst>
                    <a:ext uri="{9D8B030D-6E8A-4147-A177-3AD203B41FA5}">
                      <a16:colId xmlns:a16="http://schemas.microsoft.com/office/drawing/2014/main" val="2923848113"/>
                    </a:ext>
                  </a:extLst>
                </a:gridCol>
              </a:tblGrid>
              <a:tr h="166930">
                <a:tc>
                  <a:txBody>
                    <a:bodyPr/>
                    <a:lstStyle/>
                    <a:p>
                      <a:pPr>
                        <a:lnSpc>
                          <a:spcPct val="107000"/>
                        </a:lnSpc>
                        <a:spcAft>
                          <a:spcPts val="0"/>
                        </a:spcAft>
                      </a:pPr>
                      <a:r>
                        <a:rPr lang="en-GB" sz="1100" b="1" dirty="0">
                          <a:effectLst/>
                        </a:rPr>
                        <a:t>Total </a:t>
                      </a:r>
                      <a:r>
                        <a:rPr lang="en-GB" sz="1100" b="1" dirty="0" smtClean="0">
                          <a:effectLst/>
                        </a:rPr>
                        <a:t>Expenditure</a:t>
                      </a:r>
                      <a:endParaRPr lang="en-GB" sz="11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solidFill>
                      <a:srgbClr val="FFFFCC"/>
                    </a:solidFill>
                  </a:tcPr>
                </a:tc>
                <a:tc>
                  <a:txBody>
                    <a:bodyPr/>
                    <a:lstStyle/>
                    <a:p>
                      <a:pPr algn="ctr">
                        <a:lnSpc>
                          <a:spcPct val="107000"/>
                        </a:lnSpc>
                        <a:spcAft>
                          <a:spcPts val="0"/>
                        </a:spcAft>
                      </a:pPr>
                      <a:r>
                        <a:rPr lang="en-GB" sz="1100" b="1" dirty="0" smtClean="0">
                          <a:effectLst/>
                        </a:rPr>
                        <a:t>225,646,732</a:t>
                      </a:r>
                      <a:endParaRPr lang="en-GB" sz="11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solidFill>
                      <a:srgbClr val="FFFFCC"/>
                    </a:solidFill>
                  </a:tcPr>
                </a:tc>
                <a:tc>
                  <a:txBody>
                    <a:bodyPr/>
                    <a:lstStyle/>
                    <a:p>
                      <a:pPr algn="ctr">
                        <a:lnSpc>
                          <a:spcPct val="107000"/>
                        </a:lnSpc>
                        <a:spcAft>
                          <a:spcPts val="0"/>
                        </a:spcAft>
                      </a:pPr>
                      <a:r>
                        <a:rPr lang="en-GB" sz="1100" b="1" dirty="0" smtClean="0">
                          <a:effectLst/>
                        </a:rPr>
                        <a:t>107,552,629</a:t>
                      </a:r>
                      <a:endParaRPr lang="en-GB" sz="11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solidFill>
                      <a:srgbClr val="FFFFCC"/>
                    </a:solidFill>
                  </a:tcPr>
                </a:tc>
                <a:tc>
                  <a:txBody>
                    <a:bodyPr/>
                    <a:lstStyle/>
                    <a:p>
                      <a:pPr algn="ctr">
                        <a:lnSpc>
                          <a:spcPct val="107000"/>
                        </a:lnSpc>
                        <a:spcAft>
                          <a:spcPts val="0"/>
                        </a:spcAft>
                      </a:pPr>
                      <a:r>
                        <a:rPr lang="en-GB" sz="1100" b="1" dirty="0" smtClean="0">
                          <a:effectLst/>
                        </a:rPr>
                        <a:t>109,516,914</a:t>
                      </a:r>
                      <a:endParaRPr lang="en-GB" sz="11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solidFill>
                      <a:srgbClr val="FFFFCC"/>
                    </a:solidFill>
                  </a:tcPr>
                </a:tc>
                <a:tc>
                  <a:txBody>
                    <a:bodyPr/>
                    <a:lstStyle/>
                    <a:p>
                      <a:pPr algn="ctr">
                        <a:lnSpc>
                          <a:spcPct val="107000"/>
                        </a:lnSpc>
                        <a:spcAft>
                          <a:spcPts val="0"/>
                        </a:spcAft>
                      </a:pPr>
                      <a:r>
                        <a:rPr lang="en-GB" sz="1100" b="1" dirty="0" smtClean="0">
                          <a:solidFill>
                            <a:srgbClr val="FF0000"/>
                          </a:solidFill>
                          <a:effectLst/>
                        </a:rPr>
                        <a:t>-1,994,285</a:t>
                      </a:r>
                      <a:r>
                        <a:rPr lang="en-GB" sz="1100" b="1" dirty="0" smtClean="0">
                          <a:effectLst/>
                        </a:rPr>
                        <a:t> </a:t>
                      </a:r>
                      <a:endParaRPr lang="en-GB" sz="11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solidFill>
                      <a:srgbClr val="FFFFCC"/>
                    </a:solidFill>
                  </a:tcPr>
                </a:tc>
                <a:extLst>
                  <a:ext uri="{0D108BD9-81ED-4DB2-BD59-A6C34878D82A}">
                    <a16:rowId xmlns:a16="http://schemas.microsoft.com/office/drawing/2014/main" val="1010659232"/>
                  </a:ext>
                </a:extLst>
              </a:tr>
            </a:tbl>
          </a:graphicData>
        </a:graphic>
      </p:graphicFrame>
    </p:spTree>
    <p:extLst>
      <p:ext uri="{BB962C8B-B14F-4D97-AF65-F5344CB8AC3E}">
        <p14:creationId xmlns:p14="http://schemas.microsoft.com/office/powerpoint/2010/main" val="96192466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0160" y="140925"/>
            <a:ext cx="6184845" cy="438439"/>
          </a:xfrm>
        </p:spPr>
        <p:txBody>
          <a:bodyPr/>
          <a:lstStyle/>
          <a:p>
            <a:r>
              <a:rPr lang="en-GB" dirty="0" smtClean="0"/>
              <a:t>2023/24 Financial Position</a:t>
            </a:r>
            <a:endParaRPr lang="en-GB" dirty="0"/>
          </a:p>
        </p:txBody>
      </p:sp>
      <p:sp>
        <p:nvSpPr>
          <p:cNvPr id="8" name="Content Placeholder 2"/>
          <p:cNvSpPr txBox="1">
            <a:spLocks/>
          </p:cNvSpPr>
          <p:nvPr/>
        </p:nvSpPr>
        <p:spPr>
          <a:xfrm>
            <a:off x="300160" y="999926"/>
            <a:ext cx="8397526" cy="4158275"/>
          </a:xfrm>
          <a:prstGeom prst="rect">
            <a:avLst/>
          </a:prstGeom>
          <a:noFill/>
          <a:ln>
            <a:noFill/>
          </a:ln>
        </p:spPr>
        <p:txBody>
          <a:bodyPr spcFirstLastPara="1" wrap="square" lIns="0" tIns="0" rIns="0" bIns="0" anchor="t" anchorCtr="0">
            <a:noAutofit/>
          </a:bodyPr>
          <a:lstStyle>
            <a:defPPr marR="0" lvl="0" algn="l" rtl="0">
              <a:lnSpc>
                <a:spcPct val="100000"/>
              </a:lnSpc>
              <a:spcBef>
                <a:spcPts val="0"/>
              </a:spcBef>
              <a:spcAft>
                <a:spcPts val="0"/>
              </a:spcAft>
            </a:defPPr>
            <a:lvl1pPr marL="457189" marR="0" lvl="0" indent="-355591" algn="l" rtl="0">
              <a:lnSpc>
                <a:spcPct val="100000"/>
              </a:lnSpc>
              <a:spcBef>
                <a:spcPts val="600"/>
              </a:spcBef>
              <a:spcAft>
                <a:spcPts val="0"/>
              </a:spcAft>
              <a:buClr>
                <a:srgbClr val="66CCFF"/>
              </a:buClr>
              <a:buSzPts val="2000"/>
              <a:buFont typeface="Lato Light"/>
              <a:buChar char="◦"/>
              <a:defRPr sz="2000" b="0" i="0" u="none" strike="noStrike" cap="none">
                <a:solidFill>
                  <a:srgbClr val="002060"/>
                </a:solidFill>
                <a:latin typeface="+mj-lt"/>
                <a:ea typeface="Lato Light"/>
                <a:cs typeface="Lato Light"/>
                <a:sym typeface="Lato Light"/>
              </a:defRPr>
            </a:lvl1pPr>
            <a:lvl2pPr marL="914377" marR="0" lvl="1" indent="-355591" algn="l" rtl="0">
              <a:lnSpc>
                <a:spcPct val="100000"/>
              </a:lnSpc>
              <a:spcBef>
                <a:spcPts val="0"/>
              </a:spcBef>
              <a:spcAft>
                <a:spcPts val="0"/>
              </a:spcAft>
              <a:buClr>
                <a:schemeClr val="accent4"/>
              </a:buClr>
              <a:buSzPts val="2000"/>
              <a:buFont typeface="Lato Light"/>
              <a:buChar char="◦"/>
              <a:defRPr sz="2000" b="0" i="0" u="none" strike="noStrike" cap="none">
                <a:solidFill>
                  <a:schemeClr val="dk1"/>
                </a:solidFill>
                <a:latin typeface="Lato Light"/>
                <a:ea typeface="Lato Light"/>
                <a:cs typeface="Lato Light"/>
                <a:sym typeface="Lato Light"/>
              </a:defRPr>
            </a:lvl2pPr>
            <a:lvl3pPr marL="1371566" marR="0" lvl="2" indent="-355591" algn="l" rtl="0">
              <a:lnSpc>
                <a:spcPct val="100000"/>
              </a:lnSpc>
              <a:spcBef>
                <a:spcPts val="0"/>
              </a:spcBef>
              <a:spcAft>
                <a:spcPts val="0"/>
              </a:spcAft>
              <a:buClr>
                <a:schemeClr val="accent4"/>
              </a:buClr>
              <a:buSzPts val="2000"/>
              <a:buFont typeface="Lato Light"/>
              <a:buChar char="◦"/>
              <a:defRPr sz="2000" b="0" i="0" u="none" strike="noStrike" cap="none">
                <a:solidFill>
                  <a:schemeClr val="dk1"/>
                </a:solidFill>
                <a:latin typeface="Lato Light"/>
                <a:ea typeface="Lato Light"/>
                <a:cs typeface="Lato Light"/>
                <a:sym typeface="Lato Light"/>
              </a:defRPr>
            </a:lvl3pPr>
            <a:lvl4pPr marL="1828754" marR="0" lvl="3" indent="-355591" algn="l" rtl="0">
              <a:lnSpc>
                <a:spcPct val="100000"/>
              </a:lnSpc>
              <a:spcBef>
                <a:spcPts val="0"/>
              </a:spcBef>
              <a:spcAft>
                <a:spcPts val="0"/>
              </a:spcAft>
              <a:buClr>
                <a:schemeClr val="accent4"/>
              </a:buClr>
              <a:buSzPts val="2000"/>
              <a:buFont typeface="Lato Light"/>
              <a:buChar char="◦"/>
              <a:defRPr sz="2000" b="0" i="0" u="none" strike="noStrike" cap="none">
                <a:solidFill>
                  <a:schemeClr val="dk1"/>
                </a:solidFill>
                <a:latin typeface="Lato Light"/>
                <a:ea typeface="Lato Light"/>
                <a:cs typeface="Lato Light"/>
                <a:sym typeface="Lato Light"/>
              </a:defRPr>
            </a:lvl4pPr>
            <a:lvl5pPr marL="2285943" marR="0" lvl="4" indent="-355591" algn="l" rtl="0">
              <a:lnSpc>
                <a:spcPct val="100000"/>
              </a:lnSpc>
              <a:spcBef>
                <a:spcPts val="0"/>
              </a:spcBef>
              <a:spcAft>
                <a:spcPts val="0"/>
              </a:spcAft>
              <a:buClr>
                <a:schemeClr val="accent4"/>
              </a:buClr>
              <a:buSzPts val="2000"/>
              <a:buFont typeface="Lato Light"/>
              <a:buChar char="◦"/>
              <a:defRPr sz="2000" b="0" i="0" u="none" strike="noStrike" cap="none">
                <a:solidFill>
                  <a:schemeClr val="dk1"/>
                </a:solidFill>
                <a:latin typeface="Lato Light"/>
                <a:ea typeface="Lato Light"/>
                <a:cs typeface="Lato Light"/>
                <a:sym typeface="Lato Light"/>
              </a:defRPr>
            </a:lvl5pPr>
            <a:lvl6pPr marL="2743131" marR="0" lvl="5" indent="-355591" algn="l" rtl="0">
              <a:lnSpc>
                <a:spcPct val="100000"/>
              </a:lnSpc>
              <a:spcBef>
                <a:spcPts val="0"/>
              </a:spcBef>
              <a:spcAft>
                <a:spcPts val="0"/>
              </a:spcAft>
              <a:buClr>
                <a:schemeClr val="accent4"/>
              </a:buClr>
              <a:buSzPts val="2000"/>
              <a:buFont typeface="Lato Light"/>
              <a:buChar char="◦"/>
              <a:defRPr sz="2000" b="0" i="0" u="none" strike="noStrike" cap="none">
                <a:solidFill>
                  <a:schemeClr val="dk1"/>
                </a:solidFill>
                <a:latin typeface="Lato Light"/>
                <a:ea typeface="Lato Light"/>
                <a:cs typeface="Lato Light"/>
                <a:sym typeface="Lato Light"/>
              </a:defRPr>
            </a:lvl6pPr>
            <a:lvl7pPr marL="3200320" marR="0" lvl="6" indent="-355591" algn="l" rtl="0">
              <a:lnSpc>
                <a:spcPct val="100000"/>
              </a:lnSpc>
              <a:spcBef>
                <a:spcPts val="0"/>
              </a:spcBef>
              <a:spcAft>
                <a:spcPts val="0"/>
              </a:spcAft>
              <a:buClr>
                <a:schemeClr val="accent4"/>
              </a:buClr>
              <a:buSzPts val="2000"/>
              <a:buFont typeface="Lato Light"/>
              <a:buChar char="◦"/>
              <a:defRPr sz="2000" b="0" i="0" u="none" strike="noStrike" cap="none">
                <a:solidFill>
                  <a:schemeClr val="dk1"/>
                </a:solidFill>
                <a:latin typeface="Lato Light"/>
                <a:ea typeface="Lato Light"/>
                <a:cs typeface="Lato Light"/>
                <a:sym typeface="Lato Light"/>
              </a:defRPr>
            </a:lvl7pPr>
            <a:lvl8pPr marL="3657509" marR="0" lvl="7" indent="-355591" algn="l" rtl="0">
              <a:lnSpc>
                <a:spcPct val="100000"/>
              </a:lnSpc>
              <a:spcBef>
                <a:spcPts val="0"/>
              </a:spcBef>
              <a:spcAft>
                <a:spcPts val="0"/>
              </a:spcAft>
              <a:buClr>
                <a:schemeClr val="accent4"/>
              </a:buClr>
              <a:buSzPts val="2000"/>
              <a:buFont typeface="Lato Light"/>
              <a:buChar char="◦"/>
              <a:defRPr sz="2000" b="0" i="0" u="none" strike="noStrike" cap="none">
                <a:solidFill>
                  <a:schemeClr val="dk1"/>
                </a:solidFill>
                <a:latin typeface="Lato Light"/>
                <a:ea typeface="Lato Light"/>
                <a:cs typeface="Lato Light"/>
                <a:sym typeface="Lato Light"/>
              </a:defRPr>
            </a:lvl8pPr>
            <a:lvl9pPr marL="4114697" marR="0" lvl="8" indent="-355591" algn="l" rtl="0">
              <a:lnSpc>
                <a:spcPct val="100000"/>
              </a:lnSpc>
              <a:spcBef>
                <a:spcPts val="0"/>
              </a:spcBef>
              <a:spcAft>
                <a:spcPts val="0"/>
              </a:spcAft>
              <a:buClr>
                <a:schemeClr val="accent4"/>
              </a:buClr>
              <a:buSzPts val="2000"/>
              <a:buFont typeface="Lato Light"/>
              <a:buChar char="◦"/>
              <a:defRPr sz="2000" b="0" i="0" u="none" strike="noStrike" cap="none">
                <a:solidFill>
                  <a:schemeClr val="dk1"/>
                </a:solidFill>
                <a:latin typeface="Lato Light"/>
                <a:ea typeface="Lato Light"/>
                <a:cs typeface="Lato Light"/>
                <a:sym typeface="Lato Light"/>
              </a:defRPr>
            </a:lvl9pPr>
          </a:lstStyle>
          <a:p>
            <a:pPr defTabSz="685800">
              <a:buClrTx/>
              <a:buFont typeface="Arial" panose="020B0604020202020204" pitchFamily="34" charset="0"/>
              <a:buChar char="•"/>
            </a:pPr>
            <a:r>
              <a:rPr lang="en-GB" sz="1500" u="sng" dirty="0" smtClean="0">
                <a:latin typeface="+mn-lt"/>
              </a:rPr>
              <a:t>Pharmacy </a:t>
            </a:r>
            <a:r>
              <a:rPr lang="en-GB" sz="1500" u="sng" dirty="0"/>
              <a:t>Supplies </a:t>
            </a:r>
            <a:r>
              <a:rPr lang="en-GB" sz="1500" u="sng" dirty="0" smtClean="0">
                <a:solidFill>
                  <a:srgbClr val="FF0000"/>
                </a:solidFill>
              </a:rPr>
              <a:t>-£283k </a:t>
            </a:r>
            <a:r>
              <a:rPr lang="en-GB" sz="1500" u="sng" dirty="0"/>
              <a:t>YTD</a:t>
            </a:r>
          </a:p>
          <a:p>
            <a:pPr marL="446088" indent="0" defTabSz="685800">
              <a:buClrTx/>
              <a:buNone/>
            </a:pPr>
            <a:r>
              <a:rPr lang="en-GB" sz="1500" dirty="0" smtClean="0">
                <a:latin typeface="+mn-lt"/>
              </a:rPr>
              <a:t>Director of Pharmacy reviewing key drivers of YTD variances, including use of branded/generic drugs and quantity of drugs dispensed at discharge </a:t>
            </a:r>
          </a:p>
          <a:p>
            <a:pPr marL="446088" indent="0" defTabSz="685800">
              <a:buClrTx/>
              <a:buNone/>
            </a:pPr>
            <a:r>
              <a:rPr lang="en-GB" sz="1500" dirty="0" smtClean="0">
                <a:latin typeface="+mn-lt"/>
              </a:rPr>
              <a:t>(Some high cost patients in CCU YTD )</a:t>
            </a:r>
          </a:p>
          <a:p>
            <a:pPr marL="101598" indent="0" defTabSz="685800">
              <a:buClrTx/>
              <a:buNone/>
            </a:pPr>
            <a:endParaRPr lang="en-GB" sz="1500" u="sng" dirty="0" smtClean="0">
              <a:latin typeface="+mn-lt"/>
            </a:endParaRPr>
          </a:p>
          <a:p>
            <a:pPr defTabSz="685800">
              <a:buClrTx/>
              <a:buFont typeface="Arial" panose="020B0604020202020204" pitchFamily="34" charset="0"/>
              <a:buChar char="•"/>
            </a:pPr>
            <a:r>
              <a:rPr lang="en-GB" sz="1500" u="sng" dirty="0" smtClean="0">
                <a:latin typeface="+mn-lt"/>
              </a:rPr>
              <a:t>Surgical </a:t>
            </a:r>
            <a:r>
              <a:rPr lang="en-GB" sz="1500" u="sng" dirty="0">
                <a:latin typeface="+mn-lt"/>
              </a:rPr>
              <a:t>Supplies </a:t>
            </a:r>
            <a:r>
              <a:rPr lang="en-GB" sz="1500" u="sng" dirty="0" smtClean="0">
                <a:solidFill>
                  <a:srgbClr val="FF0000"/>
                </a:solidFill>
                <a:latin typeface="+mn-lt"/>
              </a:rPr>
              <a:t>-£412k </a:t>
            </a:r>
            <a:r>
              <a:rPr lang="en-GB" sz="1500" u="sng" dirty="0" smtClean="0">
                <a:latin typeface="+mn-lt"/>
              </a:rPr>
              <a:t>YTD</a:t>
            </a:r>
          </a:p>
          <a:p>
            <a:pPr marL="101598" indent="0" defTabSz="685800">
              <a:buClrTx/>
              <a:buNone/>
            </a:pPr>
            <a:r>
              <a:rPr lang="en-GB" sz="1500" dirty="0" smtClean="0"/>
              <a:t>      Surgical </a:t>
            </a:r>
            <a:r>
              <a:rPr lang="en-GB" sz="1500" dirty="0"/>
              <a:t>Supplies are a complex area for the Board and </a:t>
            </a:r>
            <a:r>
              <a:rPr lang="en-GB" sz="1500" dirty="0" smtClean="0"/>
              <a:t>better data</a:t>
            </a:r>
            <a:r>
              <a:rPr lang="en-GB" sz="1500" dirty="0"/>
              <a:t>, systems and </a:t>
            </a:r>
            <a:r>
              <a:rPr lang="en-GB" sz="1500" dirty="0" smtClean="0"/>
              <a:t>analysis </a:t>
            </a:r>
            <a:r>
              <a:rPr lang="en-GB" sz="1500" dirty="0"/>
              <a:t>are </a:t>
            </a:r>
            <a:r>
              <a:rPr lang="en-GB" sz="1500" dirty="0" smtClean="0"/>
              <a:t>   </a:t>
            </a:r>
          </a:p>
          <a:p>
            <a:pPr marL="446088" indent="0" defTabSz="685800">
              <a:buClrTx/>
              <a:buNone/>
            </a:pPr>
            <a:r>
              <a:rPr lang="en-GB" sz="1500" dirty="0" smtClean="0"/>
              <a:t>required </a:t>
            </a:r>
            <a:r>
              <a:rPr lang="en-GB" sz="1500" dirty="0"/>
              <a:t>to allow a fuller ability to understand </a:t>
            </a:r>
            <a:r>
              <a:rPr lang="en-GB" sz="1500" dirty="0" smtClean="0"/>
              <a:t>baseline budgets and associated pressures. </a:t>
            </a:r>
          </a:p>
          <a:p>
            <a:pPr marL="446088" indent="0" defTabSz="685800">
              <a:buClrTx/>
              <a:buNone/>
            </a:pPr>
            <a:r>
              <a:rPr lang="en-GB" sz="1500" dirty="0" smtClean="0"/>
              <a:t>Deep Dives continue across areas to ensure funding levels are appropriate for ADP activity levels.</a:t>
            </a:r>
          </a:p>
          <a:p>
            <a:pPr marL="446088" indent="0" defTabSz="685800">
              <a:buClrTx/>
              <a:buNone/>
            </a:pPr>
            <a:endParaRPr lang="en-GB" sz="1500" dirty="0" smtClean="0"/>
          </a:p>
          <a:p>
            <a:pPr defTabSz="685800">
              <a:buClrTx/>
              <a:buFont typeface="Arial" panose="020B0604020202020204" pitchFamily="34" charset="0"/>
              <a:buChar char="•"/>
            </a:pPr>
            <a:r>
              <a:rPr lang="en-GB" sz="1500" u="sng" dirty="0" smtClean="0">
                <a:latin typeface="+mn-lt"/>
              </a:rPr>
              <a:t>Labs/Radiology Supplies £19k YTD</a:t>
            </a:r>
          </a:p>
          <a:p>
            <a:pPr marL="446088" indent="0" defTabSz="685800">
              <a:buClrTx/>
              <a:buNone/>
              <a:tabLst>
                <a:tab pos="446088" algn="l"/>
              </a:tabLst>
            </a:pPr>
            <a:r>
              <a:rPr lang="en-GB" sz="1500" dirty="0" smtClean="0"/>
              <a:t>Labs/ Radiology supplies are £19k under overall (pressures in NES </a:t>
            </a:r>
            <a:r>
              <a:rPr lang="en-GB" sz="1500" dirty="0" smtClean="0">
                <a:solidFill>
                  <a:srgbClr val="FF0000"/>
                </a:solidFill>
              </a:rPr>
              <a:t>-£26k</a:t>
            </a:r>
            <a:r>
              <a:rPr lang="en-GB" sz="1500" dirty="0" smtClean="0"/>
              <a:t> and  Corporate</a:t>
            </a:r>
          </a:p>
          <a:p>
            <a:pPr marL="446088" indent="0" defTabSz="685800">
              <a:buClrTx/>
              <a:buNone/>
              <a:tabLst>
                <a:tab pos="446088" algn="l"/>
              </a:tabLst>
            </a:pPr>
            <a:r>
              <a:rPr lang="en-GB" sz="1500" dirty="0" smtClean="0">
                <a:solidFill>
                  <a:srgbClr val="FF0000"/>
                </a:solidFill>
              </a:rPr>
              <a:t>-£16k)</a:t>
            </a:r>
            <a:endParaRPr lang="en-GB" sz="1500" dirty="0" smtClean="0"/>
          </a:p>
          <a:p>
            <a:pPr marL="101598" indent="0" defTabSz="685800">
              <a:buClrTx/>
              <a:buNone/>
            </a:pPr>
            <a:endParaRPr lang="en-GB" sz="1500" dirty="0"/>
          </a:p>
          <a:p>
            <a:pPr defTabSz="685800">
              <a:buClrTx/>
              <a:buFont typeface="Arial" panose="020B0604020202020204" pitchFamily="34" charset="0"/>
              <a:buChar char="•"/>
            </a:pPr>
            <a:endParaRPr lang="en-GB" sz="1600" dirty="0"/>
          </a:p>
          <a:p>
            <a:pPr defTabSz="685800">
              <a:buClrTx/>
              <a:buFont typeface="Arial" panose="020B0604020202020204" pitchFamily="34" charset="0"/>
              <a:buChar char="•"/>
            </a:pPr>
            <a:endParaRPr lang="en-GB" dirty="0"/>
          </a:p>
          <a:p>
            <a:pPr lvl="1" defTabSz="685800">
              <a:buClrTx/>
              <a:buFont typeface="Arial" panose="020B0604020202020204" pitchFamily="34" charset="0"/>
              <a:buChar char="•"/>
            </a:pPr>
            <a:endParaRPr lang="en-GB" sz="1800" b="1" dirty="0" smtClean="0">
              <a:latin typeface="Arial" panose="020B0604020202020204" pitchFamily="34" charset="0"/>
              <a:cs typeface="Arial" panose="020B0604020202020204" pitchFamily="34" charset="0"/>
            </a:endParaRPr>
          </a:p>
          <a:p>
            <a:pPr marL="1015975" lvl="2" indent="0" defTabSz="685800">
              <a:buClrTx/>
              <a:buNone/>
            </a:pPr>
            <a:endParaRPr lang="en-GB" sz="1800" b="1" dirty="0">
              <a:latin typeface="Arial" panose="020B0604020202020204" pitchFamily="34" charset="0"/>
              <a:cs typeface="Arial" panose="020B0604020202020204" pitchFamily="34" charset="0"/>
            </a:endParaRPr>
          </a:p>
          <a:p>
            <a:pPr lvl="2" defTabSz="685800">
              <a:buClrTx/>
              <a:buFont typeface="Wingdings" panose="05000000000000000000" pitchFamily="2" charset="2"/>
              <a:buChar char="§"/>
            </a:pPr>
            <a:endParaRPr lang="en-GB" sz="1800" b="1" dirty="0" smtClean="0">
              <a:latin typeface="Arial" panose="020B0604020202020204" pitchFamily="34" charset="0"/>
              <a:cs typeface="Arial" panose="020B0604020202020204" pitchFamily="34" charset="0"/>
            </a:endParaRPr>
          </a:p>
          <a:p>
            <a:pPr marL="1015975" lvl="2" indent="0" defTabSz="685800">
              <a:buClrTx/>
              <a:buNone/>
            </a:pPr>
            <a:endParaRPr lang="en-GB" sz="1800" b="1" dirty="0">
              <a:latin typeface="Arial" panose="020B0604020202020204" pitchFamily="34" charset="0"/>
              <a:cs typeface="Arial" panose="020B0604020202020204" pitchFamily="34" charset="0"/>
            </a:endParaRPr>
          </a:p>
          <a:p>
            <a:pPr marL="1015975" lvl="2" indent="0" defTabSz="685800">
              <a:buClrTx/>
              <a:buNone/>
            </a:pPr>
            <a:endParaRPr lang="en-GB" sz="1800" b="1" dirty="0" smtClean="0">
              <a:latin typeface="Arial" panose="020B0604020202020204" pitchFamily="34" charset="0"/>
              <a:cs typeface="Arial" panose="020B0604020202020204" pitchFamily="34" charset="0"/>
            </a:endParaRPr>
          </a:p>
          <a:p>
            <a:pPr marL="101598" indent="0" defTabSz="685800">
              <a:buClrTx/>
              <a:buNone/>
            </a:pPr>
            <a:endParaRPr lang="en-GB" sz="1800" b="1" dirty="0" smtClean="0">
              <a:latin typeface="Arial" panose="020B0604020202020204" pitchFamily="34" charset="0"/>
              <a:cs typeface="Arial" panose="020B0604020202020204" pitchFamily="34" charset="0"/>
            </a:endParaRPr>
          </a:p>
          <a:p>
            <a:pPr marL="1015975" lvl="2" indent="0" defTabSz="685800">
              <a:buClrTx/>
              <a:buNone/>
            </a:pPr>
            <a:endParaRPr lang="en-GB" sz="1800" b="1" dirty="0" smtClean="0">
              <a:solidFill>
                <a:srgbClr val="002060"/>
              </a:solidFill>
              <a:latin typeface="Arial" panose="020B0604020202020204" pitchFamily="34" charset="0"/>
              <a:cs typeface="Arial" panose="020B0604020202020204" pitchFamily="34" charset="0"/>
            </a:endParaRPr>
          </a:p>
          <a:p>
            <a:pPr marL="1015975" lvl="2" indent="0" defTabSz="685800">
              <a:buClrTx/>
              <a:buNone/>
            </a:pPr>
            <a:endParaRPr lang="en-GB" sz="1800" b="1" dirty="0">
              <a:latin typeface="Arial" panose="020B0604020202020204" pitchFamily="34" charset="0"/>
              <a:cs typeface="Arial" panose="020B0604020202020204" pitchFamily="34" charset="0"/>
            </a:endParaRPr>
          </a:p>
        </p:txBody>
      </p:sp>
      <p:graphicFrame>
        <p:nvGraphicFramePr>
          <p:cNvPr id="4" name="Table 3"/>
          <p:cNvGraphicFramePr>
            <a:graphicFrameLocks noGrp="1"/>
          </p:cNvGraphicFramePr>
          <p:nvPr>
            <p:extLst>
              <p:ext uri="{D42A27DB-BD31-4B8C-83A1-F6EECF244321}">
                <p14:modId xmlns:p14="http://schemas.microsoft.com/office/powerpoint/2010/main" val="3360687297"/>
              </p:ext>
            </p:extLst>
          </p:nvPr>
        </p:nvGraphicFramePr>
        <p:xfrm>
          <a:off x="346166" y="634166"/>
          <a:ext cx="6762901" cy="365760"/>
        </p:xfrm>
        <a:graphic>
          <a:graphicData uri="http://schemas.openxmlformats.org/drawingml/2006/table">
            <a:tbl>
              <a:tblPr firstRow="1" bandRow="1">
                <a:tableStyleId>{9C89DDF2-D6E7-4416-9A17-0C599F85544F}</a:tableStyleId>
              </a:tblPr>
              <a:tblGrid>
                <a:gridCol w="6762901">
                  <a:extLst>
                    <a:ext uri="{9D8B030D-6E8A-4147-A177-3AD203B41FA5}">
                      <a16:colId xmlns:a16="http://schemas.microsoft.com/office/drawing/2014/main" val="3995855146"/>
                    </a:ext>
                  </a:extLst>
                </a:gridCol>
              </a:tblGrid>
              <a:tr h="339018">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None/>
                        <a:tabLst/>
                        <a:defRPr/>
                      </a:pPr>
                      <a:r>
                        <a:rPr lang="en-GB" sz="1800" b="1" i="0" u="none" strike="noStrike" cap="none" dirty="0" smtClean="0">
                          <a:solidFill>
                            <a:srgbClr val="002060"/>
                          </a:solidFill>
                          <a:latin typeface="Arial"/>
                          <a:ea typeface="Arial"/>
                          <a:cs typeface="Arial" panose="020B0604020202020204" pitchFamily="34" charset="0"/>
                          <a:sym typeface="Arial"/>
                        </a:rPr>
                        <a:t>Key Expenditure Points at September 2023</a:t>
                      </a:r>
                      <a:endParaRPr lang="en-GB" sz="1800" dirty="0">
                        <a:solidFill>
                          <a:srgbClr val="002060"/>
                        </a:solidFill>
                      </a:endParaRPr>
                    </a:p>
                  </a:txBody>
                  <a:tcP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278030609"/>
                  </a:ext>
                </a:extLst>
              </a:tr>
            </a:tbl>
          </a:graphicData>
        </a:graphic>
      </p:graphicFrame>
    </p:spTree>
    <p:extLst>
      <p:ext uri="{BB962C8B-B14F-4D97-AF65-F5344CB8AC3E}">
        <p14:creationId xmlns:p14="http://schemas.microsoft.com/office/powerpoint/2010/main" val="399223202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0160" y="140925"/>
            <a:ext cx="6184845" cy="438439"/>
          </a:xfrm>
        </p:spPr>
        <p:txBody>
          <a:bodyPr/>
          <a:lstStyle/>
          <a:p>
            <a:r>
              <a:rPr lang="en-GB" dirty="0" smtClean="0"/>
              <a:t>2023/24 Financial Position</a:t>
            </a:r>
            <a:endParaRPr lang="en-GB" dirty="0"/>
          </a:p>
        </p:txBody>
      </p:sp>
      <p:sp>
        <p:nvSpPr>
          <p:cNvPr id="8" name="Content Placeholder 2"/>
          <p:cNvSpPr txBox="1">
            <a:spLocks/>
          </p:cNvSpPr>
          <p:nvPr/>
        </p:nvSpPr>
        <p:spPr>
          <a:xfrm>
            <a:off x="241663" y="1054726"/>
            <a:ext cx="8456023" cy="4103475"/>
          </a:xfrm>
          <a:prstGeom prst="rect">
            <a:avLst/>
          </a:prstGeom>
          <a:noFill/>
          <a:ln>
            <a:noFill/>
          </a:ln>
        </p:spPr>
        <p:txBody>
          <a:bodyPr spcFirstLastPara="1" wrap="square" lIns="0" tIns="0" rIns="0" bIns="0" anchor="t" anchorCtr="0">
            <a:noAutofit/>
          </a:bodyPr>
          <a:lstStyle>
            <a:defPPr marR="0" lvl="0" algn="l" rtl="0">
              <a:lnSpc>
                <a:spcPct val="100000"/>
              </a:lnSpc>
              <a:spcBef>
                <a:spcPts val="0"/>
              </a:spcBef>
              <a:spcAft>
                <a:spcPts val="0"/>
              </a:spcAft>
            </a:defPPr>
            <a:lvl1pPr marL="457189" marR="0" lvl="0" indent="-355591" algn="l" rtl="0">
              <a:lnSpc>
                <a:spcPct val="100000"/>
              </a:lnSpc>
              <a:spcBef>
                <a:spcPts val="600"/>
              </a:spcBef>
              <a:spcAft>
                <a:spcPts val="0"/>
              </a:spcAft>
              <a:buClr>
                <a:srgbClr val="66CCFF"/>
              </a:buClr>
              <a:buSzPts val="2000"/>
              <a:buFont typeface="Lato Light"/>
              <a:buChar char="◦"/>
              <a:defRPr sz="2000" b="0" i="0" u="none" strike="noStrike" cap="none">
                <a:solidFill>
                  <a:srgbClr val="002060"/>
                </a:solidFill>
                <a:latin typeface="+mj-lt"/>
                <a:ea typeface="Lato Light"/>
                <a:cs typeface="Lato Light"/>
                <a:sym typeface="Lato Light"/>
              </a:defRPr>
            </a:lvl1pPr>
            <a:lvl2pPr marL="914377" marR="0" lvl="1" indent="-355591" algn="l" rtl="0">
              <a:lnSpc>
                <a:spcPct val="100000"/>
              </a:lnSpc>
              <a:spcBef>
                <a:spcPts val="0"/>
              </a:spcBef>
              <a:spcAft>
                <a:spcPts val="0"/>
              </a:spcAft>
              <a:buClr>
                <a:schemeClr val="accent4"/>
              </a:buClr>
              <a:buSzPts val="2000"/>
              <a:buFont typeface="Lato Light"/>
              <a:buChar char="◦"/>
              <a:defRPr sz="2000" b="0" i="0" u="none" strike="noStrike" cap="none">
                <a:solidFill>
                  <a:schemeClr val="dk1"/>
                </a:solidFill>
                <a:latin typeface="Lato Light"/>
                <a:ea typeface="Lato Light"/>
                <a:cs typeface="Lato Light"/>
                <a:sym typeface="Lato Light"/>
              </a:defRPr>
            </a:lvl2pPr>
            <a:lvl3pPr marL="1371566" marR="0" lvl="2" indent="-355591" algn="l" rtl="0">
              <a:lnSpc>
                <a:spcPct val="100000"/>
              </a:lnSpc>
              <a:spcBef>
                <a:spcPts val="0"/>
              </a:spcBef>
              <a:spcAft>
                <a:spcPts val="0"/>
              </a:spcAft>
              <a:buClr>
                <a:schemeClr val="accent4"/>
              </a:buClr>
              <a:buSzPts val="2000"/>
              <a:buFont typeface="Lato Light"/>
              <a:buChar char="◦"/>
              <a:defRPr sz="2000" b="0" i="0" u="none" strike="noStrike" cap="none">
                <a:solidFill>
                  <a:schemeClr val="dk1"/>
                </a:solidFill>
                <a:latin typeface="Lato Light"/>
                <a:ea typeface="Lato Light"/>
                <a:cs typeface="Lato Light"/>
                <a:sym typeface="Lato Light"/>
              </a:defRPr>
            </a:lvl3pPr>
            <a:lvl4pPr marL="1828754" marR="0" lvl="3" indent="-355591" algn="l" rtl="0">
              <a:lnSpc>
                <a:spcPct val="100000"/>
              </a:lnSpc>
              <a:spcBef>
                <a:spcPts val="0"/>
              </a:spcBef>
              <a:spcAft>
                <a:spcPts val="0"/>
              </a:spcAft>
              <a:buClr>
                <a:schemeClr val="accent4"/>
              </a:buClr>
              <a:buSzPts val="2000"/>
              <a:buFont typeface="Lato Light"/>
              <a:buChar char="◦"/>
              <a:defRPr sz="2000" b="0" i="0" u="none" strike="noStrike" cap="none">
                <a:solidFill>
                  <a:schemeClr val="dk1"/>
                </a:solidFill>
                <a:latin typeface="Lato Light"/>
                <a:ea typeface="Lato Light"/>
                <a:cs typeface="Lato Light"/>
                <a:sym typeface="Lato Light"/>
              </a:defRPr>
            </a:lvl4pPr>
            <a:lvl5pPr marL="2285943" marR="0" lvl="4" indent="-355591" algn="l" rtl="0">
              <a:lnSpc>
                <a:spcPct val="100000"/>
              </a:lnSpc>
              <a:spcBef>
                <a:spcPts val="0"/>
              </a:spcBef>
              <a:spcAft>
                <a:spcPts val="0"/>
              </a:spcAft>
              <a:buClr>
                <a:schemeClr val="accent4"/>
              </a:buClr>
              <a:buSzPts val="2000"/>
              <a:buFont typeface="Lato Light"/>
              <a:buChar char="◦"/>
              <a:defRPr sz="2000" b="0" i="0" u="none" strike="noStrike" cap="none">
                <a:solidFill>
                  <a:schemeClr val="dk1"/>
                </a:solidFill>
                <a:latin typeface="Lato Light"/>
                <a:ea typeface="Lato Light"/>
                <a:cs typeface="Lato Light"/>
                <a:sym typeface="Lato Light"/>
              </a:defRPr>
            </a:lvl5pPr>
            <a:lvl6pPr marL="2743131" marR="0" lvl="5" indent="-355591" algn="l" rtl="0">
              <a:lnSpc>
                <a:spcPct val="100000"/>
              </a:lnSpc>
              <a:spcBef>
                <a:spcPts val="0"/>
              </a:spcBef>
              <a:spcAft>
                <a:spcPts val="0"/>
              </a:spcAft>
              <a:buClr>
                <a:schemeClr val="accent4"/>
              </a:buClr>
              <a:buSzPts val="2000"/>
              <a:buFont typeface="Lato Light"/>
              <a:buChar char="◦"/>
              <a:defRPr sz="2000" b="0" i="0" u="none" strike="noStrike" cap="none">
                <a:solidFill>
                  <a:schemeClr val="dk1"/>
                </a:solidFill>
                <a:latin typeface="Lato Light"/>
                <a:ea typeface="Lato Light"/>
                <a:cs typeface="Lato Light"/>
                <a:sym typeface="Lato Light"/>
              </a:defRPr>
            </a:lvl6pPr>
            <a:lvl7pPr marL="3200320" marR="0" lvl="6" indent="-355591" algn="l" rtl="0">
              <a:lnSpc>
                <a:spcPct val="100000"/>
              </a:lnSpc>
              <a:spcBef>
                <a:spcPts val="0"/>
              </a:spcBef>
              <a:spcAft>
                <a:spcPts val="0"/>
              </a:spcAft>
              <a:buClr>
                <a:schemeClr val="accent4"/>
              </a:buClr>
              <a:buSzPts val="2000"/>
              <a:buFont typeface="Lato Light"/>
              <a:buChar char="◦"/>
              <a:defRPr sz="2000" b="0" i="0" u="none" strike="noStrike" cap="none">
                <a:solidFill>
                  <a:schemeClr val="dk1"/>
                </a:solidFill>
                <a:latin typeface="Lato Light"/>
                <a:ea typeface="Lato Light"/>
                <a:cs typeface="Lato Light"/>
                <a:sym typeface="Lato Light"/>
              </a:defRPr>
            </a:lvl7pPr>
            <a:lvl8pPr marL="3657509" marR="0" lvl="7" indent="-355591" algn="l" rtl="0">
              <a:lnSpc>
                <a:spcPct val="100000"/>
              </a:lnSpc>
              <a:spcBef>
                <a:spcPts val="0"/>
              </a:spcBef>
              <a:spcAft>
                <a:spcPts val="0"/>
              </a:spcAft>
              <a:buClr>
                <a:schemeClr val="accent4"/>
              </a:buClr>
              <a:buSzPts val="2000"/>
              <a:buFont typeface="Lato Light"/>
              <a:buChar char="◦"/>
              <a:defRPr sz="2000" b="0" i="0" u="none" strike="noStrike" cap="none">
                <a:solidFill>
                  <a:schemeClr val="dk1"/>
                </a:solidFill>
                <a:latin typeface="Lato Light"/>
                <a:ea typeface="Lato Light"/>
                <a:cs typeface="Lato Light"/>
                <a:sym typeface="Lato Light"/>
              </a:defRPr>
            </a:lvl8pPr>
            <a:lvl9pPr marL="4114697" marR="0" lvl="8" indent="-355591" algn="l" rtl="0">
              <a:lnSpc>
                <a:spcPct val="100000"/>
              </a:lnSpc>
              <a:spcBef>
                <a:spcPts val="0"/>
              </a:spcBef>
              <a:spcAft>
                <a:spcPts val="0"/>
              </a:spcAft>
              <a:buClr>
                <a:schemeClr val="accent4"/>
              </a:buClr>
              <a:buSzPts val="2000"/>
              <a:buFont typeface="Lato Light"/>
              <a:buChar char="◦"/>
              <a:defRPr sz="2000" b="0" i="0" u="none" strike="noStrike" cap="none">
                <a:solidFill>
                  <a:schemeClr val="dk1"/>
                </a:solidFill>
                <a:latin typeface="Lato Light"/>
                <a:ea typeface="Lato Light"/>
                <a:cs typeface="Lato Light"/>
                <a:sym typeface="Lato Light"/>
              </a:defRPr>
            </a:lvl9pPr>
          </a:lstStyle>
          <a:p>
            <a:pPr defTabSz="685800">
              <a:buClrTx/>
              <a:buFont typeface="Arial" panose="020B0604020202020204" pitchFamily="34" charset="0"/>
              <a:buChar char="•"/>
            </a:pPr>
            <a:r>
              <a:rPr lang="en-GB" sz="1500" u="sng" dirty="0" smtClean="0">
                <a:latin typeface="+mn-lt"/>
              </a:rPr>
              <a:t>PPE </a:t>
            </a:r>
            <a:r>
              <a:rPr lang="en-GB" sz="1500" u="sng" dirty="0" smtClean="0">
                <a:solidFill>
                  <a:srgbClr val="FF0000"/>
                </a:solidFill>
                <a:latin typeface="+mn-lt"/>
              </a:rPr>
              <a:t>-</a:t>
            </a:r>
            <a:r>
              <a:rPr lang="en-GB" sz="1500" u="sng" dirty="0" smtClean="0">
                <a:solidFill>
                  <a:srgbClr val="FF0000"/>
                </a:solidFill>
              </a:rPr>
              <a:t>£184k </a:t>
            </a:r>
            <a:r>
              <a:rPr lang="en-GB" sz="1500" u="sng" dirty="0"/>
              <a:t>YTD</a:t>
            </a:r>
          </a:p>
          <a:p>
            <a:pPr marL="446088" indent="-346075" defTabSz="685800">
              <a:spcBef>
                <a:spcPts val="0"/>
              </a:spcBef>
              <a:buClrTx/>
              <a:buNone/>
            </a:pPr>
            <a:r>
              <a:rPr lang="en-GB" sz="1500" dirty="0" smtClean="0">
                <a:latin typeface="+mn-lt"/>
              </a:rPr>
              <a:t>       PPE pressures relate to a mix of increased costs against budgets e.g. perfusion consumables</a:t>
            </a:r>
          </a:p>
          <a:p>
            <a:pPr marL="446088" indent="-346075" defTabSz="685800">
              <a:spcBef>
                <a:spcPts val="0"/>
              </a:spcBef>
              <a:buClrTx/>
              <a:buNone/>
            </a:pPr>
            <a:r>
              <a:rPr lang="en-GB" sz="1500" dirty="0" smtClean="0">
                <a:latin typeface="+mn-lt"/>
              </a:rPr>
              <a:t> </a:t>
            </a:r>
            <a:endParaRPr lang="en-GB" sz="1500" dirty="0">
              <a:latin typeface="+mn-lt"/>
            </a:endParaRPr>
          </a:p>
          <a:p>
            <a:pPr defTabSz="685800">
              <a:buClrTx/>
              <a:buFont typeface="Arial" panose="020B0604020202020204" pitchFamily="34" charset="0"/>
              <a:buChar char="•"/>
            </a:pPr>
            <a:r>
              <a:rPr lang="en-GB" sz="1500" u="sng" dirty="0" smtClean="0">
                <a:latin typeface="+mn-lt"/>
              </a:rPr>
              <a:t>FM </a:t>
            </a:r>
            <a:r>
              <a:rPr lang="en-GB" sz="1500" u="sng" dirty="0" smtClean="0">
                <a:solidFill>
                  <a:srgbClr val="FF0000"/>
                </a:solidFill>
                <a:latin typeface="+mn-lt"/>
              </a:rPr>
              <a:t>-£577k </a:t>
            </a:r>
            <a:r>
              <a:rPr lang="en-GB" sz="1500" u="sng" dirty="0" smtClean="0">
                <a:latin typeface="+mn-lt"/>
              </a:rPr>
              <a:t>YTD</a:t>
            </a:r>
          </a:p>
          <a:p>
            <a:pPr marL="446088" indent="0" defTabSz="685800">
              <a:buClrTx/>
              <a:buNone/>
            </a:pPr>
            <a:r>
              <a:rPr lang="en-GB" sz="1500" dirty="0" smtClean="0"/>
              <a:t>The increase this month relates to increases in clinical waste costs (price and volume) as well as increasing costs of utilities. Pressures in NES Divisions relates to disposable costs as well as laundry and increased courier costs related to specialised equipment.</a:t>
            </a:r>
          </a:p>
          <a:p>
            <a:pPr marL="446088" indent="0" defTabSz="685800">
              <a:buClrTx/>
              <a:buNone/>
            </a:pPr>
            <a:r>
              <a:rPr lang="en-GB" sz="1500" dirty="0" smtClean="0"/>
              <a:t>HLD has similar pressures across disposables, laundry as well as cleaning materials, whilst the Hotel have seen ongoing increases across Utilities, Laundry costs and food costs (related to increasing flow)</a:t>
            </a:r>
          </a:p>
          <a:p>
            <a:pPr marL="446088" indent="0" defTabSz="685800">
              <a:spcBef>
                <a:spcPts val="0"/>
              </a:spcBef>
              <a:buClrTx/>
              <a:buNone/>
            </a:pPr>
            <a:endParaRPr lang="en-GB" sz="1500" dirty="0" smtClean="0"/>
          </a:p>
          <a:p>
            <a:pPr defTabSz="685800">
              <a:buClrTx/>
              <a:buFont typeface="Arial" panose="020B0604020202020204" pitchFamily="34" charset="0"/>
              <a:buChar char="•"/>
            </a:pPr>
            <a:r>
              <a:rPr lang="en-GB" sz="1500" u="sng" dirty="0" smtClean="0">
                <a:latin typeface="+mn-lt"/>
              </a:rPr>
              <a:t>CS&amp;R&amp;S £109k YTD </a:t>
            </a:r>
            <a:endParaRPr lang="en-GB" sz="1500" u="sng" dirty="0">
              <a:latin typeface="+mn-lt"/>
            </a:endParaRPr>
          </a:p>
          <a:p>
            <a:pPr marL="446088" indent="-346075" defTabSz="685800">
              <a:buClrTx/>
              <a:buNone/>
            </a:pPr>
            <a:r>
              <a:rPr lang="en-GB" sz="1500" dirty="0" smtClean="0"/>
              <a:t>      Additional budget has been released in-month to fund E-Health expenditure YTD as well as backlog maintenance and Equipment &lt;£5k. </a:t>
            </a:r>
          </a:p>
          <a:p>
            <a:pPr marL="446088" indent="-346075" defTabSz="685800">
              <a:buClrTx/>
              <a:buNone/>
            </a:pPr>
            <a:r>
              <a:rPr lang="en-GB" sz="1500" dirty="0"/>
              <a:t>	</a:t>
            </a:r>
            <a:r>
              <a:rPr lang="en-GB" sz="1500" dirty="0" smtClean="0"/>
              <a:t>Within this area are also pressures related to postage and professional fees across HLD.</a:t>
            </a:r>
            <a:endParaRPr lang="en-GB" sz="1600" dirty="0"/>
          </a:p>
          <a:p>
            <a:pPr defTabSz="685800">
              <a:buClrTx/>
              <a:buFont typeface="Arial" panose="020B0604020202020204" pitchFamily="34" charset="0"/>
              <a:buChar char="•"/>
            </a:pPr>
            <a:endParaRPr lang="en-GB" dirty="0"/>
          </a:p>
          <a:p>
            <a:pPr lvl="1" defTabSz="685800">
              <a:buClrTx/>
              <a:buFont typeface="Arial" panose="020B0604020202020204" pitchFamily="34" charset="0"/>
              <a:buChar char="•"/>
            </a:pPr>
            <a:endParaRPr lang="en-GB" sz="1800" b="1" dirty="0" smtClean="0">
              <a:latin typeface="Arial" panose="020B0604020202020204" pitchFamily="34" charset="0"/>
              <a:cs typeface="Arial" panose="020B0604020202020204" pitchFamily="34" charset="0"/>
            </a:endParaRPr>
          </a:p>
          <a:p>
            <a:pPr marL="1015975" lvl="2" indent="0" defTabSz="685800">
              <a:buClrTx/>
              <a:buNone/>
            </a:pPr>
            <a:endParaRPr lang="en-GB" sz="1800" b="1" dirty="0">
              <a:latin typeface="Arial" panose="020B0604020202020204" pitchFamily="34" charset="0"/>
              <a:cs typeface="Arial" panose="020B0604020202020204" pitchFamily="34" charset="0"/>
            </a:endParaRPr>
          </a:p>
          <a:p>
            <a:pPr lvl="2" defTabSz="685800">
              <a:buClrTx/>
              <a:buFont typeface="Wingdings" panose="05000000000000000000" pitchFamily="2" charset="2"/>
              <a:buChar char="§"/>
            </a:pPr>
            <a:endParaRPr lang="en-GB" sz="1800" b="1" dirty="0" smtClean="0">
              <a:latin typeface="Arial" panose="020B0604020202020204" pitchFamily="34" charset="0"/>
              <a:cs typeface="Arial" panose="020B0604020202020204" pitchFamily="34" charset="0"/>
            </a:endParaRPr>
          </a:p>
          <a:p>
            <a:pPr marL="1015975" lvl="2" indent="0" defTabSz="685800">
              <a:buClrTx/>
              <a:buNone/>
            </a:pPr>
            <a:endParaRPr lang="en-GB" sz="1800" b="1" dirty="0">
              <a:latin typeface="Arial" panose="020B0604020202020204" pitchFamily="34" charset="0"/>
              <a:cs typeface="Arial" panose="020B0604020202020204" pitchFamily="34" charset="0"/>
            </a:endParaRPr>
          </a:p>
          <a:p>
            <a:pPr marL="1015975" lvl="2" indent="0" defTabSz="685800">
              <a:buClrTx/>
              <a:buNone/>
            </a:pPr>
            <a:endParaRPr lang="en-GB" sz="1800" b="1" dirty="0" smtClean="0">
              <a:latin typeface="Arial" panose="020B0604020202020204" pitchFamily="34" charset="0"/>
              <a:cs typeface="Arial" panose="020B0604020202020204" pitchFamily="34" charset="0"/>
            </a:endParaRPr>
          </a:p>
          <a:p>
            <a:pPr marL="101598" indent="0" defTabSz="685800">
              <a:buClrTx/>
              <a:buNone/>
            </a:pPr>
            <a:endParaRPr lang="en-GB" sz="1800" b="1" dirty="0" smtClean="0">
              <a:latin typeface="Arial" panose="020B0604020202020204" pitchFamily="34" charset="0"/>
              <a:cs typeface="Arial" panose="020B0604020202020204" pitchFamily="34" charset="0"/>
            </a:endParaRPr>
          </a:p>
          <a:p>
            <a:pPr marL="1015975" lvl="2" indent="0" defTabSz="685800">
              <a:buClrTx/>
              <a:buNone/>
            </a:pPr>
            <a:endParaRPr lang="en-GB" sz="1800" b="1" dirty="0" smtClean="0">
              <a:solidFill>
                <a:srgbClr val="002060"/>
              </a:solidFill>
              <a:latin typeface="Arial" panose="020B0604020202020204" pitchFamily="34" charset="0"/>
              <a:cs typeface="Arial" panose="020B0604020202020204" pitchFamily="34" charset="0"/>
            </a:endParaRPr>
          </a:p>
          <a:p>
            <a:pPr marL="1015975" lvl="2" indent="0" defTabSz="685800">
              <a:buClrTx/>
              <a:buNone/>
            </a:pPr>
            <a:endParaRPr lang="en-GB" sz="1800" b="1" dirty="0">
              <a:latin typeface="Arial" panose="020B0604020202020204" pitchFamily="34" charset="0"/>
              <a:cs typeface="Arial" panose="020B0604020202020204" pitchFamily="34" charset="0"/>
            </a:endParaRPr>
          </a:p>
        </p:txBody>
      </p:sp>
      <p:graphicFrame>
        <p:nvGraphicFramePr>
          <p:cNvPr id="4" name="Table 3"/>
          <p:cNvGraphicFramePr>
            <a:graphicFrameLocks noGrp="1"/>
          </p:cNvGraphicFramePr>
          <p:nvPr>
            <p:extLst>
              <p:ext uri="{D42A27DB-BD31-4B8C-83A1-F6EECF244321}">
                <p14:modId xmlns:p14="http://schemas.microsoft.com/office/powerpoint/2010/main" val="362949733"/>
              </p:ext>
            </p:extLst>
          </p:nvPr>
        </p:nvGraphicFramePr>
        <p:xfrm>
          <a:off x="346166" y="634165"/>
          <a:ext cx="6762901" cy="365760"/>
        </p:xfrm>
        <a:graphic>
          <a:graphicData uri="http://schemas.openxmlformats.org/drawingml/2006/table">
            <a:tbl>
              <a:tblPr firstRow="1" bandRow="1">
                <a:tableStyleId>{9C89DDF2-D6E7-4416-9A17-0C599F85544F}</a:tableStyleId>
              </a:tblPr>
              <a:tblGrid>
                <a:gridCol w="6762901">
                  <a:extLst>
                    <a:ext uri="{9D8B030D-6E8A-4147-A177-3AD203B41FA5}">
                      <a16:colId xmlns:a16="http://schemas.microsoft.com/office/drawing/2014/main" val="3995855146"/>
                    </a:ext>
                  </a:extLst>
                </a:gridCol>
              </a:tblGrid>
              <a:tr h="352081">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None/>
                        <a:tabLst/>
                        <a:defRPr/>
                      </a:pPr>
                      <a:r>
                        <a:rPr lang="en-GB" sz="1800" b="1" i="0" u="none" strike="noStrike" cap="none" dirty="0" smtClean="0">
                          <a:solidFill>
                            <a:srgbClr val="002060"/>
                          </a:solidFill>
                          <a:latin typeface="Arial"/>
                          <a:ea typeface="Arial"/>
                          <a:cs typeface="Arial" panose="020B0604020202020204" pitchFamily="34" charset="0"/>
                          <a:sym typeface="Arial"/>
                        </a:rPr>
                        <a:t>Key Expenditure Points at September 2023</a:t>
                      </a:r>
                      <a:endParaRPr lang="en-GB" sz="1800" dirty="0">
                        <a:solidFill>
                          <a:srgbClr val="002060"/>
                        </a:solidFill>
                      </a:endParaRPr>
                    </a:p>
                  </a:txBody>
                  <a:tcP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278030609"/>
                  </a:ext>
                </a:extLst>
              </a:tr>
            </a:tbl>
          </a:graphicData>
        </a:graphic>
      </p:graphicFrame>
    </p:spTree>
    <p:extLst>
      <p:ext uri="{BB962C8B-B14F-4D97-AF65-F5344CB8AC3E}">
        <p14:creationId xmlns:p14="http://schemas.microsoft.com/office/powerpoint/2010/main" val="317037375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theme/theme1.xml><?xml version="1.0" encoding="utf-8"?>
<a:theme xmlns:a="http://schemas.openxmlformats.org/drawingml/2006/main" name="Silvia template">
  <a:themeElements>
    <a:clrScheme name="Custom 347">
      <a:dk1>
        <a:srgbClr val="222222"/>
      </a:dk1>
      <a:lt1>
        <a:srgbClr val="FFFFFF"/>
      </a:lt1>
      <a:dk2>
        <a:srgbClr val="111111"/>
      </a:dk2>
      <a:lt2>
        <a:srgbClr val="E7E4DF"/>
      </a:lt2>
      <a:accent1>
        <a:srgbClr val="F20122"/>
      </a:accent1>
      <a:accent2>
        <a:srgbClr val="CA0000"/>
      </a:accent2>
      <a:accent3>
        <a:srgbClr val="FF6A00"/>
      </a:accent3>
      <a:accent4>
        <a:srgbClr val="FF9F00"/>
      </a:accent4>
      <a:accent5>
        <a:srgbClr val="999999"/>
      </a:accent5>
      <a:accent6>
        <a:srgbClr val="D9D9D9"/>
      </a:accent6>
      <a:hlink>
        <a:srgbClr val="F20122"/>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CE3415F7C2F9D1448A2B16A2FC211B14" ma:contentTypeVersion="14" ma:contentTypeDescription="Create a new document." ma:contentTypeScope="" ma:versionID="d6d8f37f89dffe8319c89645a4d95918">
  <xsd:schema xmlns:xsd="http://www.w3.org/2001/XMLSchema" xmlns:xs="http://www.w3.org/2001/XMLSchema" xmlns:p="http://schemas.microsoft.com/office/2006/metadata/properties" xmlns:ns3="00bb3a5e-402d-49f1-8819-0c5909c4f47c" xmlns:ns4="00e2d715-7a53-419b-b55f-b31bcc50b7f7" targetNamespace="http://schemas.microsoft.com/office/2006/metadata/properties" ma:root="true" ma:fieldsID="3c868d7e8bd1933032ed364a0220c04e" ns3:_="" ns4:_="">
    <xsd:import namespace="00bb3a5e-402d-49f1-8819-0c5909c4f47c"/>
    <xsd:import namespace="00e2d715-7a53-419b-b55f-b31bcc50b7f7"/>
    <xsd:element name="properties">
      <xsd:complexType>
        <xsd:sequence>
          <xsd:element name="documentManagement">
            <xsd:complexType>
              <xsd:all>
                <xsd:element ref="ns3:MediaServiceMetadata" minOccurs="0"/>
                <xsd:element ref="ns3:MediaServiceFastMetadata" minOccurs="0"/>
                <xsd:element ref="ns3:_activity" minOccurs="0"/>
                <xsd:element ref="ns4:SharedWithUsers" minOccurs="0"/>
                <xsd:element ref="ns4:SharedWithDetails" minOccurs="0"/>
                <xsd:element ref="ns4:SharingHintHash" minOccurs="0"/>
                <xsd:element ref="ns3:MediaServiceDateTaken" minOccurs="0"/>
                <xsd:element ref="ns3:MediaServiceAutoTags" minOccurs="0"/>
                <xsd:element ref="ns3:MediaLengthInSeconds" minOccurs="0"/>
                <xsd:element ref="ns3:MediaServiceObjectDetectorVersions" minOccurs="0"/>
                <xsd:element ref="ns3:MediaServiceGenerationTime" minOccurs="0"/>
                <xsd:element ref="ns3:MediaServiceEventHashCode" minOccurs="0"/>
                <xsd:element ref="ns3:MediaServiceOCR" minOccurs="0"/>
                <xsd:element ref="ns3: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0bb3a5e-402d-49f1-8819-0c5909c4f47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_activity" ma:index="10" nillable="true" ma:displayName="_activity" ma:hidden="true" ma:internalName="_activity">
      <xsd:simpleType>
        <xsd:restriction base="dms:Note"/>
      </xsd:simpleType>
    </xsd:element>
    <xsd:element name="MediaServiceDateTaken" ma:index="14" nillable="true" ma:displayName="MediaServiceDateTaken" ma:hidden="true" ma:indexed="true" ma:internalName="MediaServiceDateTaken" ma:readOnly="true">
      <xsd:simpleType>
        <xsd:restriction base="dms:Text"/>
      </xsd:simpleType>
    </xsd:element>
    <xsd:element name="MediaServiceAutoTags" ma:index="15" nillable="true" ma:displayName="Tags" ma:internalName="MediaServiceAutoTags" ma:readOnly="true">
      <xsd:simpleType>
        <xsd:restriction base="dms:Text"/>
      </xsd:simpleType>
    </xsd:element>
    <xsd:element name="MediaLengthInSeconds" ma:index="16" nillable="true" ma:displayName="MediaLengthInSeconds" ma:hidden="true" ma:internalName="MediaLengthInSeconds" ma:readOnly="true">
      <xsd:simpleType>
        <xsd:restriction base="dms:Unknown"/>
      </xsd:simpleType>
    </xsd:element>
    <xsd:element name="MediaServiceObjectDetectorVersions" ma:index="17" nillable="true" ma:displayName="MediaServiceObjectDetectorVersions" ma:hidden="true" ma:indexed="true" ma:internalName="MediaServiceObjectDetectorVersions" ma:readOnly="true">
      <xsd:simpleType>
        <xsd:restriction base="dms:Text"/>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element name="MediaServiceOCR" ma:index="20" nillable="true" ma:displayName="Extracted Text" ma:internalName="MediaServiceOCR" ma:readOnly="true">
      <xsd:simpleType>
        <xsd:restriction base="dms:Note">
          <xsd:maxLength value="255"/>
        </xsd:restriction>
      </xsd:simpleType>
    </xsd:element>
    <xsd:element name="MediaServiceLocation" ma:index="21" nillable="true" ma:displayName="Location" ma:description="" ma:indexed="true"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00e2d715-7a53-419b-b55f-b31bcc50b7f7" elementFormDefault="qualified">
    <xsd:import namespace="http://schemas.microsoft.com/office/2006/documentManagement/types"/>
    <xsd:import namespace="http://schemas.microsoft.com/office/infopath/2007/PartnerControls"/>
    <xsd:element name="SharedWithUsers" ma:index="1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2" nillable="true" ma:displayName="Shared With Details" ma:internalName="SharedWithDetails" ma:readOnly="true">
      <xsd:simpleType>
        <xsd:restriction base="dms:Note">
          <xsd:maxLength value="255"/>
        </xsd:restriction>
      </xsd:simpleType>
    </xsd:element>
    <xsd:element name="SharingHintHash" ma:index="13"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_activity xmlns="00bb3a5e-402d-49f1-8819-0c5909c4f47c" xsi:nil="true"/>
  </documentManagement>
</p:properties>
</file>

<file path=customXml/itemProps1.xml><?xml version="1.0" encoding="utf-8"?>
<ds:datastoreItem xmlns:ds="http://schemas.openxmlformats.org/officeDocument/2006/customXml" ds:itemID="{9092F86A-FAD3-4309-BC84-3566CBCE33C5}">
  <ds:schemaRefs>
    <ds:schemaRef ds:uri="http://schemas.microsoft.com/sharepoint/v3/contenttype/forms"/>
  </ds:schemaRefs>
</ds:datastoreItem>
</file>

<file path=customXml/itemProps2.xml><?xml version="1.0" encoding="utf-8"?>
<ds:datastoreItem xmlns:ds="http://schemas.openxmlformats.org/officeDocument/2006/customXml" ds:itemID="{0D317CB3-4910-439E-A9F3-97A33D61A28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0bb3a5e-402d-49f1-8819-0c5909c4f47c"/>
    <ds:schemaRef ds:uri="00e2d715-7a53-419b-b55f-b31bcc50b7f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FAE3F39D-37D4-4D34-B2F1-49C9DD5CD883}">
  <ds:schemaRefs>
    <ds:schemaRef ds:uri="http://schemas.microsoft.com/office/2006/documentManagement/types"/>
    <ds:schemaRef ds:uri="00bb3a5e-402d-49f1-8819-0c5909c4f47c"/>
    <ds:schemaRef ds:uri="http://schemas.microsoft.com/office/infopath/2007/PartnerControls"/>
    <ds:schemaRef ds:uri="http://purl.org/dc/elements/1.1/"/>
    <ds:schemaRef ds:uri="http://schemas.microsoft.com/office/2006/metadata/properties"/>
    <ds:schemaRef ds:uri="http://purl.org/dc/terms/"/>
    <ds:schemaRef ds:uri="http://schemas.openxmlformats.org/package/2006/metadata/core-properties"/>
    <ds:schemaRef ds:uri="00e2d715-7a53-419b-b55f-b31bcc50b7f7"/>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TM04033923[[fn=Depth]]</Template>
  <TotalTime>3634</TotalTime>
  <Words>1467</Words>
  <Application>Microsoft Office PowerPoint</Application>
  <PresentationFormat>On-screen Show (16:9)</PresentationFormat>
  <Paragraphs>464</Paragraphs>
  <Slides>15</Slides>
  <Notes>2</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15</vt:i4>
      </vt:variant>
    </vt:vector>
  </HeadingPairs>
  <TitlesOfParts>
    <vt:vector size="25" baseType="lpstr">
      <vt:lpstr>Calibri</vt:lpstr>
      <vt:lpstr>Wingdings</vt:lpstr>
      <vt:lpstr>Lato Black</vt:lpstr>
      <vt:lpstr>Times New Roman</vt:lpstr>
      <vt:lpstr>Lato Light</vt:lpstr>
      <vt:lpstr>Courier New</vt:lpstr>
      <vt:lpstr>Georgia</vt:lpstr>
      <vt:lpstr>Symbol</vt:lpstr>
      <vt:lpstr>Arial</vt:lpstr>
      <vt:lpstr>Silvia template</vt:lpstr>
      <vt:lpstr>Presentation </vt:lpstr>
      <vt:lpstr>2023/24 Financial Position</vt:lpstr>
      <vt:lpstr>2023/24 Financial Position</vt:lpstr>
      <vt:lpstr>2023/24 Financial Position – Month 6</vt:lpstr>
      <vt:lpstr>2023/24 Financial Position</vt:lpstr>
      <vt:lpstr>2023/24 Financial Position</vt:lpstr>
      <vt:lpstr>2023/24 Financial Position</vt:lpstr>
      <vt:lpstr>2023/24 Financial Position</vt:lpstr>
      <vt:lpstr>2023/24 Financial Position</vt:lpstr>
      <vt:lpstr>2023/24 Financial Position</vt:lpstr>
      <vt:lpstr>2023/24 Financial Position</vt:lpstr>
      <vt:lpstr>2023/24 Financial Position </vt:lpstr>
      <vt:lpstr>2022/23 Financial Position</vt:lpstr>
      <vt:lpstr>2022/23 Financial Position</vt:lpstr>
      <vt:lpstr>Presentation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This is your presentation title</dc:title>
  <dc:creator>Karen Ackland</dc:creator>
  <cp:lastModifiedBy>Shannon Simpson (NHS GOLDEN JUBILEE)</cp:lastModifiedBy>
  <cp:revision>193</cp:revision>
  <dcterms:modified xsi:type="dcterms:W3CDTF">2023-11-30T16:33:32Z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0x010100CE3415F7C2F9D1448A2B16A2FC211B14</vt:lpwstr>
  </property>
</Properties>
</file>