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4"/>
  </p:sldMasterIdLst>
  <p:notesMasterIdLst>
    <p:notesMasterId r:id="rId17"/>
  </p:notesMasterIdLst>
  <p:handoutMasterIdLst>
    <p:handoutMasterId r:id="rId18"/>
  </p:handoutMasterIdLst>
  <p:sldIdLst>
    <p:sldId id="259" r:id="rId5"/>
    <p:sldId id="337" r:id="rId6"/>
    <p:sldId id="321" r:id="rId7"/>
    <p:sldId id="338" r:id="rId8"/>
    <p:sldId id="329" r:id="rId9"/>
    <p:sldId id="331" r:id="rId10"/>
    <p:sldId id="349" r:id="rId11"/>
    <p:sldId id="327" r:id="rId12"/>
    <p:sldId id="328" r:id="rId13"/>
    <p:sldId id="335" r:id="rId14"/>
    <p:sldId id="336" r:id="rId15"/>
    <p:sldId id="334" r:id="rId16"/>
  </p:sldIdLst>
  <p:sldSz cx="9144000" cy="5143500" type="screen16x9"/>
  <p:notesSz cx="6858000" cy="9144000"/>
  <p:embeddedFontLst>
    <p:embeddedFont>
      <p:font typeface="Lato Black" panose="020B0604020202020204" charset="0"/>
      <p:bold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Lato Light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99CCFF"/>
    <a:srgbClr val="CCE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89DDF2-D6E7-4416-9A17-0C599F85544F}">
  <a:tblStyle styleId="{9C89DDF2-D6E7-4416-9A17-0C599F85544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9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wtc-filesrv\FinancePrivate$\Graham\1.Financial%20Plan\2024-25\24-25%203%20year%20plan%20Version%203%20Fi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u="sng" dirty="0"/>
              <a:t>Total Income v Total Expenditure v Efficiency gap</a:t>
            </a:r>
            <a:r>
              <a:rPr lang="en-GB" b="1" u="sng" baseline="0" dirty="0"/>
              <a:t> £000s</a:t>
            </a:r>
            <a:endParaRPr lang="en-GB" b="1" u="sng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FPC!$AP$56</c:f>
              <c:strCache>
                <c:ptCount val="1"/>
                <c:pt idx="0">
                  <c:v>Total Income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FPC!$AQ$55:$AS$55</c:f>
              <c:strCache>
                <c:ptCount val="3"/>
                <c:pt idx="0">
                  <c:v>2024/25</c:v>
                </c:pt>
                <c:pt idx="1">
                  <c:v>2025/26</c:v>
                </c:pt>
                <c:pt idx="2">
                  <c:v>2026/27</c:v>
                </c:pt>
              </c:strCache>
            </c:strRef>
          </c:cat>
          <c:val>
            <c:numRef>
              <c:f>FPC!$AQ$56:$AS$56</c:f>
              <c:numCache>
                <c:formatCode>_-* #,##0_-;\-* #,##0_-;_-* "-"??_-;_-@_-</c:formatCode>
                <c:ptCount val="3"/>
                <c:pt idx="0">
                  <c:v>264789.79549603857</c:v>
                </c:pt>
                <c:pt idx="1">
                  <c:v>255297.83886849353</c:v>
                </c:pt>
                <c:pt idx="2">
                  <c:v>255510.21831752217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6F-4197-9F43-ADB6E2FDBA23}"/>
            </c:ext>
          </c:extLst>
        </c:ser>
        <c:ser>
          <c:idx val="1"/>
          <c:order val="1"/>
          <c:tx>
            <c:strRef>
              <c:f>FPC!$AP$57</c:f>
              <c:strCache>
                <c:ptCount val="1"/>
                <c:pt idx="0">
                  <c:v>Total Expenditure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FPC!$AQ$55:$AS$55</c:f>
              <c:strCache>
                <c:ptCount val="3"/>
                <c:pt idx="0">
                  <c:v>2024/25</c:v>
                </c:pt>
                <c:pt idx="1">
                  <c:v>2025/26</c:v>
                </c:pt>
                <c:pt idx="2">
                  <c:v>2026/27</c:v>
                </c:pt>
              </c:strCache>
            </c:strRef>
          </c:cat>
          <c:val>
            <c:numRef>
              <c:f>FPC!$AQ$57:$AS$57</c:f>
              <c:numCache>
                <c:formatCode>_-* #,##0_-;\-* #,##0_-;_-* "-"??_-;_-@_-</c:formatCode>
                <c:ptCount val="3"/>
                <c:pt idx="0">
                  <c:v>274734.24814656161</c:v>
                </c:pt>
                <c:pt idx="1">
                  <c:v>266325.20066763874</c:v>
                </c:pt>
                <c:pt idx="2">
                  <c:v>266991.15046812134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6F-4197-9F43-ADB6E2FDBA23}"/>
            </c:ext>
          </c:extLst>
        </c:ser>
        <c:ser>
          <c:idx val="2"/>
          <c:order val="2"/>
          <c:tx>
            <c:strRef>
              <c:f>FPC!$AP$58</c:f>
              <c:strCache>
                <c:ptCount val="1"/>
                <c:pt idx="0">
                  <c:v>Gap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FPC!$AQ$55:$AS$55</c:f>
              <c:strCache>
                <c:ptCount val="3"/>
                <c:pt idx="0">
                  <c:v>2024/25</c:v>
                </c:pt>
                <c:pt idx="1">
                  <c:v>2025/26</c:v>
                </c:pt>
                <c:pt idx="2">
                  <c:v>2026/27</c:v>
                </c:pt>
              </c:strCache>
            </c:strRef>
          </c:cat>
          <c:val>
            <c:numRef>
              <c:f>FPC!$AQ$58:$AS$58</c:f>
              <c:numCache>
                <c:formatCode>_-* #,##0_-;\-* #,##0_-;_-* "-"??_-;_-@_-</c:formatCode>
                <c:ptCount val="3"/>
                <c:pt idx="0">
                  <c:v>-9944.452650523046</c:v>
                </c:pt>
                <c:pt idx="1">
                  <c:v>-11027.361799145205</c:v>
                </c:pt>
                <c:pt idx="2">
                  <c:v>-11480.932150599168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6F-4197-9F43-ADB6E2FDB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3903296"/>
        <c:axId val="473899688"/>
      </c:barChart>
      <c:catAx>
        <c:axId val="47390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899688"/>
        <c:crosses val="autoZero"/>
        <c:auto val="1"/>
        <c:lblAlgn val="ctr"/>
        <c:lblOffset val="100"/>
        <c:noMultiLvlLbl val="0"/>
      </c:catAx>
      <c:valAx>
        <c:axId val="473899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903296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F5E96-7F9C-40A2-B1E7-5E2AD0749087}" type="datetimeFigureOut">
              <a:rPr lang="en-GB" smtClean="0"/>
              <a:t>21/03/2024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4BD35-EA12-4AA5-B727-548B065725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950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084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15" y="2917255"/>
            <a:ext cx="9140444" cy="2224977"/>
          </a:xfrm>
          <a:custGeom>
            <a:avLst/>
            <a:gdLst/>
            <a:ahLst/>
            <a:cxnLst/>
            <a:rect l="l" t="t" r="r" b="b"/>
            <a:pathLst>
              <a:path w="3860800" h="939800" extrusionOk="0">
                <a:moveTo>
                  <a:pt x="1304290" y="494030"/>
                </a:moveTo>
                <a:cubicBezTo>
                  <a:pt x="857250" y="494030"/>
                  <a:pt x="421005" y="451485"/>
                  <a:pt x="0" y="370840"/>
                </a:cubicBezTo>
                <a:lnTo>
                  <a:pt x="0" y="942340"/>
                </a:lnTo>
                <a:lnTo>
                  <a:pt x="3864610" y="942340"/>
                </a:lnTo>
                <a:lnTo>
                  <a:pt x="3864610" y="0"/>
                </a:lnTo>
                <a:cubicBezTo>
                  <a:pt x="3082290" y="317500"/>
                  <a:pt x="2216150" y="494030"/>
                  <a:pt x="1304290" y="494030"/>
                </a:cubicBezTo>
                <a:close/>
              </a:path>
            </a:pathLst>
          </a:custGeom>
          <a:gradFill>
            <a:gsLst>
              <a:gs pos="0">
                <a:srgbClr val="00B0F0">
                  <a:alpha val="20000"/>
                </a:srgbClr>
              </a:gs>
              <a:gs pos="100000">
                <a:srgbClr val="0070C0">
                  <a:alpha val="2000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5" y="1926312"/>
            <a:ext cx="9140444" cy="3217196"/>
          </a:xfrm>
          <a:custGeom>
            <a:avLst/>
            <a:gdLst/>
            <a:ahLst/>
            <a:cxnLst/>
            <a:rect l="l" t="t" r="r" b="b"/>
            <a:pathLst>
              <a:path w="3860800" h="1358900" extrusionOk="0">
                <a:moveTo>
                  <a:pt x="175260" y="1096010"/>
                </a:moveTo>
                <a:cubicBezTo>
                  <a:pt x="116840" y="1096010"/>
                  <a:pt x="58420" y="1095375"/>
                  <a:pt x="0" y="1094105"/>
                </a:cubicBezTo>
                <a:lnTo>
                  <a:pt x="0" y="1360805"/>
                </a:lnTo>
                <a:lnTo>
                  <a:pt x="3864610" y="1360805"/>
                </a:lnTo>
                <a:lnTo>
                  <a:pt x="3864610" y="0"/>
                </a:lnTo>
                <a:cubicBezTo>
                  <a:pt x="2827655" y="689610"/>
                  <a:pt x="1553210" y="1096010"/>
                  <a:pt x="175260" y="1096010"/>
                </a:cubicBezTo>
                <a:close/>
              </a:path>
            </a:pathLst>
          </a:custGeom>
          <a:gradFill>
            <a:gsLst>
              <a:gs pos="0">
                <a:srgbClr val="99CCFF">
                  <a:alpha val="30000"/>
                </a:srgbClr>
              </a:gs>
              <a:gs pos="100000">
                <a:srgbClr val="002060">
                  <a:alpha val="4000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1519" y="3413477"/>
            <a:ext cx="9140444" cy="1728867"/>
          </a:xfrm>
          <a:custGeom>
            <a:avLst/>
            <a:gdLst/>
            <a:ahLst/>
            <a:cxnLst/>
            <a:rect l="l" t="t" r="r" b="b"/>
            <a:pathLst>
              <a:path w="3860800" h="730250" extrusionOk="0">
                <a:moveTo>
                  <a:pt x="2672715" y="539750"/>
                </a:moveTo>
                <a:cubicBezTo>
                  <a:pt x="1717040" y="539750"/>
                  <a:pt x="811530" y="346075"/>
                  <a:pt x="0" y="0"/>
                </a:cubicBezTo>
                <a:lnTo>
                  <a:pt x="0" y="732790"/>
                </a:lnTo>
                <a:lnTo>
                  <a:pt x="3863975" y="732790"/>
                </a:lnTo>
                <a:lnTo>
                  <a:pt x="3863975" y="437515"/>
                </a:lnTo>
                <a:cubicBezTo>
                  <a:pt x="3477895" y="504190"/>
                  <a:pt x="3079750" y="539750"/>
                  <a:pt x="2672715" y="539750"/>
                </a:cubicBezTo>
                <a:close/>
              </a:path>
            </a:pathLst>
          </a:custGeom>
          <a:gradFill>
            <a:gsLst>
              <a:gs pos="0">
                <a:srgbClr val="99CCFF">
                  <a:alpha val="50000"/>
                </a:srgbClr>
              </a:gs>
              <a:gs pos="100000">
                <a:srgbClr val="0070C0">
                  <a:alpha val="7000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1034301" y="1583350"/>
            <a:ext cx="6342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>
                <a:solidFill>
                  <a:srgbClr val="002060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034301" y="2840052"/>
            <a:ext cx="6342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rgbClr val="002060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709" y="221457"/>
            <a:ext cx="1059359" cy="7334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userDrawn="1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737851" y="517526"/>
            <a:ext cx="6034500" cy="4384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rgbClr val="002060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737851" y="1240173"/>
            <a:ext cx="6034500" cy="293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55591" rtl="0">
              <a:spcBef>
                <a:spcPts val="600"/>
              </a:spcBef>
              <a:spcAft>
                <a:spcPts val="0"/>
              </a:spcAft>
              <a:buClr>
                <a:srgbClr val="66CCFF"/>
              </a:buClr>
              <a:buSzPts val="2000"/>
              <a:buChar char="◦"/>
              <a:defRPr sz="2000">
                <a:solidFill>
                  <a:srgbClr val="002060"/>
                </a:solidFill>
                <a:latin typeface="+mj-lt"/>
              </a:defRPr>
            </a:lvl1pPr>
            <a:lvl2pPr marL="914377" lvl="1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566" lvl="2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3pPr>
            <a:lvl4pPr marL="1828754" lvl="3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4pPr>
            <a:lvl5pPr marL="2285943" lvl="4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5pPr>
            <a:lvl6pPr marL="2743131" lvl="5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6pPr>
            <a:lvl7pPr marL="3200320" lvl="6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7pPr>
            <a:lvl8pPr marL="3657509" lvl="7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8pPr>
            <a:lvl9pPr marL="4114697" lvl="8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9pPr>
          </a:lstStyle>
          <a:p>
            <a:endParaRPr dirty="0"/>
          </a:p>
        </p:txBody>
      </p:sp>
      <p:grpSp>
        <p:nvGrpSpPr>
          <p:cNvPr id="10" name="Google Shape;29;p4"/>
          <p:cNvGrpSpPr/>
          <p:nvPr userDrawn="1"/>
        </p:nvGrpSpPr>
        <p:grpSpPr>
          <a:xfrm rot="16200000" flipH="1">
            <a:off x="5508144" y="1530417"/>
            <a:ext cx="5154243" cy="2093411"/>
            <a:chOff x="187960" y="1453515"/>
            <a:chExt cx="3861435" cy="1568450"/>
          </a:xfrm>
        </p:grpSpPr>
        <p:sp>
          <p:nvSpPr>
            <p:cNvPr id="11" name="Google Shape;30;p4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00B0F0">
                    <a:alpha val="20000"/>
                  </a:srgbClr>
                </a:gs>
                <a:gs pos="100000">
                  <a:srgbClr val="99CCFF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" name="Google Shape;31;p4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66CCFF">
                    <a:alpha val="80000"/>
                  </a:srgbClr>
                </a:gs>
                <a:gs pos="100000">
                  <a:srgbClr val="002060">
                    <a:alpha val="94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" name="Google Shape;32;p4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0070C0">
                    <a:alpha val="20000"/>
                  </a:srgbClr>
                </a:gs>
                <a:gs pos="100000">
                  <a:srgbClr val="00206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17" y="132445"/>
            <a:ext cx="613568" cy="42477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7851" y="517525"/>
            <a:ext cx="60345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7851" y="1475700"/>
            <a:ext cx="6034500" cy="3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5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rgbClr val="00206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206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57189" marR="0" lvl="0" indent="-380990" algn="l" rtl="0">
        <a:lnSpc>
          <a:spcPct val="100000"/>
        </a:lnSpc>
        <a:spcBef>
          <a:spcPts val="0"/>
        </a:spcBef>
        <a:spcAft>
          <a:spcPts val="0"/>
        </a:spcAft>
        <a:buClr>
          <a:srgbClr val="66CCFF"/>
        </a:buClr>
        <a:buFont typeface="Wingdings" panose="05000000000000000000" pitchFamily="2" charset="2"/>
        <a:buChar char="Ø"/>
        <a:defRPr sz="1400" b="0" i="0" u="none" strike="noStrike" cap="none">
          <a:solidFill>
            <a:srgbClr val="00206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711" y="404863"/>
            <a:ext cx="7025833" cy="1159800"/>
          </a:xfrm>
        </p:spPr>
        <p:txBody>
          <a:bodyPr/>
          <a:lstStyle/>
          <a:p>
            <a:r>
              <a:rPr lang="en-GB" sz="4000" dirty="0"/>
              <a:t>NHS Golden Jubilee Board</a:t>
            </a:r>
            <a:br>
              <a:rPr lang="en-GB" sz="4000" dirty="0"/>
            </a:br>
            <a:r>
              <a:rPr lang="en-GB" sz="4000" dirty="0"/>
              <a:t>28 March 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710" y="1950283"/>
            <a:ext cx="8048149" cy="2007240"/>
          </a:xfrm>
        </p:spPr>
        <p:txBody>
          <a:bodyPr/>
          <a:lstStyle/>
          <a:p>
            <a:r>
              <a:rPr lang="en-US" altLang="en-US" sz="3200" dirty="0"/>
              <a:t>NHS Golden Jubilee</a:t>
            </a:r>
          </a:p>
          <a:p>
            <a:endParaRPr lang="en-US" altLang="en-US" sz="3200" dirty="0"/>
          </a:p>
          <a:p>
            <a:r>
              <a:rPr lang="en-US" altLang="en-US" sz="3200" dirty="0"/>
              <a:t>Draft 2024/25 to 2026/27 Financial Plan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7149" y="19243"/>
            <a:ext cx="14948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1"/>
                </a:solidFill>
                <a:highlight>
                  <a:srgbClr val="00FF00"/>
                </a:highlight>
              </a:rPr>
              <a:t>Board Public Item </a:t>
            </a:r>
            <a:r>
              <a:rPr lang="en-GB" sz="1000" dirty="0" smtClean="0">
                <a:solidFill>
                  <a:schemeClr val="tx1"/>
                </a:solidFill>
                <a:highlight>
                  <a:srgbClr val="00FF00"/>
                </a:highlight>
              </a:rPr>
              <a:t>6.6a</a:t>
            </a:r>
            <a:endParaRPr lang="en-GB" sz="1000" dirty="0">
              <a:solidFill>
                <a:schemeClr val="tx1"/>
              </a:solidFill>
              <a:highlight>
                <a:srgbClr val="00FF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/>
              <a:t>2024/25 Financial Plan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0160" y="1389888"/>
            <a:ext cx="7548440" cy="358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5559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CCFF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002060"/>
                </a:solidFill>
                <a:latin typeface="+mj-lt"/>
                <a:ea typeface="Lato Light"/>
                <a:cs typeface="Lato Light"/>
                <a:sym typeface="Lato Light"/>
              </a:defRPr>
            </a:lvl1pPr>
            <a:lvl2pPr marL="914377" marR="0" lvl="1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566" marR="0" lvl="2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754" marR="0" lvl="3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5943" marR="0" lvl="4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131" marR="0" lvl="5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01598" indent="0">
              <a:buClr>
                <a:srgbClr val="002060"/>
              </a:buClr>
              <a:buSzPct val="100000"/>
              <a:buNone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Non-Core position – Break-even</a:t>
            </a:r>
          </a:p>
          <a:p>
            <a:pPr marL="101598" indent="0">
              <a:buClr>
                <a:srgbClr val="002060"/>
              </a:buClr>
              <a:buSzPct val="100000"/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area covers depreciation charges, annual managed expenditure items and any impairment of assets.</a:t>
            </a:r>
          </a:p>
          <a:p>
            <a:pPr lvl="1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Assumed £15m Impairment for new Surgical Centre will be funded through increased Non-Core Funding</a:t>
            </a:r>
          </a:p>
          <a:p>
            <a:pPr marL="558786" lvl="1" indent="0">
              <a:buClr>
                <a:srgbClr val="002060"/>
              </a:buClr>
              <a:buSzPct val="100000"/>
              <a:buNone/>
              <a:defRPr/>
            </a:pP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8" indent="0">
              <a:buClr>
                <a:srgbClr val="002060"/>
              </a:buClr>
              <a:buSzPct val="100000"/>
              <a:buNone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Capital </a:t>
            </a:r>
          </a:p>
          <a:p>
            <a:pPr lvl="1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 Less flexibility Nationally in 2024/25</a:t>
            </a:r>
          </a:p>
          <a:p>
            <a:pPr lvl="1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 only Formula Capital of £2.7m, Final element of Lift replacement and balance of Phase 2/WTOs already agreed</a:t>
            </a:r>
          </a:p>
          <a:p>
            <a:pPr lvl="1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detailed capital plan will be presented at ELT for approval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8" indent="0">
              <a:buClr>
                <a:srgbClr val="002060"/>
              </a:buClr>
              <a:buSzPct val="100000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8786" lvl="1" indent="0">
              <a:buSzPct val="100000"/>
              <a:buNone/>
              <a:defRPr/>
            </a:pP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8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957036"/>
              </p:ext>
            </p:extLst>
          </p:nvPr>
        </p:nvGraphicFramePr>
        <p:xfrm>
          <a:off x="308006" y="694257"/>
          <a:ext cx="7540594" cy="403027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7540594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40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</a:rPr>
                        <a:t>Key Points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50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/>
              <a:t>2024/25 Financial Plan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0160" y="742520"/>
            <a:ext cx="8218198" cy="423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5559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CCFF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002060"/>
                </a:solidFill>
                <a:latin typeface="+mj-lt"/>
                <a:ea typeface="Lato Light"/>
                <a:cs typeface="Lato Light"/>
                <a:sym typeface="Lato Light"/>
              </a:defRPr>
            </a:lvl1pPr>
            <a:lvl2pPr marL="914377" marR="0" lvl="1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566" marR="0" lvl="2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754" marR="0" lvl="3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5943" marR="0" lvl="4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131" marR="0" lvl="5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01598" indent="0">
              <a:buNone/>
            </a:pPr>
            <a:r>
              <a:rPr lang="en-GB" b="1" dirty="0"/>
              <a:t>Recommendation</a:t>
            </a:r>
          </a:p>
          <a:p>
            <a:endParaRPr lang="en-GB" dirty="0"/>
          </a:p>
          <a:p>
            <a:pPr marL="101598" lvl="0" indent="0">
              <a:buNone/>
            </a:pPr>
            <a:r>
              <a:rPr lang="en-GB" b="1" dirty="0"/>
              <a:t>Decision</a:t>
            </a:r>
            <a:r>
              <a:rPr lang="en-GB" dirty="0"/>
              <a:t> </a:t>
            </a:r>
            <a:r>
              <a:rPr lang="en-GB" b="1" dirty="0"/>
              <a:t>– </a:t>
            </a:r>
            <a:r>
              <a:rPr lang="en-GB" dirty="0"/>
              <a:t>NHS Golden Jubilee Board are asked to</a:t>
            </a:r>
          </a:p>
          <a:p>
            <a:pPr marL="101598" lvl="0" indent="0">
              <a:buNone/>
            </a:pPr>
            <a:r>
              <a:rPr lang="en-GB" dirty="0"/>
              <a:t> </a:t>
            </a:r>
            <a:endParaRPr lang="en-GB" b="1" dirty="0"/>
          </a:p>
          <a:p>
            <a:pPr marL="101609" indent="0">
              <a:buNone/>
            </a:pPr>
            <a:r>
              <a:rPr lang="en-GB" dirty="0"/>
              <a:t>1. </a:t>
            </a:r>
            <a:r>
              <a:rPr lang="en-GB" sz="18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Discuss, consider and approve the draft NHS Golden Jubilee 2024/25 to 2026/27 Financial Plan that was approved by FPC on 12 March 2024</a:t>
            </a:r>
            <a:endParaRPr lang="en-GB" sz="1800" spc="-15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609" indent="0">
              <a:buNone/>
            </a:pPr>
            <a:r>
              <a:rPr lang="en-GB" sz="18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800" spc="-15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598" indent="0">
              <a:buNone/>
            </a:pPr>
            <a:r>
              <a:rPr lang="en-GB" dirty="0"/>
              <a:t>2. </a:t>
            </a:r>
            <a:r>
              <a:rPr lang="en-GB" sz="1800" spc="-15" dirty="0">
                <a:latin typeface="Arial" panose="020B0604020202020204" pitchFamily="34" charset="0"/>
                <a:cs typeface="Arial" panose="020B0604020202020204" pitchFamily="34" charset="0"/>
              </a:rPr>
              <a:t>Note the Financial plan was submitted as a draft to Scottish Government (SG) on 13 March 2024.</a:t>
            </a:r>
          </a:p>
          <a:p>
            <a:pPr marL="101598" lv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8786" lvl="1" indent="0">
              <a:buSzPct val="100000"/>
              <a:buNone/>
              <a:defRPr/>
            </a:pP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8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43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293" y="295133"/>
            <a:ext cx="7690307" cy="1155047"/>
          </a:xfrm>
        </p:spPr>
        <p:txBody>
          <a:bodyPr/>
          <a:lstStyle/>
          <a:p>
            <a:r>
              <a:rPr lang="en-GB" sz="3600" dirty="0"/>
              <a:t>NHS Golden Jubilee Board</a:t>
            </a:r>
            <a:br>
              <a:rPr lang="en-GB" sz="3600" dirty="0"/>
            </a:br>
            <a:r>
              <a:rPr lang="en-GB" sz="3600" dirty="0"/>
              <a:t>28 March 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893" y="994358"/>
            <a:ext cx="7588707" cy="3488741"/>
          </a:xfrm>
        </p:spPr>
        <p:txBody>
          <a:bodyPr/>
          <a:lstStyle/>
          <a:p>
            <a:endParaRPr lang="en-US" altLang="en-US" sz="2200" dirty="0"/>
          </a:p>
          <a:p>
            <a:endParaRPr lang="en-US" altLang="en-US" sz="6000" dirty="0"/>
          </a:p>
          <a:p>
            <a:r>
              <a:rPr lang="en-US" altLang="en-US" sz="6000" dirty="0"/>
              <a:t>Questions ? </a:t>
            </a:r>
          </a:p>
          <a:p>
            <a:endParaRPr lang="en-US" altLang="en-US" sz="2200" dirty="0"/>
          </a:p>
          <a:p>
            <a:endParaRPr lang="en-US" altLang="en-US" sz="2200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82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/>
              <a:t>2024/25 3 Year Financial Plan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4580" y="668119"/>
          <a:ext cx="7307117" cy="368945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7307117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3689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Key Points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708307"/>
              </p:ext>
            </p:extLst>
          </p:nvPr>
        </p:nvGraphicFramePr>
        <p:xfrm>
          <a:off x="344580" y="1037064"/>
          <a:ext cx="7307117" cy="4297680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7307117">
                  <a:extLst>
                    <a:ext uri="{9D8B030D-6E8A-4147-A177-3AD203B41FA5}">
                      <a16:colId xmlns:a16="http://schemas.microsoft.com/office/drawing/2014/main" val="1226554044"/>
                    </a:ext>
                  </a:extLst>
                </a:gridCol>
              </a:tblGrid>
              <a:tr h="390338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Draft Financial</a:t>
                      </a:r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Plan covers a 3 year planning horizon from 2024/25 to 2026/27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 Timeline- Draft submitted on 29</a:t>
                      </a:r>
                      <a:r>
                        <a:rPr lang="en-GB" sz="1600" baseline="30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January 2023 and </a:t>
                      </a:r>
                      <a:r>
                        <a:rPr lang="en-GB" sz="1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submission on 13th March 2024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60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FPC (12th March 2024) and Board (28th March 2024)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Significant volatility over the period e.g. S</a:t>
                      </a:r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 funding levels, 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clarity on outstanding allocations </a:t>
                      </a:r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estimates</a:t>
                      </a:r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general inflation/growth in activity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60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Scottish Government Planning assumptions to assume no inflationary increases to funding and no uplift on Pay expenditure – </a:t>
                      </a:r>
                      <a:r>
                        <a:rPr lang="en-GB" sz="16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assume Pay awards will be funded in full.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Context of NHS Golden Jubilee – Expansion Phases 1 and 2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3288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7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/>
              <a:t>2024/25 Financial Plan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712795"/>
              </p:ext>
            </p:extLst>
          </p:nvPr>
        </p:nvGraphicFramePr>
        <p:xfrm>
          <a:off x="344580" y="701572"/>
          <a:ext cx="7307117" cy="403027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7307117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40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Key Points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418052"/>
              </p:ext>
            </p:extLst>
          </p:nvPr>
        </p:nvGraphicFramePr>
        <p:xfrm>
          <a:off x="344580" y="1226807"/>
          <a:ext cx="7307115" cy="3505200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7307115">
                  <a:extLst>
                    <a:ext uri="{9D8B030D-6E8A-4147-A177-3AD203B41FA5}">
                      <a16:colId xmlns:a16="http://schemas.microsoft.com/office/drawing/2014/main" val="1226554044"/>
                    </a:ext>
                  </a:extLst>
                </a:gridCol>
              </a:tblGrid>
              <a:tr h="288799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Scottish</a:t>
                      </a:r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Government Budget 19th December 2023 – letter sent to CEOs confirming Recurring Baseline allocations only +23/24 Pay inflation as recurring.</a:t>
                      </a:r>
                      <a:endParaRPr lang="en-GB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Sustainability and Value referenced in letter (cost reduction target of 3% </a:t>
                      </a:r>
                      <a:r>
                        <a:rPr lang="en-GB" sz="16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Recurring </a:t>
                      </a:r>
                      <a:r>
                        <a:rPr lang="en-GB" sz="16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Savings per annum)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6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those Board requiring financial support (brokerage) there is a requirement to submit financial recovery plans to bring the Board back into financial balance over a 3 year period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6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endParaRPr lang="en-GB" sz="1600" b="1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60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60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3288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7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/>
              <a:t>2024/25 Financial Plan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551700"/>
              </p:ext>
            </p:extLst>
          </p:nvPr>
        </p:nvGraphicFramePr>
        <p:xfrm>
          <a:off x="344580" y="701572"/>
          <a:ext cx="7307117" cy="403027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7307117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40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Key High Level Risks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583424"/>
              </p:ext>
            </p:extLst>
          </p:nvPr>
        </p:nvGraphicFramePr>
        <p:xfrm>
          <a:off x="344580" y="1226807"/>
          <a:ext cx="7307115" cy="3749040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7307115">
                  <a:extLst>
                    <a:ext uri="{9D8B030D-6E8A-4147-A177-3AD203B41FA5}">
                      <a16:colId xmlns:a16="http://schemas.microsoft.com/office/drawing/2014/main" val="1226554044"/>
                    </a:ext>
                  </a:extLst>
                </a:gridCol>
              </a:tblGrid>
              <a:tr h="28879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NSD SNAFHS income @ £11.198m as per Business</a:t>
                      </a:r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case</a:t>
                      </a:r>
                      <a:endParaRPr lang="en-GB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NSD SPVU and SACCs @ 23/24 levels of funding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60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1 &amp; Phase 2 recruitment and associated non-pays funded in full</a:t>
                      </a:r>
                      <a:endParaRPr lang="en-GB" sz="1600" b="1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600" b="1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Boards will agree Topslice Allocations as per ADP submission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6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TAVIs – activity levels funded in full/referrals managed to funding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Inflationary increases above assumptions in plan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Delivery of Required Savings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Delivery of activity beyond funding agreed in SLAs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3288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82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/>
              <a:t>2024/25 3 Year Financial Plan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337893"/>
              </p:ext>
            </p:extLst>
          </p:nvPr>
        </p:nvGraphicFramePr>
        <p:xfrm>
          <a:off x="344580" y="701572"/>
          <a:ext cx="7307117" cy="403027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7307117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40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baseline="0" dirty="0">
                          <a:solidFill>
                            <a:srgbClr val="002060"/>
                          </a:solidFill>
                          <a:latin typeface="Arial"/>
                          <a:cs typeface="Arial" panose="020B0604020202020204" pitchFamily="34" charset="0"/>
                          <a:sym typeface="Arial"/>
                        </a:rPr>
                        <a:t>3 Year Plan-Income and Expenditure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297238"/>
              </p:ext>
            </p:extLst>
          </p:nvPr>
        </p:nvGraphicFramePr>
        <p:xfrm>
          <a:off x="344580" y="1226807"/>
          <a:ext cx="7307115" cy="2887993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7307115">
                  <a:extLst>
                    <a:ext uri="{9D8B030D-6E8A-4147-A177-3AD203B41FA5}">
                      <a16:colId xmlns:a16="http://schemas.microsoft.com/office/drawing/2014/main" val="1226554044"/>
                    </a:ext>
                  </a:extLst>
                </a:gridCol>
              </a:tblGrid>
              <a:tr h="288799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60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60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3288774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876862"/>
              </p:ext>
            </p:extLst>
          </p:nvPr>
        </p:nvGraphicFramePr>
        <p:xfrm>
          <a:off x="503401" y="1039159"/>
          <a:ext cx="6188679" cy="4104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55"/>
          <p:cNvSpPr txBox="1"/>
          <p:nvPr/>
        </p:nvSpPr>
        <p:spPr>
          <a:xfrm>
            <a:off x="1248843" y="1596537"/>
            <a:ext cx="640484" cy="204907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25" b="1" dirty="0"/>
              <a:t>£264,790</a:t>
            </a:r>
          </a:p>
        </p:txBody>
      </p:sp>
      <p:sp>
        <p:nvSpPr>
          <p:cNvPr id="9" name="TextBox 56"/>
          <p:cNvSpPr txBox="1"/>
          <p:nvPr/>
        </p:nvSpPr>
        <p:spPr>
          <a:xfrm>
            <a:off x="1900508" y="1514538"/>
            <a:ext cx="739635" cy="204907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25" b="1" dirty="0"/>
              <a:t>£274,734</a:t>
            </a:r>
          </a:p>
        </p:txBody>
      </p:sp>
      <p:sp>
        <p:nvSpPr>
          <p:cNvPr id="10" name="TextBox 60"/>
          <p:cNvSpPr txBox="1"/>
          <p:nvPr/>
        </p:nvSpPr>
        <p:spPr>
          <a:xfrm>
            <a:off x="2984185" y="1638121"/>
            <a:ext cx="652205" cy="204907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25" b="1" dirty="0"/>
              <a:t>£255,298</a:t>
            </a:r>
          </a:p>
        </p:txBody>
      </p:sp>
      <p:sp>
        <p:nvSpPr>
          <p:cNvPr id="11" name="TextBox 61"/>
          <p:cNvSpPr txBox="1"/>
          <p:nvPr/>
        </p:nvSpPr>
        <p:spPr>
          <a:xfrm>
            <a:off x="3644625" y="1482470"/>
            <a:ext cx="682191" cy="204907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25" b="1" dirty="0"/>
              <a:t>£266,325</a:t>
            </a:r>
          </a:p>
        </p:txBody>
      </p:sp>
      <p:sp>
        <p:nvSpPr>
          <p:cNvPr id="12" name="TextBox 62"/>
          <p:cNvSpPr txBox="1"/>
          <p:nvPr/>
        </p:nvSpPr>
        <p:spPr>
          <a:xfrm>
            <a:off x="4810486" y="1623795"/>
            <a:ext cx="704553" cy="204907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25" b="1" dirty="0"/>
              <a:t>£255,510</a:t>
            </a:r>
          </a:p>
        </p:txBody>
      </p:sp>
      <p:sp>
        <p:nvSpPr>
          <p:cNvPr id="13" name="TextBox 63"/>
          <p:cNvSpPr txBox="1"/>
          <p:nvPr/>
        </p:nvSpPr>
        <p:spPr>
          <a:xfrm>
            <a:off x="5515039" y="1494084"/>
            <a:ext cx="679620" cy="204907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25" b="1" dirty="0"/>
              <a:t>£266,991</a:t>
            </a:r>
          </a:p>
        </p:txBody>
      </p:sp>
      <p:sp>
        <p:nvSpPr>
          <p:cNvPr id="14" name="TextBox 64"/>
          <p:cNvSpPr txBox="1"/>
          <p:nvPr/>
        </p:nvSpPr>
        <p:spPr>
          <a:xfrm>
            <a:off x="2314241" y="4452388"/>
            <a:ext cx="607240" cy="204907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25" b="1" dirty="0">
                <a:solidFill>
                  <a:srgbClr val="FF0000"/>
                </a:solidFill>
              </a:rPr>
              <a:t>(£9,944)</a:t>
            </a:r>
          </a:p>
        </p:txBody>
      </p:sp>
      <p:sp>
        <p:nvSpPr>
          <p:cNvPr id="15" name="TextBox 65"/>
          <p:cNvSpPr txBox="1"/>
          <p:nvPr/>
        </p:nvSpPr>
        <p:spPr>
          <a:xfrm>
            <a:off x="4138499" y="4468700"/>
            <a:ext cx="678300" cy="204907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25" b="1" dirty="0">
                <a:solidFill>
                  <a:srgbClr val="FF0000"/>
                </a:solidFill>
              </a:rPr>
              <a:t>(£11,027)</a:t>
            </a:r>
          </a:p>
        </p:txBody>
      </p:sp>
      <p:sp>
        <p:nvSpPr>
          <p:cNvPr id="16" name="TextBox 66"/>
          <p:cNvSpPr txBox="1"/>
          <p:nvPr/>
        </p:nvSpPr>
        <p:spPr>
          <a:xfrm>
            <a:off x="5748470" y="4468700"/>
            <a:ext cx="742900" cy="204907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25" b="1" dirty="0">
                <a:solidFill>
                  <a:srgbClr val="FF0000"/>
                </a:solidFill>
              </a:rPr>
              <a:t>(£11,481)</a:t>
            </a:r>
          </a:p>
        </p:txBody>
      </p:sp>
    </p:spTree>
    <p:extLst>
      <p:ext uri="{BB962C8B-B14F-4D97-AF65-F5344CB8AC3E}">
        <p14:creationId xmlns:p14="http://schemas.microsoft.com/office/powerpoint/2010/main" val="31774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/>
              <a:t>2024/25 3 Year Financial Plan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787919"/>
              </p:ext>
            </p:extLst>
          </p:nvPr>
        </p:nvGraphicFramePr>
        <p:xfrm>
          <a:off x="344580" y="701572"/>
          <a:ext cx="7307117" cy="403027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7307117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40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baseline="0" dirty="0">
                          <a:solidFill>
                            <a:srgbClr val="002060"/>
                          </a:solidFill>
                          <a:latin typeface="Arial"/>
                          <a:cs typeface="Arial" panose="020B0604020202020204" pitchFamily="34" charset="0"/>
                          <a:sym typeface="Arial"/>
                        </a:rPr>
                        <a:t>3 Year Plan-Income and Expenditure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297238"/>
              </p:ext>
            </p:extLst>
          </p:nvPr>
        </p:nvGraphicFramePr>
        <p:xfrm>
          <a:off x="344580" y="1226807"/>
          <a:ext cx="7307115" cy="2887993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7307115">
                  <a:extLst>
                    <a:ext uri="{9D8B030D-6E8A-4147-A177-3AD203B41FA5}">
                      <a16:colId xmlns:a16="http://schemas.microsoft.com/office/drawing/2014/main" val="1226554044"/>
                    </a:ext>
                  </a:extLst>
                </a:gridCol>
              </a:tblGrid>
              <a:tr h="288799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60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60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328877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853809"/>
              </p:ext>
            </p:extLst>
          </p:nvPr>
        </p:nvGraphicFramePr>
        <p:xfrm>
          <a:off x="5249334" y="1226807"/>
          <a:ext cx="3264746" cy="3505200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3264746">
                  <a:extLst>
                    <a:ext uri="{9D8B030D-6E8A-4147-A177-3AD203B41FA5}">
                      <a16:colId xmlns:a16="http://schemas.microsoft.com/office/drawing/2014/main" val="1226554044"/>
                    </a:ext>
                  </a:extLst>
                </a:gridCol>
              </a:tblGrid>
              <a:tr h="2887993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GB" sz="16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Assumptions</a:t>
                      </a:r>
                    </a:p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endParaRPr lang="en-GB" sz="1600" b="1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4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uplift on Income/Funding other than 2.75% on WoS SLAs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Inclusion of 23/24 Pressures</a:t>
                      </a:r>
                    </a:p>
                    <a:p>
                      <a:pPr marL="538163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Utilities inflation</a:t>
                      </a:r>
                    </a:p>
                    <a:p>
                      <a:pPr marL="538163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Drugs Growth</a:t>
                      </a:r>
                    </a:p>
                    <a:p>
                      <a:pPr marL="538163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 Related Growth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1+2 costs assumed to be fully funded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CFSD/NHSSA – Income= Expenditure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60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3288774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06" y="1226807"/>
            <a:ext cx="4956371" cy="32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7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/>
              <a:t>2024/25 Financial Plan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0160" y="1212177"/>
            <a:ext cx="8755275" cy="382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5559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CCFF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002060"/>
                </a:solidFill>
                <a:latin typeface="+mj-lt"/>
                <a:ea typeface="Lato Light"/>
                <a:cs typeface="Lato Light"/>
                <a:sym typeface="Lato Light"/>
              </a:defRPr>
            </a:lvl1pPr>
            <a:lvl2pPr marL="914377" marR="0" lvl="1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566" marR="0" lvl="2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754" marR="0" lvl="3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5943" marR="0" lvl="4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131" marR="0" lvl="5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285750" indent="-28575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 balanced 2023/24 Financial Plan on this current draft will require </a:t>
            </a:r>
          </a:p>
          <a:p>
            <a:pPr marL="0" indent="0">
              <a:buClrTx/>
              <a:buSzPct val="100000"/>
              <a:buNone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£(9.944m)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of savings to be delivered </a:t>
            </a:r>
          </a:p>
          <a:p>
            <a:pPr marL="285750" indent="-28575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This equates to </a:t>
            </a:r>
            <a:r>
              <a:rPr lang="en-GB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(3.97)%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with SG targeting from Board 3% per annum, increasing to </a:t>
            </a:r>
            <a:r>
              <a:rPr lang="en-GB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(4.46)%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in Year 3~ cumulative savings of </a:t>
            </a:r>
            <a:r>
              <a:rPr lang="en-GB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£(32.453m)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overall)</a:t>
            </a:r>
          </a:p>
          <a:p>
            <a:pPr marL="285750" indent="-28575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In-year budget savings plan from April 2024. This will include expenditure </a:t>
            </a:r>
          </a:p>
          <a:p>
            <a:pPr marL="0" indent="0">
              <a:buClrTx/>
              <a:buSzPct val="100000"/>
              <a:buNone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    phasing, review of historic budgets and consideration of vacancy factors:-</a:t>
            </a:r>
          </a:p>
          <a:p>
            <a:pPr marL="285750" indent="71438">
              <a:buClrTx/>
              <a:buSzPct val="100000"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Revised Value and Sustainability Programme approach</a:t>
            </a:r>
          </a:p>
          <a:p>
            <a:pPr marL="285750" indent="71438">
              <a:buClrTx/>
              <a:buSzPct val="100000"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15 Point Grid Focus</a:t>
            </a:r>
          </a:p>
          <a:p>
            <a:pPr marL="285750" indent="71438">
              <a:buClrTx/>
              <a:buSzPct val="100000"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Enhanced Resource to develop review of cost base and recovery of SLA income</a:t>
            </a:r>
          </a:p>
          <a:p>
            <a:pPr marL="285750" indent="71438">
              <a:buClrTx/>
              <a:buSzPct val="100000"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Deep Dives – ongoing review of areas for opportunities</a:t>
            </a:r>
          </a:p>
          <a:p>
            <a:pPr marL="285750" indent="71438">
              <a:buClrTx/>
              <a:buSzPct val="100000"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Corporate Services Reviews </a:t>
            </a:r>
          </a:p>
          <a:p>
            <a:pPr marL="0" indent="0">
              <a:buClrTx/>
              <a:buSzPct val="100000"/>
              <a:buNone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285750" indent="-285750">
              <a:buClrTx/>
              <a:buSzPct val="100000"/>
              <a:buFont typeface="Wingdings" panose="05000000000000000000" pitchFamily="2" charset="2"/>
              <a:buChar char="Ø"/>
              <a:defRPr/>
            </a:pPr>
            <a:endParaRPr lang="en-GB" sz="1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SzPct val="100000"/>
              <a:buNone/>
              <a:defRPr/>
            </a:pPr>
            <a:r>
              <a:rPr lang="en-GB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08006" y="694257"/>
          <a:ext cx="6096000" cy="403027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40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</a:rPr>
                        <a:t>Value</a:t>
                      </a:r>
                      <a:r>
                        <a:rPr lang="en-GB" sz="1800" baseline="0" dirty="0">
                          <a:solidFill>
                            <a:srgbClr val="002060"/>
                          </a:solidFill>
                        </a:rPr>
                        <a:t> and Sustainability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2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/>
              <a:t>2024/25 Financial Plan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64990" y="1017803"/>
            <a:ext cx="7862533" cy="379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5559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CCFF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002060"/>
                </a:solidFill>
                <a:latin typeface="+mj-lt"/>
                <a:ea typeface="Lato Light"/>
                <a:cs typeface="Lato Light"/>
                <a:sym typeface="Lato Light"/>
              </a:defRPr>
            </a:lvl1pPr>
            <a:lvl2pPr marL="914377" marR="0" lvl="1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566" marR="0" lvl="2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754" marR="0" lvl="3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5943" marR="0" lvl="4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131" marR="0" lvl="5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01598" indent="0" defTabSz="685800">
              <a:buClrTx/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Challenges &amp; Risks</a:t>
            </a:r>
          </a:p>
          <a:p>
            <a:pPr defTabSz="685800">
              <a:buClrTx/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Agreement of SLAs to reflect Activity still a challenging process</a:t>
            </a: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NSD Business Case - SNAFHs + SACCs + SPVU</a:t>
            </a: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Topslice Activity for Elective ADP by Board to be agreed</a:t>
            </a: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WoS SLAs – no additional income for over performance</a:t>
            </a: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TAVIs agreed at the moment at 23/24 plan of 229 – lower than YTD activity</a:t>
            </a:r>
          </a:p>
          <a:p>
            <a:pPr defTabSz="685800">
              <a:buClrTx/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Pay inflation – Assumption is fully funded, but different elements still to confirm</a:t>
            </a: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Band 5 to band 6 upgrade</a:t>
            </a: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Protected time for study</a:t>
            </a: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Reduction to 36 hour working week</a:t>
            </a:r>
          </a:p>
          <a:p>
            <a:pPr defTabSz="685800">
              <a:buClrTx/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Non-pay Inflation Higher than estimated</a:t>
            </a:r>
          </a:p>
          <a:p>
            <a:pPr defTabSz="685800">
              <a:buClrTx/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Delivery of Efficiency targets</a:t>
            </a:r>
          </a:p>
          <a:p>
            <a:pPr defTabSz="685800">
              <a:buClrTx/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8" indent="0" defTabSz="685800">
              <a:buClrTx/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8" indent="0" defTabSz="685800">
              <a:buClrTx/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8" indent="0" defTabSz="685800">
              <a:buClrTx/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685800">
              <a:buClrTx/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685800">
              <a:buClrTx/>
              <a:buFont typeface="Courier New" panose="02070309020205020404" pitchFamily="49" charset="0"/>
              <a:buChar char="o"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685800">
              <a:buClrTx/>
              <a:buFont typeface="Courier New" panose="02070309020205020404" pitchFamily="49" charset="0"/>
              <a:buChar char="o"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defTabSz="685800">
              <a:buClrTx/>
              <a:buFont typeface="Wingdings" panose="05000000000000000000" pitchFamily="2" charset="2"/>
              <a:buChar char="§"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8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997635"/>
              </p:ext>
            </p:extLst>
          </p:nvPr>
        </p:nvGraphicFramePr>
        <p:xfrm>
          <a:off x="344582" y="579364"/>
          <a:ext cx="6096000" cy="403027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40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Key Points for 2024/25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88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/>
              <a:t>2024/25 Financial Plan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0159" y="1349298"/>
            <a:ext cx="7862533" cy="379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5559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CCFF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002060"/>
                </a:solidFill>
                <a:latin typeface="+mj-lt"/>
                <a:ea typeface="Lato Light"/>
                <a:cs typeface="Lato Light"/>
                <a:sym typeface="Lato Light"/>
              </a:defRPr>
            </a:lvl1pPr>
            <a:lvl2pPr marL="914377" marR="0" lvl="1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566" marR="0" lvl="2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754" marR="0" lvl="3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5943" marR="0" lvl="4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131" marR="0" lvl="5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01598" indent="0" defTabSz="685800">
              <a:buClrTx/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Inflation Pressures</a:t>
            </a:r>
          </a:p>
          <a:p>
            <a:pPr defTabSz="685800">
              <a:buClrTx/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£2.8 m of additional budget allocations for inflationary pressures e.g. utilities/Rates/Supplies/Drugs</a:t>
            </a:r>
          </a:p>
          <a:p>
            <a:pPr defTabSz="685800">
              <a:buClrTx/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CNORIS increased share of National increases = £400k</a:t>
            </a:r>
          </a:p>
          <a:p>
            <a:pPr defTabSz="685800">
              <a:buClrTx/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8" indent="0" defTabSz="685800">
              <a:buClrTx/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Agreed Expenditure Pressures</a:t>
            </a:r>
          </a:p>
          <a:p>
            <a:pPr defTabSz="685800">
              <a:buClrTx/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Service planning budget for medical staff of £2m to reflect historic PAs</a:t>
            </a:r>
          </a:p>
          <a:p>
            <a:pPr defTabSz="685800">
              <a:buClrTx/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E-Rostering implementation costs to be within funding agreed - £348k</a:t>
            </a:r>
          </a:p>
          <a:p>
            <a:pPr defTabSz="685800">
              <a:buClrTx/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Digital Improvement investment of £2.3m inc HEPMA Pharmacy System, Trakcare,MO365 and improvement priorities</a:t>
            </a:r>
          </a:p>
          <a:p>
            <a:pPr defTabSz="685800">
              <a:buClrTx/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8" indent="0" defTabSz="685800">
              <a:buClrTx/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8" indent="0" defTabSz="685800">
              <a:buClrTx/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8" indent="0" defTabSz="685800">
              <a:buClrTx/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685800">
              <a:buClrTx/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685800">
              <a:buClrTx/>
              <a:buFont typeface="Courier New" panose="02070309020205020404" pitchFamily="49" charset="0"/>
              <a:buChar char="o"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685800">
              <a:buClrTx/>
              <a:buFont typeface="Courier New" panose="02070309020205020404" pitchFamily="49" charset="0"/>
              <a:buChar char="o"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defTabSz="685800">
              <a:buClrTx/>
              <a:buFont typeface="Wingdings" panose="05000000000000000000" pitchFamily="2" charset="2"/>
              <a:buChar char="§"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8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535407"/>
              </p:ext>
            </p:extLst>
          </p:nvPr>
        </p:nvGraphicFramePr>
        <p:xfrm>
          <a:off x="308006" y="803982"/>
          <a:ext cx="6096000" cy="403027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40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Key Points for 2024/25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7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lvia template">
  <a:themeElements>
    <a:clrScheme name="Custom 347">
      <a:dk1>
        <a:srgbClr val="222222"/>
      </a:dk1>
      <a:lt1>
        <a:srgbClr val="FFFFFF"/>
      </a:lt1>
      <a:dk2>
        <a:srgbClr val="111111"/>
      </a:dk2>
      <a:lt2>
        <a:srgbClr val="E7E4DF"/>
      </a:lt2>
      <a:accent1>
        <a:srgbClr val="F20122"/>
      </a:accent1>
      <a:accent2>
        <a:srgbClr val="CA0000"/>
      </a:accent2>
      <a:accent3>
        <a:srgbClr val="FF6A00"/>
      </a:accent3>
      <a:accent4>
        <a:srgbClr val="FF9F00"/>
      </a:accent4>
      <a:accent5>
        <a:srgbClr val="999999"/>
      </a:accent5>
      <a:accent6>
        <a:srgbClr val="D9D9D9"/>
      </a:accent6>
      <a:hlink>
        <a:srgbClr val="F2012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0bb3a5e-402d-49f1-8819-0c5909c4f47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3415F7C2F9D1448A2B16A2FC211B14" ma:contentTypeVersion="9" ma:contentTypeDescription="Create a new document." ma:contentTypeScope="" ma:versionID="0df674734b94458bf9944868ae2a26a7">
  <xsd:schema xmlns:xsd="http://www.w3.org/2001/XMLSchema" xmlns:xs="http://www.w3.org/2001/XMLSchema" xmlns:p="http://schemas.microsoft.com/office/2006/metadata/properties" xmlns:ns3="00bb3a5e-402d-49f1-8819-0c5909c4f47c" xmlns:ns4="00e2d715-7a53-419b-b55f-b31bcc50b7f7" targetNamespace="http://schemas.microsoft.com/office/2006/metadata/properties" ma:root="true" ma:fieldsID="f9ef3c561c57c6e5540949ebb22dce6f" ns3:_="" ns4:_="">
    <xsd:import namespace="00bb3a5e-402d-49f1-8819-0c5909c4f47c"/>
    <xsd:import namespace="00e2d715-7a53-419b-b55f-b31bcc50b7f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bb3a5e-402d-49f1-8819-0c5909c4f4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2d715-7a53-419b-b55f-b31bcc50b7f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07084D-90D1-4F45-993A-8241F943E98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00bb3a5e-402d-49f1-8819-0c5909c4f47c"/>
    <ds:schemaRef ds:uri="http://purl.org/dc/dcmitype/"/>
    <ds:schemaRef ds:uri="http://schemas.microsoft.com/office/infopath/2007/PartnerControls"/>
    <ds:schemaRef ds:uri="00e2d715-7a53-419b-b55f-b31bcc50b7f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9A39C50-428C-4359-AA5F-1B4D503CC5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bb3a5e-402d-49f1-8819-0c5909c4f47c"/>
    <ds:schemaRef ds:uri="00e2d715-7a53-419b-b55f-b31bcc50b7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ED3FA3-E0A0-455F-AA72-60EA19BEC7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5060</TotalTime>
  <Words>823</Words>
  <Application>Microsoft Office PowerPoint</Application>
  <PresentationFormat>On-screen Show (16:9)</PresentationFormat>
  <Paragraphs>178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Lato Black</vt:lpstr>
      <vt:lpstr>Calibri</vt:lpstr>
      <vt:lpstr>Lato Light</vt:lpstr>
      <vt:lpstr>Wingdings</vt:lpstr>
      <vt:lpstr>Times New Roman</vt:lpstr>
      <vt:lpstr>Courier New</vt:lpstr>
      <vt:lpstr>Arial</vt:lpstr>
      <vt:lpstr>Silvia template</vt:lpstr>
      <vt:lpstr>NHS Golden Jubilee Board 28 March 2024</vt:lpstr>
      <vt:lpstr>2024/25 3 Year Financial Plan</vt:lpstr>
      <vt:lpstr>2024/25 Financial Plan</vt:lpstr>
      <vt:lpstr>2024/25 Financial Plan</vt:lpstr>
      <vt:lpstr>2024/25 3 Year Financial Plan</vt:lpstr>
      <vt:lpstr>2024/25 3 Year Financial Plan</vt:lpstr>
      <vt:lpstr>2024/25 Financial Plan</vt:lpstr>
      <vt:lpstr>2024/25 Financial Plan</vt:lpstr>
      <vt:lpstr>2024/25 Financial Plan</vt:lpstr>
      <vt:lpstr>2024/25 Financial Plan</vt:lpstr>
      <vt:lpstr>2024/25 Financial Plan</vt:lpstr>
      <vt:lpstr>NHS Golden Jubilee Board 28 March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Karen Ackland</dc:creator>
  <cp:lastModifiedBy>Christine Nelson (NHS GOLDEN JUBILEE)</cp:lastModifiedBy>
  <cp:revision>188</cp:revision>
  <dcterms:modified xsi:type="dcterms:W3CDTF">2024-03-21T18:16:53Z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0x010100CE3415F7C2F9D1448A2B16A2FC211B14</vt:lpwstr>
  </property>
</Properties>
</file>