
<file path=[Content_Types].xml><?xml version="1.0" encoding="utf-8"?>
<Types xmlns="http://schemas.openxmlformats.org/package/2006/content-types">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1.xml" ContentType="application/vnd.openxmlformats-officedocument.themeOverrid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theme/themeOverride2.xml" ContentType="application/vnd.openxmlformats-officedocument.themeOverrid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theme/themeOverride3.xml" ContentType="application/vnd.openxmlformats-officedocument.themeOverrid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theme/themeOverride4.xml" ContentType="application/vnd.openxmlformats-officedocument.themeOverrid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theme/themeOverride5.xml" ContentType="application/vnd.openxmlformats-officedocument.themeOverrid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theme/themeOverride6.xml" ContentType="application/vnd.openxmlformats-officedocument.themeOverrid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theme/themeOverride7.xml" ContentType="application/vnd.openxmlformats-officedocument.themeOverrid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theme/themeOverride8.xml" ContentType="application/vnd.openxmlformats-officedocument.themeOverrid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theme/themeOverride9.xml" ContentType="application/vnd.openxmlformats-officedocument.themeOverrid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theme/themeOverride10.xml" ContentType="application/vnd.openxmlformats-officedocument.themeOverrid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theme/themeOverride11.xml" ContentType="application/vnd.openxmlformats-officedocument.themeOverrid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theme/themeOverride12.xml" ContentType="application/vnd.openxmlformats-officedocument.themeOverrid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charts/chart34.xml" ContentType="application/vnd.openxmlformats-officedocument.drawingml.chart+xml"/>
  <Override PartName="/word/charts/style34.xml" ContentType="application/vnd.ms-office.chartstyle+xml"/>
  <Override PartName="/word/charts/colors34.xml" ContentType="application/vnd.ms-office.chartcolorstyle+xml"/>
  <Override PartName="/word/charts/chart35.xml" ContentType="application/vnd.openxmlformats-officedocument.drawingml.chart+xml"/>
  <Override PartName="/word/charts/style35.xml" ContentType="application/vnd.ms-office.chartstyle+xml"/>
  <Override PartName="/word/charts/colors35.xml" ContentType="application/vnd.ms-office.chartcolorstyle+xml"/>
  <Override PartName="/word/charts/chart36.xml" ContentType="application/vnd.openxmlformats-officedocument.drawingml.chart+xml"/>
  <Override PartName="/word/charts/style36.xml" ContentType="application/vnd.ms-office.chartstyle+xml"/>
  <Override PartName="/word/charts/colors36.xml" ContentType="application/vnd.ms-office.chartcolorstyle+xml"/>
  <Override PartName="/word/charts/chart37.xml" ContentType="application/vnd.openxmlformats-officedocument.drawingml.chart+xml"/>
  <Override PartName="/word/charts/style37.xml" ContentType="application/vnd.ms-office.chartstyle+xml"/>
  <Override PartName="/word/charts/colors37.xml" ContentType="application/vnd.ms-office.chartcolorstyle+xml"/>
  <Override PartName="/word/charts/chart38.xml" ContentType="application/vnd.openxmlformats-officedocument.drawingml.chart+xml"/>
  <Override PartName="/word/charts/style38.xml" ContentType="application/vnd.ms-office.chartstyle+xml"/>
  <Override PartName="/word/charts/colors38.xml" ContentType="application/vnd.ms-office.chartcolorstyle+xml"/>
  <Override PartName="/word/charts/chart39.xml" ContentType="application/vnd.openxmlformats-officedocument.drawingml.chart+xml"/>
  <Override PartName="/word/charts/style39.xml" ContentType="application/vnd.ms-office.chartstyle+xml"/>
  <Override PartName="/word/charts/colors39.xml" ContentType="application/vnd.ms-office.chartcolorstyle+xml"/>
  <Override PartName="/word/charts/chart40.xml" ContentType="application/vnd.openxmlformats-officedocument.drawingml.chart+xml"/>
  <Override PartName="/word/charts/style40.xml" ContentType="application/vnd.ms-office.chartstyle+xml"/>
  <Override PartName="/word/charts/colors40.xml" ContentType="application/vnd.ms-office.chartcolorstyle+xml"/>
  <Override PartName="/word/charts/chart41.xml" ContentType="application/vnd.openxmlformats-officedocument.drawingml.chart+xml"/>
  <Override PartName="/word/charts/style41.xml" ContentType="application/vnd.ms-office.chartstyle+xml"/>
  <Override PartName="/word/charts/colors41.xml" ContentType="application/vnd.ms-office.chartcolorstyle+xml"/>
  <Override PartName="/word/charts/chart42.xml" ContentType="application/vnd.openxmlformats-officedocument.drawingml.chart+xml"/>
  <Override PartName="/word/charts/style42.xml" ContentType="application/vnd.ms-office.chartstyle+xml"/>
  <Override PartName="/word/charts/colors42.xml" ContentType="application/vnd.ms-office.chartcolorstyle+xml"/>
  <Override PartName="/word/charts/chart43.xml" ContentType="application/vnd.openxmlformats-officedocument.drawingml.chart+xml"/>
  <Override PartName="/word/charts/style43.xml" ContentType="application/vnd.ms-office.chartstyle+xml"/>
  <Override PartName="/word/charts/colors43.xml" ContentType="application/vnd.ms-office.chartcolorstyle+xml"/>
  <Override PartName="/word/charts/chart44.xml" ContentType="application/vnd.openxmlformats-officedocument.drawingml.chart+xml"/>
  <Override PartName="/word/charts/style44.xml" ContentType="application/vnd.ms-office.chartstyle+xml"/>
  <Override PartName="/word/charts/colors44.xml" ContentType="application/vnd.ms-office.chartcolorstyle+xml"/>
  <Override PartName="/word/charts/chart45.xml" ContentType="application/vnd.openxmlformats-officedocument.drawingml.chart+xml"/>
  <Override PartName="/word/charts/style45.xml" ContentType="application/vnd.ms-office.chartstyle+xml"/>
  <Override PartName="/word/charts/colors45.xml" ContentType="application/vnd.ms-office.chartcolorstyle+xml"/>
  <Override PartName="/word/charts/chart46.xml" ContentType="application/vnd.openxmlformats-officedocument.drawingml.chart+xml"/>
  <Override PartName="/word/charts/style46.xml" ContentType="application/vnd.ms-office.chartstyle+xml"/>
  <Override PartName="/word/charts/colors46.xml" ContentType="application/vnd.ms-office.chartcolorstyle+xml"/>
  <Override PartName="/word/charts/chart47.xml" ContentType="application/vnd.openxmlformats-officedocument.drawingml.chart+xml"/>
  <Override PartName="/word/charts/style47.xml" ContentType="application/vnd.ms-office.chartstyle+xml"/>
  <Override PartName="/word/charts/colors47.xml" ContentType="application/vnd.ms-office.chartcolorstyle+xml"/>
  <Override PartName="/word/theme/themeOverride13.xml" ContentType="application/vnd.openxmlformats-officedocument.themeOverride+xml"/>
  <Override PartName="/word/charts/chart48.xml" ContentType="application/vnd.openxmlformats-officedocument.drawingml.chart+xml"/>
  <Override PartName="/word/charts/style48.xml" ContentType="application/vnd.ms-office.chartstyle+xml"/>
  <Override PartName="/word/charts/colors48.xml" ContentType="application/vnd.ms-office.chartcolorstyle+xml"/>
  <Override PartName="/word/charts/chart49.xml" ContentType="application/vnd.openxmlformats-officedocument.drawingml.chart+xml"/>
  <Override PartName="/word/charts/style49.xml" ContentType="application/vnd.ms-office.chartstyle+xml"/>
  <Override PartName="/word/charts/colors49.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10CF205C" w14:textId="77777777" w:rsidR="00C859AF" w:rsidRDefault="00BB0A71" w:rsidP="00755B9F">
      <w:pPr>
        <w:pStyle w:val="Heading1"/>
      </w:pPr>
      <w:bookmarkStart w:id="0" w:name="_Toc196909872"/>
      <w:r w:rsidRPr="00755B9F">
        <w:t>Introduction</w:t>
      </w:r>
      <w:bookmarkEnd w:id="0"/>
    </w:p>
    <w:p w14:paraId="0D4FE952" w14:textId="77777777" w:rsidR="00BB0A71" w:rsidRPr="00AF255D" w:rsidRDefault="00BB0A71" w:rsidP="00BB0A71">
      <w:pPr>
        <w:rPr>
          <w:rFonts w:cs="Arial"/>
          <w:szCs w:val="24"/>
        </w:rPr>
      </w:pPr>
    </w:p>
    <w:p w14:paraId="75191E8B" w14:textId="6E5ABAB3" w:rsidR="00BD27E2" w:rsidRPr="00AF255D" w:rsidRDefault="00BD2D87" w:rsidP="00BB0A71">
      <w:pPr>
        <w:rPr>
          <w:rFonts w:cs="Arial"/>
          <w:szCs w:val="24"/>
        </w:rPr>
      </w:pPr>
      <w:r w:rsidRPr="00AF255D">
        <w:rPr>
          <w:rFonts w:cs="Arial"/>
          <w:szCs w:val="24"/>
        </w:rPr>
        <w:t xml:space="preserve">This Workforce Monitoring Report covers the period from </w:t>
      </w:r>
      <w:r w:rsidR="006A617E" w:rsidRPr="00AF255D">
        <w:rPr>
          <w:rFonts w:cs="Arial"/>
          <w:szCs w:val="24"/>
        </w:rPr>
        <w:t>1</w:t>
      </w:r>
      <w:r w:rsidR="005A5918">
        <w:rPr>
          <w:rFonts w:cs="Arial"/>
          <w:szCs w:val="24"/>
        </w:rPr>
        <w:t xml:space="preserve"> April 2024</w:t>
      </w:r>
      <w:r w:rsidRPr="00AF255D">
        <w:rPr>
          <w:rFonts w:cs="Arial"/>
          <w:szCs w:val="24"/>
        </w:rPr>
        <w:t xml:space="preserve"> to </w:t>
      </w:r>
      <w:r w:rsidR="00A22DA6" w:rsidRPr="00AF255D">
        <w:rPr>
          <w:rFonts w:cs="Arial"/>
          <w:szCs w:val="24"/>
        </w:rPr>
        <w:t xml:space="preserve">31 </w:t>
      </w:r>
      <w:r w:rsidR="005A5918">
        <w:rPr>
          <w:rFonts w:cs="Arial"/>
          <w:szCs w:val="24"/>
        </w:rPr>
        <w:t>March 2025</w:t>
      </w:r>
      <w:r w:rsidR="006A617E" w:rsidRPr="00AF255D">
        <w:rPr>
          <w:rFonts w:cs="Arial"/>
          <w:szCs w:val="24"/>
        </w:rPr>
        <w:t>.</w:t>
      </w:r>
      <w:r w:rsidR="00901CC7" w:rsidRPr="00AF255D">
        <w:rPr>
          <w:rFonts w:cs="Arial"/>
          <w:szCs w:val="24"/>
        </w:rPr>
        <w:t xml:space="preserve"> </w:t>
      </w:r>
      <w:r w:rsidR="00407A34" w:rsidRPr="00AF255D">
        <w:rPr>
          <w:rFonts w:cs="Arial"/>
          <w:szCs w:val="24"/>
        </w:rPr>
        <w:t xml:space="preserve">Every twelve months a Workforce Monitoring Report is presented to </w:t>
      </w:r>
      <w:r w:rsidR="004A69EA" w:rsidRPr="00AF255D">
        <w:rPr>
          <w:rFonts w:cs="Arial"/>
          <w:szCs w:val="24"/>
        </w:rPr>
        <w:t>NHS</w:t>
      </w:r>
      <w:r w:rsidR="00CF0F31" w:rsidRPr="00AF255D">
        <w:rPr>
          <w:rFonts w:cs="Arial"/>
          <w:szCs w:val="24"/>
        </w:rPr>
        <w:t xml:space="preserve"> Golden Jubilee’s (NHS GJ</w:t>
      </w:r>
      <w:r w:rsidR="00234296" w:rsidRPr="00AF255D">
        <w:rPr>
          <w:rFonts w:cs="Arial"/>
          <w:szCs w:val="24"/>
        </w:rPr>
        <w:t xml:space="preserve">) </w:t>
      </w:r>
      <w:r w:rsidR="00F50D13">
        <w:rPr>
          <w:rFonts w:cs="Arial"/>
          <w:szCs w:val="24"/>
        </w:rPr>
        <w:t>Executive</w:t>
      </w:r>
      <w:r w:rsidR="00407A34" w:rsidRPr="00AF255D">
        <w:rPr>
          <w:rFonts w:cs="Arial"/>
          <w:szCs w:val="24"/>
        </w:rPr>
        <w:t xml:space="preserve"> Team and Board in </w:t>
      </w:r>
      <w:bookmarkStart w:id="1" w:name="_GoBack"/>
      <w:r w:rsidR="00407A34" w:rsidRPr="00AF255D">
        <w:rPr>
          <w:rFonts w:cs="Arial"/>
          <w:szCs w:val="24"/>
        </w:rPr>
        <w:t xml:space="preserve">line </w:t>
      </w:r>
      <w:bookmarkEnd w:id="1"/>
      <w:r w:rsidR="00407A34" w:rsidRPr="00AF255D">
        <w:rPr>
          <w:rFonts w:cs="Arial"/>
          <w:szCs w:val="24"/>
        </w:rPr>
        <w:t>with the Equality Act (Specific Duties) (Scotland) Regulations 2012 and the Partnership Information Network (PIN) Policy “</w:t>
      </w:r>
      <w:hyperlink r:id="rId11" w:history="1">
        <w:r w:rsidR="00407A34" w:rsidRPr="00AF255D">
          <w:rPr>
            <w:rStyle w:val="Hyperlink"/>
            <w:rFonts w:cs="Arial"/>
            <w:szCs w:val="24"/>
          </w:rPr>
          <w:t>Embracing Equality, Diversity and Human Rights in NHS Scotland</w:t>
        </w:r>
      </w:hyperlink>
      <w:r w:rsidR="00407A34" w:rsidRPr="00AF255D">
        <w:rPr>
          <w:rFonts w:cs="Arial"/>
          <w:szCs w:val="24"/>
        </w:rPr>
        <w:t>”.</w:t>
      </w:r>
      <w:r w:rsidR="00901CC7" w:rsidRPr="00AF255D">
        <w:rPr>
          <w:rFonts w:cs="Arial"/>
          <w:szCs w:val="24"/>
        </w:rPr>
        <w:t xml:space="preserve"> </w:t>
      </w:r>
      <w:r w:rsidR="00407A34" w:rsidRPr="00AF255D">
        <w:rPr>
          <w:rFonts w:cs="Arial"/>
          <w:szCs w:val="24"/>
        </w:rPr>
        <w:t>The PIN policy supports monitoring of the protected characteristics of sex, age, race, religion and belief, disability, sexual orientation, marriage and civil partnership, gender reassignment, and pregnancy and maternity, as d</w:t>
      </w:r>
      <w:r w:rsidR="00243C01">
        <w:rPr>
          <w:rFonts w:cs="Arial"/>
          <w:szCs w:val="24"/>
        </w:rPr>
        <w:t>efined in the Equality Act,</w:t>
      </w:r>
      <w:r w:rsidR="00BD27E2" w:rsidRPr="00AF255D">
        <w:rPr>
          <w:rFonts w:cs="Arial"/>
          <w:szCs w:val="24"/>
        </w:rPr>
        <w:t xml:space="preserve"> and highlights key findings in relation to these protected characteristics</w:t>
      </w:r>
      <w:r w:rsidR="00C32A13" w:rsidRPr="00AF255D">
        <w:rPr>
          <w:rFonts w:cs="Arial"/>
          <w:szCs w:val="24"/>
        </w:rPr>
        <w:t>.</w:t>
      </w:r>
      <w:r w:rsidR="00901CC7" w:rsidRPr="00AF255D">
        <w:rPr>
          <w:rFonts w:cs="Arial"/>
          <w:szCs w:val="24"/>
        </w:rPr>
        <w:t xml:space="preserve"> </w:t>
      </w:r>
      <w:r w:rsidR="00BD27E2" w:rsidRPr="00AF255D">
        <w:rPr>
          <w:rFonts w:cs="Arial"/>
          <w:szCs w:val="24"/>
        </w:rPr>
        <w:t xml:space="preserve">The report also looks at the effect </w:t>
      </w:r>
      <w:r w:rsidR="00C32A13" w:rsidRPr="00AF255D">
        <w:rPr>
          <w:rFonts w:cs="Arial"/>
          <w:szCs w:val="24"/>
        </w:rPr>
        <w:t>that</w:t>
      </w:r>
      <w:r w:rsidR="00BD27E2" w:rsidRPr="00AF255D">
        <w:rPr>
          <w:rFonts w:cs="Arial"/>
          <w:szCs w:val="24"/>
        </w:rPr>
        <w:t xml:space="preserve"> sickness absence, employee turnover, employee recruitment and work life balance policies have on </w:t>
      </w:r>
      <w:r w:rsidR="004619F5">
        <w:rPr>
          <w:rFonts w:cs="Arial"/>
          <w:szCs w:val="24"/>
        </w:rPr>
        <w:t>t</w:t>
      </w:r>
      <w:r w:rsidR="008E29E1">
        <w:rPr>
          <w:rFonts w:cs="Arial"/>
          <w:szCs w:val="24"/>
        </w:rPr>
        <w:t>he workforce</w:t>
      </w:r>
      <w:r w:rsidR="00BD27E2" w:rsidRPr="00AF255D">
        <w:rPr>
          <w:rFonts w:cs="Arial"/>
          <w:szCs w:val="24"/>
        </w:rPr>
        <w:t xml:space="preserve"> and the service. </w:t>
      </w:r>
    </w:p>
    <w:p w14:paraId="5FB5B261" w14:textId="77777777" w:rsidR="00BD2D87" w:rsidRPr="00AF255D" w:rsidRDefault="00BD2D87" w:rsidP="00BB0A71">
      <w:pPr>
        <w:rPr>
          <w:rFonts w:cs="Arial"/>
          <w:szCs w:val="24"/>
        </w:rPr>
      </w:pPr>
    </w:p>
    <w:p w14:paraId="5889250E" w14:textId="77777777" w:rsidR="00676610" w:rsidRDefault="00407A34" w:rsidP="0085071C">
      <w:pPr>
        <w:pStyle w:val="Heading2"/>
      </w:pPr>
      <w:bookmarkStart w:id="2" w:name="_Toc76025077"/>
      <w:bookmarkStart w:id="3" w:name="_Toc196909873"/>
      <w:r w:rsidRPr="00AF255D">
        <w:t>Key Findings</w:t>
      </w:r>
      <w:bookmarkEnd w:id="2"/>
      <w:bookmarkEnd w:id="3"/>
    </w:p>
    <w:p w14:paraId="205F608E" w14:textId="721FD4A3" w:rsidR="00D66CBC" w:rsidRDefault="00D66CBC" w:rsidP="008E7061">
      <w:pPr>
        <w:pStyle w:val="Heading3"/>
      </w:pPr>
      <w:bookmarkStart w:id="4" w:name="_Toc76025078"/>
      <w:r>
        <w:t>Expanding Workforce</w:t>
      </w:r>
      <w:bookmarkEnd w:id="4"/>
    </w:p>
    <w:p w14:paraId="0607F298" w14:textId="4521010A" w:rsidR="00D66CBC" w:rsidRDefault="00D66CBC" w:rsidP="00BB0A71">
      <w:r>
        <w:t xml:space="preserve">The ongoing hospital expansions and our remobilisation efforts post-COVID-19 have contributed to an increase in headcount of </w:t>
      </w:r>
      <w:r w:rsidR="005A5918">
        <w:t>113</w:t>
      </w:r>
      <w:r>
        <w:t xml:space="preserve"> when com</w:t>
      </w:r>
      <w:r w:rsidR="005A5918">
        <w:t>pared to the previous year (2613</w:t>
      </w:r>
      <w:r>
        <w:t xml:space="preserve"> v </w:t>
      </w:r>
      <w:r w:rsidR="009A5AC3">
        <w:t>2</w:t>
      </w:r>
      <w:r w:rsidR="005A5918">
        <w:t>500), with whole time equivalent (WTE) increasing to 2378.2 from 2277.1.</w:t>
      </w:r>
    </w:p>
    <w:p w14:paraId="79F25DDF" w14:textId="77777777" w:rsidR="00D66CBC" w:rsidRPr="00D66CBC" w:rsidRDefault="00D66CBC" w:rsidP="00BB0A71"/>
    <w:p w14:paraId="62083E1A" w14:textId="77777777" w:rsidR="007D4F3A" w:rsidRPr="00AF255D" w:rsidRDefault="00BD27E2" w:rsidP="008E7061">
      <w:pPr>
        <w:pStyle w:val="Heading3"/>
      </w:pPr>
      <w:bookmarkStart w:id="5" w:name="_Toc76025079"/>
      <w:bookmarkStart w:id="6" w:name="_Toc196909874"/>
      <w:r w:rsidRPr="00AF255D">
        <w:t>Sickness Absence</w:t>
      </w:r>
      <w:bookmarkEnd w:id="5"/>
      <w:bookmarkEnd w:id="6"/>
    </w:p>
    <w:p w14:paraId="714362A7" w14:textId="3EA9A254" w:rsidR="008215CA" w:rsidRPr="00AF255D" w:rsidRDefault="00D247EF" w:rsidP="00BB0A71">
      <w:pPr>
        <w:rPr>
          <w:rFonts w:cs="Arial"/>
        </w:rPr>
      </w:pPr>
      <w:r w:rsidRPr="00AF255D">
        <w:rPr>
          <w:rFonts w:cs="Arial"/>
          <w:szCs w:val="24"/>
        </w:rPr>
        <w:t>During the monitored period</w:t>
      </w:r>
      <w:r w:rsidR="00C32A13" w:rsidRPr="00AF255D">
        <w:rPr>
          <w:rFonts w:cs="Arial"/>
          <w:szCs w:val="24"/>
        </w:rPr>
        <w:t xml:space="preserve"> sickness absence </w:t>
      </w:r>
      <w:r w:rsidR="00D942A0">
        <w:rPr>
          <w:rFonts w:cs="Arial"/>
        </w:rPr>
        <w:t>stood a</w:t>
      </w:r>
      <w:r w:rsidR="003E656A">
        <w:rPr>
          <w:rFonts w:cs="Arial"/>
        </w:rPr>
        <w:t>t 6.2</w:t>
      </w:r>
      <w:r w:rsidR="008215CA" w:rsidRPr="00AF255D">
        <w:rPr>
          <w:rFonts w:cs="Arial"/>
        </w:rPr>
        <w:t>% of contracted hours. Th</w:t>
      </w:r>
      <w:r w:rsidR="00264EA7">
        <w:rPr>
          <w:rFonts w:cs="Arial"/>
        </w:rPr>
        <w:t xml:space="preserve">is </w:t>
      </w:r>
      <w:r w:rsidR="00402620">
        <w:rPr>
          <w:rFonts w:cs="Arial"/>
        </w:rPr>
        <w:t xml:space="preserve">is </w:t>
      </w:r>
      <w:r w:rsidR="003E656A">
        <w:rPr>
          <w:rFonts w:cs="Arial"/>
        </w:rPr>
        <w:t>an increase o</w:t>
      </w:r>
      <w:r w:rsidR="002248E5">
        <w:rPr>
          <w:rFonts w:cs="Arial"/>
        </w:rPr>
        <w:t>n 2023</w:t>
      </w:r>
      <w:r w:rsidR="00414C06">
        <w:rPr>
          <w:rFonts w:cs="Arial"/>
        </w:rPr>
        <w:t>/</w:t>
      </w:r>
      <w:r w:rsidR="002248E5">
        <w:rPr>
          <w:rFonts w:cs="Arial"/>
        </w:rPr>
        <w:t>2024</w:t>
      </w:r>
      <w:r w:rsidR="008215CA" w:rsidRPr="00AF255D">
        <w:rPr>
          <w:rFonts w:cs="Arial"/>
        </w:rPr>
        <w:t xml:space="preserve">, when it came in </w:t>
      </w:r>
      <w:r w:rsidR="003E656A">
        <w:rPr>
          <w:rFonts w:cs="Arial"/>
        </w:rPr>
        <w:t>at 5.5%</w:t>
      </w:r>
      <w:r w:rsidR="008215CA" w:rsidRPr="00AF255D">
        <w:rPr>
          <w:rFonts w:cs="Arial"/>
        </w:rPr>
        <w:t xml:space="preserve">, </w:t>
      </w:r>
      <w:r w:rsidR="00BB55B6">
        <w:rPr>
          <w:rFonts w:cs="Arial"/>
        </w:rPr>
        <w:t>and is</w:t>
      </w:r>
      <w:r w:rsidR="008215CA" w:rsidRPr="00AF255D">
        <w:rPr>
          <w:rFonts w:cs="Arial"/>
        </w:rPr>
        <w:t xml:space="preserve"> higher than the national target of 4.0%</w:t>
      </w:r>
      <w:r w:rsidR="003E656A">
        <w:rPr>
          <w:rFonts w:cs="Arial"/>
        </w:rPr>
        <w:t xml:space="preserve"> and our local target of 5.4%</w:t>
      </w:r>
      <w:r w:rsidR="008215CA" w:rsidRPr="00AF255D">
        <w:rPr>
          <w:rFonts w:cs="Arial"/>
        </w:rPr>
        <w:t>.</w:t>
      </w:r>
      <w:r w:rsidR="003E656A">
        <w:rPr>
          <w:rFonts w:cs="Arial"/>
        </w:rPr>
        <w:t xml:space="preserve"> Of all sickness absence, 58.0</w:t>
      </w:r>
      <w:r w:rsidR="00DD3FC6">
        <w:rPr>
          <w:rFonts w:cs="Arial"/>
        </w:rPr>
        <w:t xml:space="preserve">% </w:t>
      </w:r>
      <w:r w:rsidR="00860508">
        <w:rPr>
          <w:rFonts w:cs="Arial"/>
        </w:rPr>
        <w:t xml:space="preserve">came under the Nursing and Midwifery job family, which comprises </w:t>
      </w:r>
      <w:r w:rsidR="003E656A">
        <w:rPr>
          <w:rFonts w:cs="Arial"/>
        </w:rPr>
        <w:t>43.2</w:t>
      </w:r>
      <w:r w:rsidR="00860508">
        <w:rPr>
          <w:rFonts w:cs="Arial"/>
        </w:rPr>
        <w:t>% of the workforce.</w:t>
      </w:r>
    </w:p>
    <w:p w14:paraId="412CA07F" w14:textId="77777777" w:rsidR="00DD3FC6" w:rsidRPr="00AF255D" w:rsidRDefault="00DD3FC6" w:rsidP="00BB0A71">
      <w:pPr>
        <w:rPr>
          <w:rFonts w:cs="Arial"/>
        </w:rPr>
      </w:pPr>
    </w:p>
    <w:p w14:paraId="6815FD7A" w14:textId="1FF51931" w:rsidR="00DD3FC6" w:rsidRDefault="001A04B0" w:rsidP="00BB0A71">
      <w:pPr>
        <w:rPr>
          <w:rFonts w:cs="Arial"/>
          <w:color w:val="1A1A1A"/>
          <w:szCs w:val="24"/>
        </w:rPr>
      </w:pPr>
      <w:r>
        <w:rPr>
          <w:rFonts w:cs="Arial"/>
        </w:rPr>
        <w:t>Between 1 April 202</w:t>
      </w:r>
      <w:r w:rsidR="00524F87">
        <w:rPr>
          <w:rFonts w:cs="Arial"/>
        </w:rPr>
        <w:t>4</w:t>
      </w:r>
      <w:r w:rsidR="008215CA" w:rsidRPr="00AF255D">
        <w:rPr>
          <w:rFonts w:cs="Arial"/>
        </w:rPr>
        <w:t xml:space="preserve"> and 31 March 2</w:t>
      </w:r>
      <w:r w:rsidR="00524F87">
        <w:rPr>
          <w:rFonts w:cs="Arial"/>
        </w:rPr>
        <w:t>025</w:t>
      </w:r>
      <w:r w:rsidR="008215CA" w:rsidRPr="00AF255D">
        <w:rPr>
          <w:rFonts w:cs="Arial"/>
        </w:rPr>
        <w:t xml:space="preserve"> the main reason for sickness absence, as recorded on </w:t>
      </w:r>
      <w:r w:rsidR="008E29E1">
        <w:rPr>
          <w:rFonts w:cs="Arial"/>
        </w:rPr>
        <w:t>the Scottish Standard Time System (</w:t>
      </w:r>
      <w:r w:rsidR="008215CA" w:rsidRPr="00AF255D">
        <w:rPr>
          <w:rFonts w:cs="Arial"/>
        </w:rPr>
        <w:t>SSTS</w:t>
      </w:r>
      <w:r w:rsidR="008E29E1">
        <w:rPr>
          <w:rFonts w:cs="Arial"/>
        </w:rPr>
        <w:t>)</w:t>
      </w:r>
      <w:r w:rsidR="008215CA" w:rsidRPr="00AF255D">
        <w:rPr>
          <w:rFonts w:cs="Arial"/>
        </w:rPr>
        <w:t>, was “Anxiety/stress/depression/other psychiatric illness”. It acco</w:t>
      </w:r>
      <w:r>
        <w:rPr>
          <w:rFonts w:cs="Arial"/>
        </w:rPr>
        <w:t xml:space="preserve">unted for </w:t>
      </w:r>
      <w:r w:rsidR="00524F87">
        <w:rPr>
          <w:rFonts w:cs="Arial"/>
        </w:rPr>
        <w:t>1.4</w:t>
      </w:r>
      <w:r w:rsidR="008215CA" w:rsidRPr="00AF255D">
        <w:rPr>
          <w:rFonts w:cs="Arial"/>
        </w:rPr>
        <w:t xml:space="preserve">% of contracted hours and </w:t>
      </w:r>
      <w:r w:rsidR="00524F87">
        <w:rPr>
          <w:rFonts w:cs="Arial"/>
        </w:rPr>
        <w:t>22.9</w:t>
      </w:r>
      <w:r w:rsidR="008215CA" w:rsidRPr="00AF255D">
        <w:rPr>
          <w:rFonts w:cs="Arial"/>
        </w:rPr>
        <w:t xml:space="preserve">% of total sickness absence. This is </w:t>
      </w:r>
      <w:r>
        <w:rPr>
          <w:rFonts w:cs="Arial"/>
        </w:rPr>
        <w:t xml:space="preserve">a </w:t>
      </w:r>
      <w:r w:rsidR="00524F87">
        <w:rPr>
          <w:rFonts w:cs="Arial"/>
        </w:rPr>
        <w:t xml:space="preserve">slight </w:t>
      </w:r>
      <w:r>
        <w:rPr>
          <w:rFonts w:cs="Arial"/>
        </w:rPr>
        <w:t>decrease</w:t>
      </w:r>
      <w:r w:rsidR="008215CA" w:rsidRPr="00AF255D">
        <w:rPr>
          <w:rFonts w:cs="Arial"/>
        </w:rPr>
        <w:t xml:space="preserve"> on the previous </w:t>
      </w:r>
      <w:r>
        <w:rPr>
          <w:rFonts w:cs="Arial"/>
        </w:rPr>
        <w:t>year</w:t>
      </w:r>
      <w:r w:rsidR="008215CA" w:rsidRPr="00AF255D">
        <w:rPr>
          <w:rFonts w:cs="Arial"/>
        </w:rPr>
        <w:t xml:space="preserve">, when it accounted for </w:t>
      </w:r>
      <w:r w:rsidR="00524F87">
        <w:rPr>
          <w:rFonts w:cs="Arial"/>
        </w:rPr>
        <w:t>23</w:t>
      </w:r>
      <w:r w:rsidR="0098769A">
        <w:rPr>
          <w:rFonts w:cs="Arial"/>
        </w:rPr>
        <w:t>.0</w:t>
      </w:r>
      <w:r>
        <w:rPr>
          <w:rFonts w:cs="Arial"/>
        </w:rPr>
        <w:t>%</w:t>
      </w:r>
      <w:r w:rsidR="00F50D13">
        <w:rPr>
          <w:rFonts w:cs="Arial"/>
        </w:rPr>
        <w:t xml:space="preserve"> of all sickness absence.</w:t>
      </w:r>
    </w:p>
    <w:p w14:paraId="3D23B310" w14:textId="77777777" w:rsidR="00C32A13" w:rsidRPr="00AF255D" w:rsidRDefault="00C32A13" w:rsidP="00BB0A71"/>
    <w:p w14:paraId="1D995065" w14:textId="77777777" w:rsidR="00C32A13" w:rsidRPr="00AF255D" w:rsidRDefault="003570A3" w:rsidP="008E7061">
      <w:pPr>
        <w:pStyle w:val="Heading3"/>
      </w:pPr>
      <w:bookmarkStart w:id="7" w:name="_COVID-19"/>
      <w:bookmarkStart w:id="8" w:name="_Toc76025080"/>
      <w:bookmarkStart w:id="9" w:name="_Toc196909875"/>
      <w:bookmarkEnd w:id="7"/>
      <w:r w:rsidRPr="00AF255D">
        <w:t>COVID-19</w:t>
      </w:r>
      <w:bookmarkEnd w:id="8"/>
      <w:bookmarkEnd w:id="9"/>
    </w:p>
    <w:p w14:paraId="08DB46F6" w14:textId="16CD5CE1" w:rsidR="00414C06" w:rsidRDefault="002248E5" w:rsidP="00BB0A71">
      <w:r>
        <w:t>In 2024</w:t>
      </w:r>
      <w:r w:rsidR="00414C06">
        <w:t>/2025, sickness absence for COVID-19 reasons fell considerably when compared to the previous year, coming in at 3654.3 hours</w:t>
      </w:r>
      <w:r w:rsidR="007656E6">
        <w:t xml:space="preserve">, compared to </w:t>
      </w:r>
      <w:r w:rsidR="00414C06">
        <w:t>39954.4 hours in 2023/2024.  This represented 1.3% of sickness absence and 0.1% of contracted hours.  2024/2025 was the first year since the pandemic started that we did not use Special Leave for COVID-19 related absences, with all absences coming under sick leave.</w:t>
      </w:r>
    </w:p>
    <w:p w14:paraId="23F18C02" w14:textId="77777777" w:rsidR="00BD27E2" w:rsidRPr="00AF255D" w:rsidRDefault="00BD27E2" w:rsidP="00BB0A71"/>
    <w:p w14:paraId="0494FB74" w14:textId="77777777" w:rsidR="00006574" w:rsidRPr="00AF255D" w:rsidRDefault="00006574" w:rsidP="008E7061">
      <w:pPr>
        <w:pStyle w:val="Heading3"/>
      </w:pPr>
      <w:bookmarkStart w:id="10" w:name="_Toc76025081"/>
      <w:bookmarkStart w:id="11" w:name="_Toc196909876"/>
      <w:r w:rsidRPr="00AF255D">
        <w:t>Ageing Workforce</w:t>
      </w:r>
      <w:bookmarkEnd w:id="10"/>
      <w:bookmarkEnd w:id="11"/>
    </w:p>
    <w:p w14:paraId="627F32A2" w14:textId="77777777" w:rsidR="00006574" w:rsidRPr="00AF255D" w:rsidRDefault="00451C9E" w:rsidP="00BB0A71">
      <w:r w:rsidRPr="00AF255D">
        <w:t>Our wo</w:t>
      </w:r>
      <w:r w:rsidR="00756AA7" w:rsidRPr="00AF255D">
        <w:t xml:space="preserve">rkforce </w:t>
      </w:r>
      <w:r w:rsidR="0058211A" w:rsidRPr="00AF255D">
        <w:t>continues to get</w:t>
      </w:r>
      <w:r w:rsidR="00756AA7" w:rsidRPr="00AF255D">
        <w:t xml:space="preserve"> older:</w:t>
      </w:r>
    </w:p>
    <w:p w14:paraId="44C6521C" w14:textId="40A4D4D3" w:rsidR="00756AA7" w:rsidRPr="00AF255D" w:rsidRDefault="00756AA7" w:rsidP="00CE5833">
      <w:pPr>
        <w:pStyle w:val="ListParagraph"/>
        <w:numPr>
          <w:ilvl w:val="0"/>
          <w:numId w:val="3"/>
        </w:numPr>
      </w:pPr>
      <w:r w:rsidRPr="00AF255D">
        <w:t>the proportion of those aged 50 to 59 has incr</w:t>
      </w:r>
      <w:r w:rsidR="00751A1C" w:rsidRPr="00AF255D">
        <w:t xml:space="preserve">eased from 22.2% in 2012 to </w:t>
      </w:r>
      <w:r w:rsidR="00AF3C99">
        <w:t>24</w:t>
      </w:r>
      <w:r w:rsidR="0098769A">
        <w:t>.5</w:t>
      </w:r>
      <w:r w:rsidR="00B76511">
        <w:t>% in 2025</w:t>
      </w:r>
      <w:r w:rsidR="00F632A3">
        <w:t xml:space="preserve"> (</w:t>
      </w:r>
      <w:r w:rsidR="00B76511">
        <w:t>the same proportion as in 2024</w:t>
      </w:r>
      <w:r w:rsidR="0098769A">
        <w:t>)</w:t>
      </w:r>
      <w:r w:rsidR="00E30F55">
        <w:t>;</w:t>
      </w:r>
    </w:p>
    <w:p w14:paraId="0748CD2C" w14:textId="463E7637" w:rsidR="00756AA7" w:rsidRPr="00AF255D" w:rsidRDefault="00756AA7" w:rsidP="00CE5833">
      <w:pPr>
        <w:pStyle w:val="ListParagraph"/>
        <w:numPr>
          <w:ilvl w:val="0"/>
          <w:numId w:val="3"/>
        </w:numPr>
      </w:pPr>
      <w:r w:rsidRPr="00AF255D">
        <w:t xml:space="preserve">the proportion of those working aged over 60 has </w:t>
      </w:r>
      <w:r w:rsidR="00751A1C" w:rsidRPr="00AF255D">
        <w:t>more than</w:t>
      </w:r>
      <w:r w:rsidRPr="00AF255D">
        <w:t xml:space="preserve"> doubled i</w:t>
      </w:r>
      <w:r w:rsidR="00AF3C99">
        <w:t xml:space="preserve">n that time, up from 3.4% to </w:t>
      </w:r>
      <w:r w:rsidR="00B76511">
        <w:t>8.9</w:t>
      </w:r>
      <w:r w:rsidRPr="00AF255D">
        <w:t>%</w:t>
      </w:r>
      <w:r w:rsidR="00AF3C99">
        <w:t xml:space="preserve"> (</w:t>
      </w:r>
      <w:r w:rsidR="00B76511">
        <w:t>up 0.5</w:t>
      </w:r>
      <w:r w:rsidR="00A73139" w:rsidRPr="00AF255D">
        <w:t>% in a year)</w:t>
      </w:r>
      <w:r w:rsidRPr="00AF255D">
        <w:t>;</w:t>
      </w:r>
    </w:p>
    <w:p w14:paraId="0EF3D207" w14:textId="58A0F2A5" w:rsidR="00756AA7" w:rsidRPr="00AF255D" w:rsidRDefault="00756AA7" w:rsidP="00CE5833">
      <w:pPr>
        <w:pStyle w:val="ListParagraph"/>
        <w:numPr>
          <w:ilvl w:val="0"/>
          <w:numId w:val="3"/>
        </w:numPr>
      </w:pPr>
      <w:r w:rsidRPr="00AF255D">
        <w:t>the proportion of those in the</w:t>
      </w:r>
      <w:r w:rsidR="00AF3C99">
        <w:t xml:space="preserve"> 30 to 39 age bracket has </w:t>
      </w:r>
      <w:r w:rsidR="00B76511">
        <w:t>increased</w:t>
      </w:r>
      <w:r w:rsidR="0058211A" w:rsidRPr="00AF255D">
        <w:t xml:space="preserve"> </w:t>
      </w:r>
      <w:r w:rsidR="00AF3C99">
        <w:t>from 25.3</w:t>
      </w:r>
      <w:r w:rsidRPr="00AF255D">
        <w:t xml:space="preserve">% to </w:t>
      </w:r>
      <w:r w:rsidR="00B76511">
        <w:t>26.9</w:t>
      </w:r>
      <w:r w:rsidRPr="00AF255D">
        <w:t>%; and</w:t>
      </w:r>
    </w:p>
    <w:p w14:paraId="3ACCFD22" w14:textId="2C0518E0" w:rsidR="00756AA7" w:rsidRPr="00AF255D" w:rsidRDefault="00756AA7" w:rsidP="00CE5833">
      <w:pPr>
        <w:pStyle w:val="ListParagraph"/>
        <w:numPr>
          <w:ilvl w:val="0"/>
          <w:numId w:val="3"/>
        </w:numPr>
      </w:pPr>
      <w:r w:rsidRPr="00AF255D">
        <w:t>the proportion of those in the 40 to 49 age brack</w:t>
      </w:r>
      <w:r w:rsidR="00AF3C99">
        <w:t>et has fallen from 25.5</w:t>
      </w:r>
      <w:r w:rsidR="00A73139" w:rsidRPr="00AF255D">
        <w:t xml:space="preserve">% to </w:t>
      </w:r>
      <w:r w:rsidR="00B76511">
        <w:t>24.8</w:t>
      </w:r>
      <w:r w:rsidR="00E30F55">
        <w:t>%</w:t>
      </w:r>
      <w:r w:rsidRPr="00AF255D">
        <w:t>.</w:t>
      </w:r>
    </w:p>
    <w:p w14:paraId="6517C9BB" w14:textId="77777777" w:rsidR="00756AA7" w:rsidRPr="00AF255D" w:rsidRDefault="00756AA7" w:rsidP="00BB0A71"/>
    <w:p w14:paraId="5CA2F69B" w14:textId="4DFC015C" w:rsidR="00756AA7" w:rsidRPr="00AF255D" w:rsidRDefault="00756AA7" w:rsidP="00BB0A71">
      <w:r w:rsidRPr="00AF255D">
        <w:t>Some job families are more affected by the a</w:t>
      </w:r>
      <w:r w:rsidR="0058211A" w:rsidRPr="00AF255D">
        <w:t>ge</w:t>
      </w:r>
      <w:r w:rsidR="00B76511">
        <w:t>ing population than others: 46.8</w:t>
      </w:r>
      <w:r w:rsidRPr="00AF255D">
        <w:t xml:space="preserve">% of </w:t>
      </w:r>
      <w:r w:rsidR="008E29E1">
        <w:t>the workforce</w:t>
      </w:r>
      <w:r w:rsidRPr="00AF255D">
        <w:t xml:space="preserve"> in </w:t>
      </w:r>
      <w:r w:rsidR="0058211A" w:rsidRPr="00AF255D">
        <w:t>Support</w:t>
      </w:r>
      <w:r w:rsidRPr="00AF255D">
        <w:t xml:space="preserve"> Services are aged over 50</w:t>
      </w:r>
      <w:r w:rsidR="002866A5">
        <w:t xml:space="preserve"> (</w:t>
      </w:r>
      <w:r w:rsidR="00B76511">
        <w:t>down by 1.6</w:t>
      </w:r>
      <w:r w:rsidR="002866A5">
        <w:t>% on the previous year)</w:t>
      </w:r>
      <w:r w:rsidRPr="00AF255D">
        <w:t xml:space="preserve">; </w:t>
      </w:r>
      <w:r w:rsidR="0058211A" w:rsidRPr="00AF255D">
        <w:t xml:space="preserve">as are </w:t>
      </w:r>
      <w:r w:rsidR="00B76511">
        <w:t>71.4</w:t>
      </w:r>
      <w:r w:rsidR="000A707C" w:rsidRPr="00AF255D">
        <w:t>% of S</w:t>
      </w:r>
      <w:r w:rsidR="000F2A28" w:rsidRPr="00AF255D">
        <w:t xml:space="preserve">enior </w:t>
      </w:r>
      <w:r w:rsidR="000A707C" w:rsidRPr="00AF255D">
        <w:t>M</w:t>
      </w:r>
      <w:r w:rsidR="000F2A28" w:rsidRPr="00AF255D">
        <w:t>anager</w:t>
      </w:r>
      <w:r w:rsidR="000A707C" w:rsidRPr="00AF255D">
        <w:t>s</w:t>
      </w:r>
      <w:r w:rsidR="00A709BE">
        <w:t xml:space="preserve"> (a much smaller job family)</w:t>
      </w:r>
      <w:r w:rsidR="000F2A28" w:rsidRPr="00AF255D">
        <w:t xml:space="preserve">; </w:t>
      </w:r>
      <w:r w:rsidR="00B76511">
        <w:t>36.1</w:t>
      </w:r>
      <w:r w:rsidR="00A709BE">
        <w:t xml:space="preserve">% of staff members in Medical and Dental; </w:t>
      </w:r>
      <w:r w:rsidR="000F2A28" w:rsidRPr="00AF255D">
        <w:t xml:space="preserve">and </w:t>
      </w:r>
      <w:r w:rsidR="00B76511">
        <w:t>39.4</w:t>
      </w:r>
      <w:r w:rsidR="000F2A28" w:rsidRPr="00AF255D">
        <w:t xml:space="preserve">% of those in </w:t>
      </w:r>
      <w:r w:rsidR="0058211A" w:rsidRPr="00AF255D">
        <w:t>Administrative</w:t>
      </w:r>
      <w:r w:rsidR="000F2A28" w:rsidRPr="00AF255D">
        <w:t xml:space="preserve"> Services.</w:t>
      </w:r>
    </w:p>
    <w:p w14:paraId="571F1CF4" w14:textId="0C248D7C" w:rsidR="00E118D2" w:rsidRDefault="00E118D2" w:rsidP="00BB0A71"/>
    <w:p w14:paraId="71548E1C" w14:textId="4E86E0E1" w:rsidR="00E118D2" w:rsidRDefault="00E118D2" w:rsidP="00BB0A71"/>
    <w:p w14:paraId="276DE3DE" w14:textId="77777777" w:rsidR="00E118D2" w:rsidRPr="00AF255D" w:rsidRDefault="00E118D2" w:rsidP="00BB0A71"/>
    <w:p w14:paraId="2511348C" w14:textId="77777777" w:rsidR="0091514F" w:rsidRPr="00AF255D" w:rsidRDefault="0091514F" w:rsidP="008E7061">
      <w:pPr>
        <w:pStyle w:val="Heading3"/>
      </w:pPr>
      <w:bookmarkStart w:id="12" w:name="_Toc76025082"/>
      <w:bookmarkStart w:id="13" w:name="_Toc196909877"/>
      <w:r w:rsidRPr="00AF255D">
        <w:t xml:space="preserve">Data </w:t>
      </w:r>
      <w:r w:rsidR="00140C70" w:rsidRPr="00AF255D">
        <w:t>Quality</w:t>
      </w:r>
      <w:bookmarkEnd w:id="12"/>
      <w:bookmarkEnd w:id="13"/>
    </w:p>
    <w:p w14:paraId="2019B22F" w14:textId="0D7E58A5" w:rsidR="0091514F" w:rsidRPr="003735B1" w:rsidRDefault="0091514F" w:rsidP="00E118D2">
      <w:pPr>
        <w:widowControl w:val="0"/>
        <w:rPr>
          <w:rFonts w:cs="Arial"/>
          <w:szCs w:val="24"/>
        </w:rPr>
      </w:pPr>
      <w:r w:rsidRPr="00AF255D">
        <w:rPr>
          <w:rFonts w:cs="Arial"/>
          <w:szCs w:val="24"/>
        </w:rPr>
        <w:t xml:space="preserve">The quality of information held in relation to the protected characteristics of </w:t>
      </w:r>
      <w:r w:rsidR="00CF0F31" w:rsidRPr="00AF255D">
        <w:rPr>
          <w:rFonts w:cs="Arial"/>
          <w:szCs w:val="24"/>
        </w:rPr>
        <w:t>NHS GJ</w:t>
      </w:r>
      <w:r w:rsidRPr="00AF255D">
        <w:rPr>
          <w:rFonts w:cs="Arial"/>
          <w:szCs w:val="24"/>
        </w:rPr>
        <w:t xml:space="preserve"> employees has improved considerably </w:t>
      </w:r>
      <w:r w:rsidR="00C61403" w:rsidRPr="00AF255D">
        <w:rPr>
          <w:rFonts w:cs="Arial"/>
          <w:szCs w:val="24"/>
        </w:rPr>
        <w:t>since 2013</w:t>
      </w:r>
      <w:r w:rsidRPr="00AF255D">
        <w:rPr>
          <w:rFonts w:cs="Arial"/>
          <w:szCs w:val="24"/>
        </w:rPr>
        <w:t xml:space="preserve">, with a significant decrease in the proportion of </w:t>
      </w:r>
      <w:r w:rsidR="008E29E1">
        <w:rPr>
          <w:rFonts w:cs="Arial"/>
          <w:szCs w:val="24"/>
        </w:rPr>
        <w:t>the workforce</w:t>
      </w:r>
      <w:r w:rsidRPr="00AF255D">
        <w:rPr>
          <w:rFonts w:cs="Arial"/>
          <w:szCs w:val="24"/>
        </w:rPr>
        <w:t xml:space="preserve"> for whom no information has been provided in regard to the protected characteristics, as can be seen in the </w:t>
      </w:r>
      <w:r w:rsidR="00AB473A" w:rsidRPr="00AF255D">
        <w:rPr>
          <w:rFonts w:cs="Arial"/>
          <w:szCs w:val="24"/>
        </w:rPr>
        <w:t>chart</w:t>
      </w:r>
      <w:r w:rsidRPr="00AF255D">
        <w:rPr>
          <w:rFonts w:cs="Arial"/>
          <w:szCs w:val="24"/>
        </w:rPr>
        <w:t xml:space="preserve"> below.</w:t>
      </w:r>
      <w:r w:rsidR="00901CC7" w:rsidRPr="00AF255D">
        <w:rPr>
          <w:rFonts w:cs="Arial"/>
          <w:szCs w:val="24"/>
        </w:rPr>
        <w:t xml:space="preserve"> </w:t>
      </w:r>
      <w:r w:rsidR="00304D12">
        <w:t xml:space="preserve">Due to systems issues associated with the implementation of </w:t>
      </w:r>
      <w:r w:rsidR="008E29E1">
        <w:t>the Electronic Employee Support System (</w:t>
      </w:r>
      <w:r w:rsidR="00304D12">
        <w:t>eESS</w:t>
      </w:r>
      <w:r w:rsidR="008E29E1">
        <w:t>)</w:t>
      </w:r>
      <w:r w:rsidR="00304D12">
        <w:t xml:space="preserve"> in 2018, the quality of </w:t>
      </w:r>
      <w:r w:rsidR="00304D12" w:rsidRPr="003735B1">
        <w:rPr>
          <w:rFonts w:cs="Arial"/>
          <w:szCs w:val="24"/>
        </w:rPr>
        <w:t>data for each characteristic experienced an inconsistency that year</w:t>
      </w:r>
      <w:r w:rsidR="000F5640" w:rsidRPr="003735B1">
        <w:rPr>
          <w:rFonts w:cs="Arial"/>
          <w:szCs w:val="24"/>
        </w:rPr>
        <w:t xml:space="preserve">. The most significant of these </w:t>
      </w:r>
      <w:r w:rsidR="00304D12" w:rsidRPr="003735B1">
        <w:rPr>
          <w:rFonts w:cs="Arial"/>
          <w:szCs w:val="24"/>
        </w:rPr>
        <w:t>inconsistencies</w:t>
      </w:r>
      <w:r w:rsidR="000F5640" w:rsidRPr="003735B1">
        <w:rPr>
          <w:rFonts w:cs="Arial"/>
          <w:szCs w:val="24"/>
        </w:rPr>
        <w:t xml:space="preserve"> was with Disability, </w:t>
      </w:r>
      <w:r w:rsidR="00AB473A" w:rsidRPr="003735B1">
        <w:rPr>
          <w:rFonts w:cs="Arial"/>
          <w:szCs w:val="24"/>
        </w:rPr>
        <w:t xml:space="preserve">but </w:t>
      </w:r>
      <w:r w:rsidR="000F5640" w:rsidRPr="003735B1">
        <w:rPr>
          <w:rFonts w:cs="Arial"/>
          <w:szCs w:val="24"/>
        </w:rPr>
        <w:t>the data quality</w:t>
      </w:r>
      <w:r w:rsidR="00AB473A" w:rsidRPr="003735B1">
        <w:rPr>
          <w:rFonts w:cs="Arial"/>
          <w:szCs w:val="24"/>
        </w:rPr>
        <w:t xml:space="preserve"> is heading in the right direction again</w:t>
      </w:r>
      <w:r w:rsidR="0086735E" w:rsidRPr="003735B1">
        <w:rPr>
          <w:rFonts w:cs="Arial"/>
          <w:szCs w:val="24"/>
        </w:rPr>
        <w:t>.</w:t>
      </w:r>
    </w:p>
    <w:p w14:paraId="1776953F" w14:textId="7710B902" w:rsidR="006E1D74" w:rsidRPr="003735B1" w:rsidRDefault="006E1D74" w:rsidP="00BB0A71">
      <w:pPr>
        <w:rPr>
          <w:rFonts w:eastAsia="Times New Roman" w:cs="Arial"/>
          <w:szCs w:val="24"/>
          <w:lang w:eastAsia="en-GB"/>
        </w:rPr>
      </w:pPr>
    </w:p>
    <w:p w14:paraId="5D3AFDD3" w14:textId="75A747D2" w:rsidR="003735B1" w:rsidRDefault="00D85F49" w:rsidP="00BB0A71">
      <w:pPr>
        <w:rPr>
          <w:rFonts w:cs="Arial"/>
          <w:szCs w:val="24"/>
        </w:rPr>
      </w:pPr>
      <w:r>
        <w:rPr>
          <w:noProof/>
          <w:lang w:eastAsia="en-GB"/>
        </w:rPr>
        <w:drawing>
          <wp:inline distT="0" distB="0" distL="0" distR="0" wp14:anchorId="2D7B2C1E" wp14:editId="47FDA6AD">
            <wp:extent cx="6840220" cy="2160000"/>
            <wp:effectExtent l="0" t="0" r="17780" b="12065"/>
            <wp:docPr id="4" name="Chart 4"/>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0F936D75" w14:textId="49EB26C4" w:rsidR="00F7238B" w:rsidRPr="00AF255D" w:rsidRDefault="00F7238B" w:rsidP="00BB0A71">
      <w:pPr>
        <w:rPr>
          <w:rFonts w:cs="Arial"/>
          <w:szCs w:val="24"/>
        </w:rPr>
      </w:pPr>
      <w:r w:rsidRPr="00AF255D">
        <w:rPr>
          <w:rFonts w:cs="Arial"/>
          <w:szCs w:val="24"/>
        </w:rPr>
        <w:br w:type="page"/>
      </w:r>
    </w:p>
    <w:p w14:paraId="25DAECBC" w14:textId="77777777" w:rsidR="00AE140D" w:rsidRPr="00AF255D" w:rsidRDefault="00AE140D" w:rsidP="00755B9F">
      <w:pPr>
        <w:pStyle w:val="Heading1"/>
      </w:pPr>
      <w:bookmarkStart w:id="14" w:name="_Toc76025083"/>
      <w:bookmarkStart w:id="15" w:name="_Toc196909878"/>
      <w:r w:rsidRPr="00755B9F">
        <w:t>Current</w:t>
      </w:r>
      <w:r w:rsidRPr="00AF255D">
        <w:t xml:space="preserve"> Workforce</w:t>
      </w:r>
      <w:bookmarkEnd w:id="14"/>
      <w:bookmarkEnd w:id="15"/>
    </w:p>
    <w:p w14:paraId="5AB8A9DC" w14:textId="77777777" w:rsidR="0049190C" w:rsidRPr="00AF255D" w:rsidRDefault="0049190C" w:rsidP="00BB0A71">
      <w:pPr>
        <w:rPr>
          <w:rFonts w:cs="Arial"/>
          <w:szCs w:val="24"/>
        </w:rPr>
      </w:pPr>
    </w:p>
    <w:p w14:paraId="79593449" w14:textId="1DA89BB8" w:rsidR="002D6269" w:rsidRDefault="00D736F2" w:rsidP="00651052">
      <w:r w:rsidRPr="00AF255D">
        <w:t xml:space="preserve">As at </w:t>
      </w:r>
      <w:r w:rsidR="00A22DA6" w:rsidRPr="00AF255D">
        <w:t xml:space="preserve">31 </w:t>
      </w:r>
      <w:r w:rsidR="00476FBC" w:rsidRPr="00AF255D">
        <w:t>March 20</w:t>
      </w:r>
      <w:r w:rsidR="000C3A10">
        <w:t>2</w:t>
      </w:r>
      <w:r w:rsidR="00D51EED">
        <w:t>5,</w:t>
      </w:r>
      <w:r w:rsidR="003930BE">
        <w:t xml:space="preserve"> NHS GJ</w:t>
      </w:r>
      <w:r w:rsidR="008E29E1">
        <w:t>’s workforce headcount was</w:t>
      </w:r>
      <w:r w:rsidR="00D51EED">
        <w:t xml:space="preserve"> 2613</w:t>
      </w:r>
      <w:r w:rsidRPr="00AF255D">
        <w:t xml:space="preserve"> headcount (</w:t>
      </w:r>
      <w:r w:rsidR="00D51EED">
        <w:t>2378.2</w:t>
      </w:r>
      <w:r w:rsidR="00983D1F" w:rsidRPr="00AF255D">
        <w:t xml:space="preserve"> </w:t>
      </w:r>
      <w:r w:rsidR="008E29E1">
        <w:t>WTE)</w:t>
      </w:r>
      <w:r w:rsidR="0095658E" w:rsidRPr="00AF255D">
        <w:t xml:space="preserve">, excluding </w:t>
      </w:r>
      <w:r w:rsidR="00D508ED" w:rsidRPr="00AF255D">
        <w:t>“B</w:t>
      </w:r>
      <w:r w:rsidR="0095658E" w:rsidRPr="00AF255D">
        <w:t>ank</w:t>
      </w:r>
      <w:r w:rsidR="00D508ED" w:rsidRPr="00AF255D">
        <w:t>”</w:t>
      </w:r>
      <w:r w:rsidR="0095658E" w:rsidRPr="00AF255D">
        <w:t xml:space="preserve"> </w:t>
      </w:r>
      <w:r w:rsidR="00F33C7A" w:rsidRPr="00AF255D">
        <w:t>workers</w:t>
      </w:r>
      <w:r w:rsidR="00AA5466" w:rsidRPr="00AF255D">
        <w:t xml:space="preserve"> and Non-Executive Director posts</w:t>
      </w:r>
      <w:r w:rsidRPr="00AF255D">
        <w:t>.</w:t>
      </w:r>
      <w:r w:rsidR="00901CC7" w:rsidRPr="00AF255D">
        <w:t xml:space="preserve"> </w:t>
      </w:r>
      <w:r w:rsidRPr="00AF255D">
        <w:t xml:space="preserve">The majority of these </w:t>
      </w:r>
      <w:r w:rsidR="00B65EEE" w:rsidRPr="00AF255D">
        <w:t>are</w:t>
      </w:r>
      <w:r w:rsidRPr="00AF255D">
        <w:t xml:space="preserve"> in substantive permanent post</w:t>
      </w:r>
      <w:r w:rsidR="00B20D0D" w:rsidRPr="00AF255D">
        <w:t>s</w:t>
      </w:r>
      <w:r w:rsidRPr="00AF255D">
        <w:t>,</w:t>
      </w:r>
      <w:r w:rsidR="00443E76" w:rsidRPr="00AF255D">
        <w:t xml:space="preserve"> but a small number </w:t>
      </w:r>
      <w:r w:rsidR="00B65EEE" w:rsidRPr="00AF255D">
        <w:t xml:space="preserve">are </w:t>
      </w:r>
      <w:r w:rsidR="00443E76" w:rsidRPr="00AF255D">
        <w:t>in fixed term posts, such as Locum Consultants or Clinical Fellows in the Medical and Dental job fa</w:t>
      </w:r>
      <w:r w:rsidR="00B65EEE" w:rsidRPr="00AF255D">
        <w:t>mily.</w:t>
      </w:r>
      <w:r w:rsidR="00901CC7" w:rsidRPr="00AF255D">
        <w:t xml:space="preserve"> </w:t>
      </w:r>
      <w:r w:rsidR="00B65EEE" w:rsidRPr="00AF255D">
        <w:t>The total number is</w:t>
      </w:r>
      <w:r w:rsidR="00892543" w:rsidRPr="00AF255D">
        <w:t xml:space="preserve"> </w:t>
      </w:r>
      <w:r w:rsidR="009B1395" w:rsidRPr="00AF255D">
        <w:t>an increase</w:t>
      </w:r>
      <w:r w:rsidR="00AA5466" w:rsidRPr="00AF255D">
        <w:t xml:space="preserve"> of </w:t>
      </w:r>
      <w:r w:rsidR="00D51EED">
        <w:t>113</w:t>
      </w:r>
      <w:r w:rsidR="00E830AA" w:rsidRPr="00AF255D">
        <w:t xml:space="preserve"> in headcount</w:t>
      </w:r>
      <w:r w:rsidR="00DE1799" w:rsidRPr="00AF255D">
        <w:t xml:space="preserve"> </w:t>
      </w:r>
      <w:r w:rsidR="00892543" w:rsidRPr="00AF255D">
        <w:t>on the previous year</w:t>
      </w:r>
      <w:r w:rsidR="009B1395" w:rsidRPr="00AF255D">
        <w:t xml:space="preserve"> (</w:t>
      </w:r>
      <w:r w:rsidR="00D51EED">
        <w:t>101.1</w:t>
      </w:r>
      <w:r w:rsidR="009B1395" w:rsidRPr="00AF255D">
        <w:t xml:space="preserve"> WTE)</w:t>
      </w:r>
      <w:r w:rsidR="00443E76" w:rsidRPr="00AF255D">
        <w:t>.</w:t>
      </w:r>
      <w:r w:rsidR="00901CC7" w:rsidRPr="00AF255D">
        <w:t xml:space="preserve"> </w:t>
      </w:r>
      <w:r w:rsidR="00443E76" w:rsidRPr="00AF255D">
        <w:t>The chart</w:t>
      </w:r>
      <w:r w:rsidR="00892543" w:rsidRPr="00AF255D">
        <w:t>s</w:t>
      </w:r>
      <w:r w:rsidR="00443E76" w:rsidRPr="00AF255D">
        <w:t xml:space="preserve"> below represent how these </w:t>
      </w:r>
      <w:r w:rsidR="00B86291" w:rsidRPr="00AF255D">
        <w:t>were</w:t>
      </w:r>
      <w:r w:rsidR="00443E76" w:rsidRPr="00AF255D">
        <w:t xml:space="preserve"> split by </w:t>
      </w:r>
      <w:r w:rsidR="00FF07D4" w:rsidRPr="00AF255D">
        <w:t>Directorate</w:t>
      </w:r>
      <w:r w:rsidR="00F01B83" w:rsidRPr="00AF255D">
        <w:t xml:space="preserve"> </w:t>
      </w:r>
      <w:r w:rsidR="00892543" w:rsidRPr="00AF255D">
        <w:t>as at 31</w:t>
      </w:r>
      <w:r w:rsidR="00476FBC" w:rsidRPr="00AF255D">
        <w:rPr>
          <w:vertAlign w:val="superscript"/>
        </w:rPr>
        <w:t xml:space="preserve"> </w:t>
      </w:r>
      <w:r w:rsidR="00476FBC" w:rsidRPr="00AF255D">
        <w:t xml:space="preserve">March </w:t>
      </w:r>
      <w:r w:rsidR="000C0052" w:rsidRPr="00AF255D">
        <w:t>each year</w:t>
      </w:r>
      <w:r w:rsidR="00684C79" w:rsidRPr="00AF255D">
        <w:t>.</w:t>
      </w:r>
    </w:p>
    <w:p w14:paraId="39181368" w14:textId="2C1D74E0" w:rsidR="00A62FD9" w:rsidRDefault="00A62FD9" w:rsidP="00BB0A71">
      <w:pPr>
        <w:rPr>
          <w:rFonts w:cs="Arial"/>
          <w:szCs w:val="24"/>
        </w:rPr>
      </w:pPr>
    </w:p>
    <w:p w14:paraId="01198614" w14:textId="37925945" w:rsidR="00A62FD9" w:rsidRPr="00AF255D" w:rsidRDefault="00A23CAB" w:rsidP="00BB0A71">
      <w:pPr>
        <w:rPr>
          <w:rFonts w:cs="Arial"/>
          <w:szCs w:val="24"/>
        </w:rPr>
      </w:pPr>
      <w:r>
        <w:rPr>
          <w:noProof/>
          <w:lang w:eastAsia="en-GB"/>
        </w:rPr>
        <w:drawing>
          <wp:inline distT="0" distB="0" distL="0" distR="0" wp14:anchorId="047787EF" wp14:editId="355B5D21">
            <wp:extent cx="6840220" cy="2160000"/>
            <wp:effectExtent l="0" t="0" r="17780" b="12065"/>
            <wp:docPr id="5" name="Chart 5"/>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111BD596" w14:textId="03190152" w:rsidR="000C0052" w:rsidRPr="00AF255D" w:rsidRDefault="000C0052" w:rsidP="00BB0A71">
      <w:pPr>
        <w:rPr>
          <w:rFonts w:cs="Arial"/>
          <w:szCs w:val="24"/>
        </w:rPr>
      </w:pPr>
    </w:p>
    <w:p w14:paraId="73DD9DA7" w14:textId="5914FE2A" w:rsidR="00802DEE" w:rsidRPr="00AF255D" w:rsidRDefault="00FF07D4" w:rsidP="00BB0A71">
      <w:pPr>
        <w:rPr>
          <w:rFonts w:cs="Arial"/>
          <w:szCs w:val="24"/>
        </w:rPr>
      </w:pPr>
      <w:r w:rsidRPr="00AF255D">
        <w:rPr>
          <w:rFonts w:cs="Arial"/>
          <w:szCs w:val="24"/>
        </w:rPr>
        <w:t>At the e</w:t>
      </w:r>
      <w:r w:rsidR="003C1983">
        <w:rPr>
          <w:rFonts w:cs="Arial"/>
          <w:szCs w:val="24"/>
        </w:rPr>
        <w:t xml:space="preserve">nd of the period under review </w:t>
      </w:r>
      <w:r w:rsidR="00D06F2B">
        <w:rPr>
          <w:rFonts w:cs="Arial"/>
          <w:szCs w:val="24"/>
        </w:rPr>
        <w:t>43.2</w:t>
      </w:r>
      <w:r w:rsidRPr="00AF255D">
        <w:rPr>
          <w:rFonts w:cs="Arial"/>
          <w:szCs w:val="24"/>
        </w:rPr>
        <w:t xml:space="preserve">% of the workforce was in the </w:t>
      </w:r>
      <w:r w:rsidR="00802DEE" w:rsidRPr="00AF255D">
        <w:rPr>
          <w:rFonts w:cs="Arial"/>
          <w:szCs w:val="24"/>
        </w:rPr>
        <w:t>Nursing and Midwifery job family</w:t>
      </w:r>
      <w:r w:rsidR="00D06F2B">
        <w:rPr>
          <w:rFonts w:cs="Arial"/>
          <w:szCs w:val="24"/>
        </w:rPr>
        <w:t xml:space="preserve"> (1.4</w:t>
      </w:r>
      <w:r w:rsidR="009B0624">
        <w:rPr>
          <w:rFonts w:cs="Arial"/>
          <w:szCs w:val="24"/>
        </w:rPr>
        <w:t xml:space="preserve">% </w:t>
      </w:r>
      <w:r w:rsidR="00D06F2B">
        <w:rPr>
          <w:rFonts w:cs="Arial"/>
          <w:szCs w:val="24"/>
        </w:rPr>
        <w:t>lower</w:t>
      </w:r>
      <w:r w:rsidR="003C1983">
        <w:rPr>
          <w:rFonts w:cs="Arial"/>
          <w:szCs w:val="24"/>
        </w:rPr>
        <w:t xml:space="preserve"> than the previous year)</w:t>
      </w:r>
      <w:r w:rsidR="00802DEE" w:rsidRPr="00AF255D">
        <w:rPr>
          <w:rFonts w:cs="Arial"/>
          <w:szCs w:val="24"/>
        </w:rPr>
        <w:t>, as can be seen from the table below.</w:t>
      </w:r>
      <w:r w:rsidR="00901CC7" w:rsidRPr="00AF255D">
        <w:rPr>
          <w:rFonts w:cs="Arial"/>
          <w:szCs w:val="24"/>
        </w:rPr>
        <w:t xml:space="preserve"> </w:t>
      </w:r>
      <w:r w:rsidR="00802DEE" w:rsidRPr="00AF255D">
        <w:rPr>
          <w:rFonts w:cs="Arial"/>
          <w:szCs w:val="24"/>
        </w:rPr>
        <w:t xml:space="preserve">The next largest job family, </w:t>
      </w:r>
      <w:r w:rsidR="00813E81" w:rsidRPr="00AF255D">
        <w:rPr>
          <w:rFonts w:cs="Arial"/>
          <w:szCs w:val="24"/>
        </w:rPr>
        <w:t xml:space="preserve">at </w:t>
      </w:r>
      <w:r w:rsidR="00D06F2B">
        <w:rPr>
          <w:rFonts w:cs="Arial"/>
          <w:szCs w:val="24"/>
        </w:rPr>
        <w:t>20.8</w:t>
      </w:r>
      <w:r w:rsidR="00802DEE" w:rsidRPr="00AF255D">
        <w:rPr>
          <w:rFonts w:cs="Arial"/>
          <w:szCs w:val="24"/>
        </w:rPr>
        <w:t>% was Administrative Services</w:t>
      </w:r>
      <w:r w:rsidR="009B0624">
        <w:rPr>
          <w:rFonts w:cs="Arial"/>
          <w:szCs w:val="24"/>
        </w:rPr>
        <w:t xml:space="preserve"> (0.2% lower</w:t>
      </w:r>
      <w:r w:rsidR="003C1983">
        <w:rPr>
          <w:rFonts w:cs="Arial"/>
          <w:szCs w:val="24"/>
        </w:rPr>
        <w:t xml:space="preserve"> than the previous year)</w:t>
      </w:r>
      <w:r w:rsidR="00802DEE" w:rsidRPr="00AF255D">
        <w:rPr>
          <w:rFonts w:cs="Arial"/>
          <w:szCs w:val="24"/>
        </w:rPr>
        <w:t>.</w:t>
      </w:r>
    </w:p>
    <w:p w14:paraId="17F5F86C" w14:textId="77777777" w:rsidR="00802DEE" w:rsidRPr="00AF255D" w:rsidRDefault="00802DEE" w:rsidP="00BB0A71">
      <w:pPr>
        <w:rPr>
          <w:rFonts w:cs="Arial"/>
          <w:szCs w:val="24"/>
        </w:rPr>
      </w:pPr>
    </w:p>
    <w:tbl>
      <w:tblPr>
        <w:tblStyle w:val="TableGrid"/>
        <w:tblW w:w="9918" w:type="dxa"/>
        <w:jc w:val="center"/>
        <w:tblLayout w:type="fixed"/>
        <w:tblLook w:val="04A0" w:firstRow="1" w:lastRow="0" w:firstColumn="1" w:lastColumn="0" w:noHBand="0" w:noVBand="1"/>
      </w:tblPr>
      <w:tblGrid>
        <w:gridCol w:w="2972"/>
        <w:gridCol w:w="1736"/>
        <w:gridCol w:w="1737"/>
        <w:gridCol w:w="1736"/>
        <w:gridCol w:w="1737"/>
      </w:tblGrid>
      <w:tr w:rsidR="00D06F2B" w:rsidRPr="00D06F2B" w14:paraId="7010AC54" w14:textId="77777777" w:rsidTr="009F6E26">
        <w:trPr>
          <w:trHeight w:val="300"/>
          <w:jc w:val="center"/>
        </w:trPr>
        <w:tc>
          <w:tcPr>
            <w:tcW w:w="2972" w:type="dxa"/>
            <w:noWrap/>
            <w:hideMark/>
          </w:tcPr>
          <w:p w14:paraId="35891D7B" w14:textId="77777777" w:rsidR="00D06F2B" w:rsidRPr="00D06F2B" w:rsidRDefault="00D06F2B" w:rsidP="00BB0A71">
            <w:pPr>
              <w:rPr>
                <w:rFonts w:cs="Arial"/>
                <w:b/>
                <w:bCs/>
                <w:szCs w:val="24"/>
              </w:rPr>
            </w:pPr>
            <w:r w:rsidRPr="00D06F2B">
              <w:rPr>
                <w:rFonts w:cs="Arial"/>
                <w:b/>
                <w:bCs/>
                <w:szCs w:val="24"/>
              </w:rPr>
              <w:t>Job Family</w:t>
            </w:r>
          </w:p>
        </w:tc>
        <w:tc>
          <w:tcPr>
            <w:tcW w:w="1736" w:type="dxa"/>
            <w:noWrap/>
            <w:hideMark/>
          </w:tcPr>
          <w:p w14:paraId="683CD7F7" w14:textId="77777777" w:rsidR="00D06F2B" w:rsidRPr="00D06F2B" w:rsidRDefault="00D06F2B" w:rsidP="00BB0A71">
            <w:pPr>
              <w:rPr>
                <w:rFonts w:cs="Arial"/>
                <w:b/>
                <w:bCs/>
                <w:szCs w:val="24"/>
              </w:rPr>
            </w:pPr>
            <w:r w:rsidRPr="00D06F2B">
              <w:rPr>
                <w:rFonts w:cs="Arial"/>
                <w:b/>
                <w:bCs/>
                <w:szCs w:val="24"/>
              </w:rPr>
              <w:t>Headcount</w:t>
            </w:r>
          </w:p>
        </w:tc>
        <w:tc>
          <w:tcPr>
            <w:tcW w:w="1737" w:type="dxa"/>
            <w:noWrap/>
            <w:hideMark/>
          </w:tcPr>
          <w:p w14:paraId="0136083C" w14:textId="77777777" w:rsidR="00D06F2B" w:rsidRPr="00D06F2B" w:rsidRDefault="00D06F2B" w:rsidP="00BB0A71">
            <w:pPr>
              <w:rPr>
                <w:rFonts w:cs="Arial"/>
                <w:b/>
                <w:bCs/>
                <w:szCs w:val="24"/>
              </w:rPr>
            </w:pPr>
            <w:r w:rsidRPr="00D06F2B">
              <w:rPr>
                <w:rFonts w:cs="Arial"/>
                <w:b/>
                <w:bCs/>
                <w:szCs w:val="24"/>
              </w:rPr>
              <w:t>% Headcount</w:t>
            </w:r>
          </w:p>
        </w:tc>
        <w:tc>
          <w:tcPr>
            <w:tcW w:w="1736" w:type="dxa"/>
            <w:noWrap/>
            <w:hideMark/>
          </w:tcPr>
          <w:p w14:paraId="10E68FAF" w14:textId="77777777" w:rsidR="00D06F2B" w:rsidRPr="00D06F2B" w:rsidRDefault="00D06F2B" w:rsidP="00BB0A71">
            <w:pPr>
              <w:rPr>
                <w:rFonts w:cs="Arial"/>
                <w:b/>
                <w:bCs/>
                <w:szCs w:val="24"/>
              </w:rPr>
            </w:pPr>
            <w:r w:rsidRPr="00D06F2B">
              <w:rPr>
                <w:rFonts w:cs="Arial"/>
                <w:b/>
                <w:bCs/>
                <w:szCs w:val="24"/>
              </w:rPr>
              <w:t>WTE</w:t>
            </w:r>
          </w:p>
        </w:tc>
        <w:tc>
          <w:tcPr>
            <w:tcW w:w="1737" w:type="dxa"/>
            <w:noWrap/>
            <w:hideMark/>
          </w:tcPr>
          <w:p w14:paraId="7822F4A7" w14:textId="77777777" w:rsidR="00D06F2B" w:rsidRPr="00D06F2B" w:rsidRDefault="00D06F2B" w:rsidP="00BB0A71">
            <w:pPr>
              <w:rPr>
                <w:rFonts w:cs="Arial"/>
                <w:b/>
                <w:bCs/>
                <w:szCs w:val="24"/>
              </w:rPr>
            </w:pPr>
            <w:r w:rsidRPr="00D06F2B">
              <w:rPr>
                <w:rFonts w:cs="Arial"/>
                <w:b/>
                <w:bCs/>
                <w:szCs w:val="24"/>
              </w:rPr>
              <w:t>% WTE</w:t>
            </w:r>
          </w:p>
        </w:tc>
      </w:tr>
      <w:tr w:rsidR="00D06F2B" w:rsidRPr="00D06F2B" w14:paraId="7575A6A2" w14:textId="77777777" w:rsidTr="009F6E26">
        <w:trPr>
          <w:trHeight w:val="300"/>
          <w:jc w:val="center"/>
        </w:trPr>
        <w:tc>
          <w:tcPr>
            <w:tcW w:w="2972" w:type="dxa"/>
            <w:noWrap/>
            <w:hideMark/>
          </w:tcPr>
          <w:p w14:paraId="4AB00C46" w14:textId="77777777" w:rsidR="00D06F2B" w:rsidRPr="00D06F2B" w:rsidRDefault="00D06F2B" w:rsidP="00BB0A71">
            <w:pPr>
              <w:rPr>
                <w:rFonts w:cs="Arial"/>
                <w:szCs w:val="24"/>
              </w:rPr>
            </w:pPr>
            <w:r w:rsidRPr="00D06F2B">
              <w:rPr>
                <w:rFonts w:cs="Arial"/>
                <w:szCs w:val="24"/>
              </w:rPr>
              <w:t>Nursing/Midwifery</w:t>
            </w:r>
          </w:p>
        </w:tc>
        <w:tc>
          <w:tcPr>
            <w:tcW w:w="1736" w:type="dxa"/>
            <w:noWrap/>
            <w:hideMark/>
          </w:tcPr>
          <w:p w14:paraId="5ED3B9B6" w14:textId="77777777" w:rsidR="00D06F2B" w:rsidRPr="00D06F2B" w:rsidRDefault="00D06F2B" w:rsidP="00534816">
            <w:pPr>
              <w:jc w:val="right"/>
              <w:rPr>
                <w:rFonts w:cs="Arial"/>
                <w:szCs w:val="24"/>
              </w:rPr>
            </w:pPr>
            <w:r w:rsidRPr="00D06F2B">
              <w:rPr>
                <w:rFonts w:cs="Arial"/>
                <w:szCs w:val="24"/>
              </w:rPr>
              <w:t>1129</w:t>
            </w:r>
          </w:p>
        </w:tc>
        <w:tc>
          <w:tcPr>
            <w:tcW w:w="1737" w:type="dxa"/>
            <w:noWrap/>
            <w:hideMark/>
          </w:tcPr>
          <w:p w14:paraId="7B88649D" w14:textId="77777777" w:rsidR="00D06F2B" w:rsidRPr="00D06F2B" w:rsidRDefault="00D06F2B" w:rsidP="00534816">
            <w:pPr>
              <w:jc w:val="right"/>
              <w:rPr>
                <w:rFonts w:cs="Arial"/>
                <w:szCs w:val="24"/>
              </w:rPr>
            </w:pPr>
            <w:r w:rsidRPr="00D06F2B">
              <w:rPr>
                <w:rFonts w:cs="Arial"/>
                <w:szCs w:val="24"/>
              </w:rPr>
              <w:t>43.2%</w:t>
            </w:r>
          </w:p>
        </w:tc>
        <w:tc>
          <w:tcPr>
            <w:tcW w:w="1736" w:type="dxa"/>
            <w:noWrap/>
            <w:hideMark/>
          </w:tcPr>
          <w:p w14:paraId="3A88D1A6" w14:textId="77777777" w:rsidR="00D06F2B" w:rsidRPr="00D06F2B" w:rsidRDefault="00D06F2B" w:rsidP="00534816">
            <w:pPr>
              <w:jc w:val="right"/>
              <w:rPr>
                <w:rFonts w:cs="Arial"/>
                <w:szCs w:val="24"/>
              </w:rPr>
            </w:pPr>
            <w:r w:rsidRPr="00D06F2B">
              <w:rPr>
                <w:rFonts w:cs="Arial"/>
                <w:szCs w:val="24"/>
              </w:rPr>
              <w:t>1023.8</w:t>
            </w:r>
          </w:p>
        </w:tc>
        <w:tc>
          <w:tcPr>
            <w:tcW w:w="1737" w:type="dxa"/>
            <w:noWrap/>
            <w:hideMark/>
          </w:tcPr>
          <w:p w14:paraId="2DDF9576" w14:textId="77777777" w:rsidR="00D06F2B" w:rsidRPr="00D06F2B" w:rsidRDefault="00D06F2B" w:rsidP="00534816">
            <w:pPr>
              <w:jc w:val="right"/>
              <w:rPr>
                <w:rFonts w:cs="Arial"/>
                <w:szCs w:val="24"/>
              </w:rPr>
            </w:pPr>
            <w:r w:rsidRPr="00D06F2B">
              <w:rPr>
                <w:rFonts w:cs="Arial"/>
                <w:szCs w:val="24"/>
              </w:rPr>
              <w:t>43.0%</w:t>
            </w:r>
          </w:p>
        </w:tc>
      </w:tr>
      <w:tr w:rsidR="00D06F2B" w:rsidRPr="00D06F2B" w14:paraId="758ABBF4" w14:textId="77777777" w:rsidTr="009F6E26">
        <w:trPr>
          <w:trHeight w:val="300"/>
          <w:jc w:val="center"/>
        </w:trPr>
        <w:tc>
          <w:tcPr>
            <w:tcW w:w="2972" w:type="dxa"/>
            <w:noWrap/>
            <w:hideMark/>
          </w:tcPr>
          <w:p w14:paraId="3D867BBB" w14:textId="77777777" w:rsidR="00D06F2B" w:rsidRPr="00D06F2B" w:rsidRDefault="00D06F2B" w:rsidP="00BB0A71">
            <w:pPr>
              <w:rPr>
                <w:rFonts w:cs="Arial"/>
                <w:szCs w:val="24"/>
              </w:rPr>
            </w:pPr>
            <w:r w:rsidRPr="00D06F2B">
              <w:rPr>
                <w:rFonts w:cs="Arial"/>
                <w:szCs w:val="24"/>
              </w:rPr>
              <w:t>Administrative Services</w:t>
            </w:r>
          </w:p>
        </w:tc>
        <w:tc>
          <w:tcPr>
            <w:tcW w:w="1736" w:type="dxa"/>
            <w:noWrap/>
            <w:hideMark/>
          </w:tcPr>
          <w:p w14:paraId="6B45778B" w14:textId="77777777" w:rsidR="00D06F2B" w:rsidRPr="00D06F2B" w:rsidRDefault="00D06F2B" w:rsidP="00534816">
            <w:pPr>
              <w:jc w:val="right"/>
              <w:rPr>
                <w:rFonts w:cs="Arial"/>
                <w:szCs w:val="24"/>
              </w:rPr>
            </w:pPr>
            <w:r w:rsidRPr="00D06F2B">
              <w:rPr>
                <w:rFonts w:cs="Arial"/>
                <w:szCs w:val="24"/>
              </w:rPr>
              <w:t>543</w:t>
            </w:r>
          </w:p>
        </w:tc>
        <w:tc>
          <w:tcPr>
            <w:tcW w:w="1737" w:type="dxa"/>
            <w:noWrap/>
            <w:hideMark/>
          </w:tcPr>
          <w:p w14:paraId="6307FBB1" w14:textId="77777777" w:rsidR="00D06F2B" w:rsidRPr="00D06F2B" w:rsidRDefault="00D06F2B" w:rsidP="00534816">
            <w:pPr>
              <w:jc w:val="right"/>
              <w:rPr>
                <w:rFonts w:cs="Arial"/>
                <w:szCs w:val="24"/>
              </w:rPr>
            </w:pPr>
            <w:r w:rsidRPr="00D06F2B">
              <w:rPr>
                <w:rFonts w:cs="Arial"/>
                <w:szCs w:val="24"/>
              </w:rPr>
              <w:t>20.8%</w:t>
            </w:r>
          </w:p>
        </w:tc>
        <w:tc>
          <w:tcPr>
            <w:tcW w:w="1736" w:type="dxa"/>
            <w:noWrap/>
            <w:hideMark/>
          </w:tcPr>
          <w:p w14:paraId="444F9A3B" w14:textId="77777777" w:rsidR="00D06F2B" w:rsidRPr="00D06F2B" w:rsidRDefault="00D06F2B" w:rsidP="00534816">
            <w:pPr>
              <w:jc w:val="right"/>
              <w:rPr>
                <w:rFonts w:cs="Arial"/>
                <w:szCs w:val="24"/>
              </w:rPr>
            </w:pPr>
            <w:r w:rsidRPr="00D06F2B">
              <w:rPr>
                <w:rFonts w:cs="Arial"/>
                <w:szCs w:val="24"/>
              </w:rPr>
              <w:t>503.4</w:t>
            </w:r>
          </w:p>
        </w:tc>
        <w:tc>
          <w:tcPr>
            <w:tcW w:w="1737" w:type="dxa"/>
            <w:noWrap/>
            <w:hideMark/>
          </w:tcPr>
          <w:p w14:paraId="3CDC969C" w14:textId="77777777" w:rsidR="00D06F2B" w:rsidRPr="00D06F2B" w:rsidRDefault="00D06F2B" w:rsidP="00534816">
            <w:pPr>
              <w:jc w:val="right"/>
              <w:rPr>
                <w:rFonts w:cs="Arial"/>
                <w:szCs w:val="24"/>
              </w:rPr>
            </w:pPr>
            <w:r w:rsidRPr="00D06F2B">
              <w:rPr>
                <w:rFonts w:cs="Arial"/>
                <w:szCs w:val="24"/>
              </w:rPr>
              <w:t>21.2%</w:t>
            </w:r>
          </w:p>
        </w:tc>
      </w:tr>
      <w:tr w:rsidR="00D06F2B" w:rsidRPr="00D06F2B" w14:paraId="3A130425" w14:textId="77777777" w:rsidTr="009F6E26">
        <w:trPr>
          <w:trHeight w:val="300"/>
          <w:jc w:val="center"/>
        </w:trPr>
        <w:tc>
          <w:tcPr>
            <w:tcW w:w="2972" w:type="dxa"/>
            <w:noWrap/>
            <w:hideMark/>
          </w:tcPr>
          <w:p w14:paraId="66598550" w14:textId="77777777" w:rsidR="00D06F2B" w:rsidRPr="00D06F2B" w:rsidRDefault="00D06F2B" w:rsidP="00BB0A71">
            <w:pPr>
              <w:rPr>
                <w:rFonts w:cs="Arial"/>
                <w:szCs w:val="24"/>
              </w:rPr>
            </w:pPr>
            <w:r w:rsidRPr="00D06F2B">
              <w:rPr>
                <w:rFonts w:cs="Arial"/>
                <w:szCs w:val="24"/>
              </w:rPr>
              <w:t>Support Services</w:t>
            </w:r>
          </w:p>
        </w:tc>
        <w:tc>
          <w:tcPr>
            <w:tcW w:w="1736" w:type="dxa"/>
            <w:noWrap/>
            <w:hideMark/>
          </w:tcPr>
          <w:p w14:paraId="135C29B4" w14:textId="77777777" w:rsidR="00D06F2B" w:rsidRPr="00D06F2B" w:rsidRDefault="00D06F2B" w:rsidP="00534816">
            <w:pPr>
              <w:jc w:val="right"/>
              <w:rPr>
                <w:rFonts w:cs="Arial"/>
                <w:szCs w:val="24"/>
              </w:rPr>
            </w:pPr>
            <w:r w:rsidRPr="00D06F2B">
              <w:rPr>
                <w:rFonts w:cs="Arial"/>
                <w:szCs w:val="24"/>
              </w:rPr>
              <w:t>293</w:t>
            </w:r>
          </w:p>
        </w:tc>
        <w:tc>
          <w:tcPr>
            <w:tcW w:w="1737" w:type="dxa"/>
            <w:noWrap/>
            <w:hideMark/>
          </w:tcPr>
          <w:p w14:paraId="51B8977C" w14:textId="77777777" w:rsidR="00D06F2B" w:rsidRPr="00D06F2B" w:rsidRDefault="00D06F2B" w:rsidP="00534816">
            <w:pPr>
              <w:jc w:val="right"/>
              <w:rPr>
                <w:rFonts w:cs="Arial"/>
                <w:szCs w:val="24"/>
              </w:rPr>
            </w:pPr>
            <w:r w:rsidRPr="00D06F2B">
              <w:rPr>
                <w:rFonts w:cs="Arial"/>
                <w:szCs w:val="24"/>
              </w:rPr>
              <w:t>11.2%</w:t>
            </w:r>
          </w:p>
        </w:tc>
        <w:tc>
          <w:tcPr>
            <w:tcW w:w="1736" w:type="dxa"/>
            <w:noWrap/>
            <w:hideMark/>
          </w:tcPr>
          <w:p w14:paraId="3198599F" w14:textId="77777777" w:rsidR="00D06F2B" w:rsidRPr="00D06F2B" w:rsidRDefault="00D06F2B" w:rsidP="00534816">
            <w:pPr>
              <w:jc w:val="right"/>
              <w:rPr>
                <w:rFonts w:cs="Arial"/>
                <w:szCs w:val="24"/>
              </w:rPr>
            </w:pPr>
            <w:r w:rsidRPr="00D06F2B">
              <w:rPr>
                <w:rFonts w:cs="Arial"/>
                <w:szCs w:val="24"/>
              </w:rPr>
              <w:t>274.1</w:t>
            </w:r>
          </w:p>
        </w:tc>
        <w:tc>
          <w:tcPr>
            <w:tcW w:w="1737" w:type="dxa"/>
            <w:noWrap/>
            <w:hideMark/>
          </w:tcPr>
          <w:p w14:paraId="3CB2FFFB" w14:textId="77777777" w:rsidR="00D06F2B" w:rsidRPr="00D06F2B" w:rsidRDefault="00D06F2B" w:rsidP="00534816">
            <w:pPr>
              <w:jc w:val="right"/>
              <w:rPr>
                <w:rFonts w:cs="Arial"/>
                <w:szCs w:val="24"/>
              </w:rPr>
            </w:pPr>
            <w:r w:rsidRPr="00D06F2B">
              <w:rPr>
                <w:rFonts w:cs="Arial"/>
                <w:szCs w:val="24"/>
              </w:rPr>
              <w:t>11.5%</w:t>
            </w:r>
          </w:p>
        </w:tc>
      </w:tr>
      <w:tr w:rsidR="00D06F2B" w:rsidRPr="00D06F2B" w14:paraId="464845E1" w14:textId="77777777" w:rsidTr="009F6E26">
        <w:trPr>
          <w:trHeight w:val="300"/>
          <w:jc w:val="center"/>
        </w:trPr>
        <w:tc>
          <w:tcPr>
            <w:tcW w:w="2972" w:type="dxa"/>
            <w:noWrap/>
            <w:hideMark/>
          </w:tcPr>
          <w:p w14:paraId="0692CF9E" w14:textId="77777777" w:rsidR="00D06F2B" w:rsidRPr="00D06F2B" w:rsidRDefault="00D06F2B" w:rsidP="00BB0A71">
            <w:pPr>
              <w:rPr>
                <w:rFonts w:cs="Arial"/>
                <w:szCs w:val="24"/>
              </w:rPr>
            </w:pPr>
            <w:r w:rsidRPr="00D06F2B">
              <w:rPr>
                <w:rFonts w:cs="Arial"/>
                <w:szCs w:val="24"/>
              </w:rPr>
              <w:t>Medical And Dental</w:t>
            </w:r>
          </w:p>
        </w:tc>
        <w:tc>
          <w:tcPr>
            <w:tcW w:w="1736" w:type="dxa"/>
            <w:noWrap/>
            <w:hideMark/>
          </w:tcPr>
          <w:p w14:paraId="4933A183" w14:textId="77777777" w:rsidR="00D06F2B" w:rsidRPr="00D06F2B" w:rsidRDefault="00D06F2B" w:rsidP="00534816">
            <w:pPr>
              <w:jc w:val="right"/>
              <w:rPr>
                <w:rFonts w:cs="Arial"/>
                <w:szCs w:val="24"/>
              </w:rPr>
            </w:pPr>
            <w:r w:rsidRPr="00D06F2B">
              <w:rPr>
                <w:rFonts w:cs="Arial"/>
                <w:szCs w:val="24"/>
              </w:rPr>
              <w:t>191</w:t>
            </w:r>
          </w:p>
        </w:tc>
        <w:tc>
          <w:tcPr>
            <w:tcW w:w="1737" w:type="dxa"/>
            <w:noWrap/>
            <w:hideMark/>
          </w:tcPr>
          <w:p w14:paraId="5CC7F282" w14:textId="77777777" w:rsidR="00D06F2B" w:rsidRPr="00D06F2B" w:rsidRDefault="00D06F2B" w:rsidP="00534816">
            <w:pPr>
              <w:jc w:val="right"/>
              <w:rPr>
                <w:rFonts w:cs="Arial"/>
                <w:szCs w:val="24"/>
              </w:rPr>
            </w:pPr>
            <w:r w:rsidRPr="00D06F2B">
              <w:rPr>
                <w:rFonts w:cs="Arial"/>
                <w:szCs w:val="24"/>
              </w:rPr>
              <w:t>7.3%</w:t>
            </w:r>
          </w:p>
        </w:tc>
        <w:tc>
          <w:tcPr>
            <w:tcW w:w="1736" w:type="dxa"/>
            <w:noWrap/>
            <w:hideMark/>
          </w:tcPr>
          <w:p w14:paraId="7DAF4FD9" w14:textId="77777777" w:rsidR="00D06F2B" w:rsidRPr="00D06F2B" w:rsidRDefault="00D06F2B" w:rsidP="00534816">
            <w:pPr>
              <w:jc w:val="right"/>
              <w:rPr>
                <w:rFonts w:cs="Arial"/>
                <w:szCs w:val="24"/>
              </w:rPr>
            </w:pPr>
            <w:r w:rsidRPr="00D06F2B">
              <w:rPr>
                <w:rFonts w:cs="Arial"/>
                <w:szCs w:val="24"/>
              </w:rPr>
              <w:t>173.8</w:t>
            </w:r>
          </w:p>
        </w:tc>
        <w:tc>
          <w:tcPr>
            <w:tcW w:w="1737" w:type="dxa"/>
            <w:noWrap/>
            <w:hideMark/>
          </w:tcPr>
          <w:p w14:paraId="499723E1" w14:textId="77777777" w:rsidR="00D06F2B" w:rsidRPr="00D06F2B" w:rsidRDefault="00D06F2B" w:rsidP="00534816">
            <w:pPr>
              <w:jc w:val="right"/>
              <w:rPr>
                <w:rFonts w:cs="Arial"/>
                <w:szCs w:val="24"/>
              </w:rPr>
            </w:pPr>
            <w:r w:rsidRPr="00D06F2B">
              <w:rPr>
                <w:rFonts w:cs="Arial"/>
                <w:szCs w:val="24"/>
              </w:rPr>
              <w:t>7.3%</w:t>
            </w:r>
          </w:p>
        </w:tc>
      </w:tr>
      <w:tr w:rsidR="00D06F2B" w:rsidRPr="00D06F2B" w14:paraId="19D63903" w14:textId="77777777" w:rsidTr="009F6E26">
        <w:trPr>
          <w:trHeight w:val="300"/>
          <w:jc w:val="center"/>
        </w:trPr>
        <w:tc>
          <w:tcPr>
            <w:tcW w:w="2972" w:type="dxa"/>
            <w:noWrap/>
            <w:hideMark/>
          </w:tcPr>
          <w:p w14:paraId="5DADAC17" w14:textId="77777777" w:rsidR="00D06F2B" w:rsidRPr="00D06F2B" w:rsidRDefault="00D06F2B" w:rsidP="00BB0A71">
            <w:pPr>
              <w:rPr>
                <w:rFonts w:cs="Arial"/>
                <w:szCs w:val="24"/>
              </w:rPr>
            </w:pPr>
            <w:r w:rsidRPr="00D06F2B">
              <w:rPr>
                <w:rFonts w:cs="Arial"/>
                <w:szCs w:val="24"/>
              </w:rPr>
              <w:t>Healthcare Sciences</w:t>
            </w:r>
          </w:p>
        </w:tc>
        <w:tc>
          <w:tcPr>
            <w:tcW w:w="1736" w:type="dxa"/>
            <w:noWrap/>
            <w:hideMark/>
          </w:tcPr>
          <w:p w14:paraId="6AAFE903" w14:textId="77777777" w:rsidR="00D06F2B" w:rsidRPr="00D06F2B" w:rsidRDefault="00D06F2B" w:rsidP="00534816">
            <w:pPr>
              <w:jc w:val="right"/>
              <w:rPr>
                <w:rFonts w:cs="Arial"/>
                <w:szCs w:val="24"/>
              </w:rPr>
            </w:pPr>
            <w:r w:rsidRPr="00D06F2B">
              <w:rPr>
                <w:rFonts w:cs="Arial"/>
                <w:szCs w:val="24"/>
              </w:rPr>
              <w:t>162</w:t>
            </w:r>
          </w:p>
        </w:tc>
        <w:tc>
          <w:tcPr>
            <w:tcW w:w="1737" w:type="dxa"/>
            <w:noWrap/>
            <w:hideMark/>
          </w:tcPr>
          <w:p w14:paraId="798AFF30" w14:textId="77777777" w:rsidR="00D06F2B" w:rsidRPr="00D06F2B" w:rsidRDefault="00D06F2B" w:rsidP="00534816">
            <w:pPr>
              <w:jc w:val="right"/>
              <w:rPr>
                <w:rFonts w:cs="Arial"/>
                <w:szCs w:val="24"/>
              </w:rPr>
            </w:pPr>
            <w:r w:rsidRPr="00D06F2B">
              <w:rPr>
                <w:rFonts w:cs="Arial"/>
                <w:szCs w:val="24"/>
              </w:rPr>
              <w:t>6.2%</w:t>
            </w:r>
          </w:p>
        </w:tc>
        <w:tc>
          <w:tcPr>
            <w:tcW w:w="1736" w:type="dxa"/>
            <w:noWrap/>
            <w:hideMark/>
          </w:tcPr>
          <w:p w14:paraId="646CD23D" w14:textId="77777777" w:rsidR="00D06F2B" w:rsidRPr="00D06F2B" w:rsidRDefault="00D06F2B" w:rsidP="00534816">
            <w:pPr>
              <w:jc w:val="right"/>
              <w:rPr>
                <w:rFonts w:cs="Arial"/>
                <w:szCs w:val="24"/>
              </w:rPr>
            </w:pPr>
            <w:r w:rsidRPr="00D06F2B">
              <w:rPr>
                <w:rFonts w:cs="Arial"/>
                <w:szCs w:val="24"/>
              </w:rPr>
              <w:t>149.3</w:t>
            </w:r>
          </w:p>
        </w:tc>
        <w:tc>
          <w:tcPr>
            <w:tcW w:w="1737" w:type="dxa"/>
            <w:noWrap/>
            <w:hideMark/>
          </w:tcPr>
          <w:p w14:paraId="3DCA6D77" w14:textId="77777777" w:rsidR="00D06F2B" w:rsidRPr="00D06F2B" w:rsidRDefault="00D06F2B" w:rsidP="00534816">
            <w:pPr>
              <w:jc w:val="right"/>
              <w:rPr>
                <w:rFonts w:cs="Arial"/>
                <w:szCs w:val="24"/>
              </w:rPr>
            </w:pPr>
            <w:r w:rsidRPr="00D06F2B">
              <w:rPr>
                <w:rFonts w:cs="Arial"/>
                <w:szCs w:val="24"/>
              </w:rPr>
              <w:t>6.3%</w:t>
            </w:r>
          </w:p>
        </w:tc>
      </w:tr>
      <w:tr w:rsidR="00D06F2B" w:rsidRPr="00D06F2B" w14:paraId="725DD308" w14:textId="77777777" w:rsidTr="009F6E26">
        <w:trPr>
          <w:trHeight w:val="300"/>
          <w:jc w:val="center"/>
        </w:trPr>
        <w:tc>
          <w:tcPr>
            <w:tcW w:w="2972" w:type="dxa"/>
            <w:noWrap/>
            <w:hideMark/>
          </w:tcPr>
          <w:p w14:paraId="4A55E635" w14:textId="77777777" w:rsidR="00D06F2B" w:rsidRPr="00D06F2B" w:rsidRDefault="00D06F2B" w:rsidP="00BB0A71">
            <w:pPr>
              <w:rPr>
                <w:rFonts w:cs="Arial"/>
                <w:szCs w:val="24"/>
              </w:rPr>
            </w:pPr>
            <w:r w:rsidRPr="00D06F2B">
              <w:rPr>
                <w:rFonts w:cs="Arial"/>
                <w:szCs w:val="24"/>
              </w:rPr>
              <w:t>Allied Health Profession</w:t>
            </w:r>
          </w:p>
        </w:tc>
        <w:tc>
          <w:tcPr>
            <w:tcW w:w="1736" w:type="dxa"/>
            <w:noWrap/>
            <w:hideMark/>
          </w:tcPr>
          <w:p w14:paraId="5C6D48FB" w14:textId="77777777" w:rsidR="00D06F2B" w:rsidRPr="00D06F2B" w:rsidRDefault="00D06F2B" w:rsidP="00534816">
            <w:pPr>
              <w:jc w:val="right"/>
              <w:rPr>
                <w:rFonts w:cs="Arial"/>
                <w:szCs w:val="24"/>
              </w:rPr>
            </w:pPr>
            <w:r w:rsidRPr="00D06F2B">
              <w:rPr>
                <w:rFonts w:cs="Arial"/>
                <w:szCs w:val="24"/>
              </w:rPr>
              <w:t>157</w:t>
            </w:r>
          </w:p>
        </w:tc>
        <w:tc>
          <w:tcPr>
            <w:tcW w:w="1737" w:type="dxa"/>
            <w:noWrap/>
            <w:hideMark/>
          </w:tcPr>
          <w:p w14:paraId="6795BB32" w14:textId="77777777" w:rsidR="00D06F2B" w:rsidRPr="00D06F2B" w:rsidRDefault="00D06F2B" w:rsidP="00534816">
            <w:pPr>
              <w:jc w:val="right"/>
              <w:rPr>
                <w:rFonts w:cs="Arial"/>
                <w:szCs w:val="24"/>
              </w:rPr>
            </w:pPr>
            <w:r w:rsidRPr="00D06F2B">
              <w:rPr>
                <w:rFonts w:cs="Arial"/>
                <w:szCs w:val="24"/>
              </w:rPr>
              <w:t>6.0%</w:t>
            </w:r>
          </w:p>
        </w:tc>
        <w:tc>
          <w:tcPr>
            <w:tcW w:w="1736" w:type="dxa"/>
            <w:noWrap/>
            <w:hideMark/>
          </w:tcPr>
          <w:p w14:paraId="763B4A39" w14:textId="77777777" w:rsidR="00D06F2B" w:rsidRPr="00D06F2B" w:rsidRDefault="00D06F2B" w:rsidP="00534816">
            <w:pPr>
              <w:jc w:val="right"/>
              <w:rPr>
                <w:rFonts w:cs="Arial"/>
                <w:szCs w:val="24"/>
              </w:rPr>
            </w:pPr>
            <w:r w:rsidRPr="00D06F2B">
              <w:rPr>
                <w:rFonts w:cs="Arial"/>
                <w:szCs w:val="24"/>
              </w:rPr>
              <w:t>133.1</w:t>
            </w:r>
          </w:p>
        </w:tc>
        <w:tc>
          <w:tcPr>
            <w:tcW w:w="1737" w:type="dxa"/>
            <w:noWrap/>
            <w:hideMark/>
          </w:tcPr>
          <w:p w14:paraId="5B9B5D79" w14:textId="77777777" w:rsidR="00D06F2B" w:rsidRPr="00D06F2B" w:rsidRDefault="00D06F2B" w:rsidP="00534816">
            <w:pPr>
              <w:jc w:val="right"/>
              <w:rPr>
                <w:rFonts w:cs="Arial"/>
                <w:szCs w:val="24"/>
              </w:rPr>
            </w:pPr>
            <w:r w:rsidRPr="00D06F2B">
              <w:rPr>
                <w:rFonts w:cs="Arial"/>
                <w:szCs w:val="24"/>
              </w:rPr>
              <w:t>5.6%</w:t>
            </w:r>
          </w:p>
        </w:tc>
      </w:tr>
      <w:tr w:rsidR="00D06F2B" w:rsidRPr="00D06F2B" w14:paraId="2E439D84" w14:textId="77777777" w:rsidTr="009F6E26">
        <w:trPr>
          <w:trHeight w:val="300"/>
          <w:jc w:val="center"/>
        </w:trPr>
        <w:tc>
          <w:tcPr>
            <w:tcW w:w="2972" w:type="dxa"/>
            <w:noWrap/>
            <w:hideMark/>
          </w:tcPr>
          <w:p w14:paraId="1475BF36" w14:textId="77777777" w:rsidR="00D06F2B" w:rsidRPr="00D06F2B" w:rsidRDefault="00D06F2B" w:rsidP="00BB0A71">
            <w:pPr>
              <w:rPr>
                <w:rFonts w:cs="Arial"/>
                <w:szCs w:val="24"/>
              </w:rPr>
            </w:pPr>
            <w:r w:rsidRPr="00D06F2B">
              <w:rPr>
                <w:rFonts w:cs="Arial"/>
                <w:szCs w:val="24"/>
              </w:rPr>
              <w:t>Other Therapeutic</w:t>
            </w:r>
          </w:p>
        </w:tc>
        <w:tc>
          <w:tcPr>
            <w:tcW w:w="1736" w:type="dxa"/>
            <w:noWrap/>
            <w:hideMark/>
          </w:tcPr>
          <w:p w14:paraId="04354447" w14:textId="77777777" w:rsidR="00D06F2B" w:rsidRPr="00D06F2B" w:rsidRDefault="00D06F2B" w:rsidP="00534816">
            <w:pPr>
              <w:jc w:val="right"/>
              <w:rPr>
                <w:rFonts w:cs="Arial"/>
                <w:szCs w:val="24"/>
              </w:rPr>
            </w:pPr>
            <w:r w:rsidRPr="00D06F2B">
              <w:rPr>
                <w:rFonts w:cs="Arial"/>
                <w:szCs w:val="24"/>
              </w:rPr>
              <w:t>70</w:t>
            </w:r>
          </w:p>
        </w:tc>
        <w:tc>
          <w:tcPr>
            <w:tcW w:w="1737" w:type="dxa"/>
            <w:noWrap/>
            <w:hideMark/>
          </w:tcPr>
          <w:p w14:paraId="0A88FA1D" w14:textId="77777777" w:rsidR="00D06F2B" w:rsidRPr="00D06F2B" w:rsidRDefault="00D06F2B" w:rsidP="00534816">
            <w:pPr>
              <w:jc w:val="right"/>
              <w:rPr>
                <w:rFonts w:cs="Arial"/>
                <w:szCs w:val="24"/>
              </w:rPr>
            </w:pPr>
            <w:r w:rsidRPr="00D06F2B">
              <w:rPr>
                <w:rFonts w:cs="Arial"/>
                <w:szCs w:val="24"/>
              </w:rPr>
              <w:t>2.7%</w:t>
            </w:r>
          </w:p>
        </w:tc>
        <w:tc>
          <w:tcPr>
            <w:tcW w:w="1736" w:type="dxa"/>
            <w:noWrap/>
            <w:hideMark/>
          </w:tcPr>
          <w:p w14:paraId="43EFE55B" w14:textId="77777777" w:rsidR="00D06F2B" w:rsidRPr="00D06F2B" w:rsidRDefault="00D06F2B" w:rsidP="00534816">
            <w:pPr>
              <w:jc w:val="right"/>
              <w:rPr>
                <w:rFonts w:cs="Arial"/>
                <w:szCs w:val="24"/>
              </w:rPr>
            </w:pPr>
            <w:r w:rsidRPr="00D06F2B">
              <w:rPr>
                <w:rFonts w:cs="Arial"/>
                <w:szCs w:val="24"/>
              </w:rPr>
              <w:t>56.0</w:t>
            </w:r>
          </w:p>
        </w:tc>
        <w:tc>
          <w:tcPr>
            <w:tcW w:w="1737" w:type="dxa"/>
            <w:noWrap/>
            <w:hideMark/>
          </w:tcPr>
          <w:p w14:paraId="653E9E16" w14:textId="77777777" w:rsidR="00D06F2B" w:rsidRPr="00D06F2B" w:rsidRDefault="00D06F2B" w:rsidP="00534816">
            <w:pPr>
              <w:jc w:val="right"/>
              <w:rPr>
                <w:rFonts w:cs="Arial"/>
                <w:szCs w:val="24"/>
              </w:rPr>
            </w:pPr>
            <w:r w:rsidRPr="00D06F2B">
              <w:rPr>
                <w:rFonts w:cs="Arial"/>
                <w:szCs w:val="24"/>
              </w:rPr>
              <w:t>2.4%</w:t>
            </w:r>
          </w:p>
        </w:tc>
      </w:tr>
      <w:tr w:rsidR="00D06F2B" w:rsidRPr="00D06F2B" w14:paraId="6E1F34B3" w14:textId="77777777" w:rsidTr="009F6E26">
        <w:trPr>
          <w:trHeight w:val="300"/>
          <w:jc w:val="center"/>
        </w:trPr>
        <w:tc>
          <w:tcPr>
            <w:tcW w:w="2972" w:type="dxa"/>
            <w:noWrap/>
            <w:hideMark/>
          </w:tcPr>
          <w:p w14:paraId="72FE9D87" w14:textId="77777777" w:rsidR="00D06F2B" w:rsidRPr="00D06F2B" w:rsidRDefault="00D06F2B" w:rsidP="00BB0A71">
            <w:pPr>
              <w:rPr>
                <w:rFonts w:cs="Arial"/>
                <w:szCs w:val="24"/>
              </w:rPr>
            </w:pPr>
            <w:r w:rsidRPr="00D06F2B">
              <w:rPr>
                <w:rFonts w:cs="Arial"/>
                <w:szCs w:val="24"/>
              </w:rPr>
              <w:t>Medical Support</w:t>
            </w:r>
          </w:p>
        </w:tc>
        <w:tc>
          <w:tcPr>
            <w:tcW w:w="1736" w:type="dxa"/>
            <w:noWrap/>
            <w:hideMark/>
          </w:tcPr>
          <w:p w14:paraId="2CEE364F" w14:textId="77777777" w:rsidR="00D06F2B" w:rsidRPr="00D06F2B" w:rsidRDefault="00D06F2B" w:rsidP="00534816">
            <w:pPr>
              <w:jc w:val="right"/>
              <w:rPr>
                <w:rFonts w:cs="Arial"/>
                <w:szCs w:val="24"/>
              </w:rPr>
            </w:pPr>
            <w:r w:rsidRPr="00D06F2B">
              <w:rPr>
                <w:rFonts w:cs="Arial"/>
                <w:szCs w:val="24"/>
              </w:rPr>
              <w:t>59</w:t>
            </w:r>
          </w:p>
        </w:tc>
        <w:tc>
          <w:tcPr>
            <w:tcW w:w="1737" w:type="dxa"/>
            <w:noWrap/>
            <w:hideMark/>
          </w:tcPr>
          <w:p w14:paraId="49A64EB0" w14:textId="77777777" w:rsidR="00D06F2B" w:rsidRPr="00D06F2B" w:rsidRDefault="00D06F2B" w:rsidP="00534816">
            <w:pPr>
              <w:jc w:val="right"/>
              <w:rPr>
                <w:rFonts w:cs="Arial"/>
                <w:szCs w:val="24"/>
              </w:rPr>
            </w:pPr>
            <w:r w:rsidRPr="00D06F2B">
              <w:rPr>
                <w:rFonts w:cs="Arial"/>
                <w:szCs w:val="24"/>
              </w:rPr>
              <w:t>2.3%</w:t>
            </w:r>
          </w:p>
        </w:tc>
        <w:tc>
          <w:tcPr>
            <w:tcW w:w="1736" w:type="dxa"/>
            <w:noWrap/>
            <w:hideMark/>
          </w:tcPr>
          <w:p w14:paraId="0C25958D" w14:textId="77777777" w:rsidR="00D06F2B" w:rsidRPr="00D06F2B" w:rsidRDefault="00D06F2B" w:rsidP="00534816">
            <w:pPr>
              <w:jc w:val="right"/>
              <w:rPr>
                <w:rFonts w:cs="Arial"/>
                <w:szCs w:val="24"/>
              </w:rPr>
            </w:pPr>
            <w:r w:rsidRPr="00D06F2B">
              <w:rPr>
                <w:rFonts w:cs="Arial"/>
                <w:szCs w:val="24"/>
              </w:rPr>
              <w:t>55.8</w:t>
            </w:r>
          </w:p>
        </w:tc>
        <w:tc>
          <w:tcPr>
            <w:tcW w:w="1737" w:type="dxa"/>
            <w:noWrap/>
            <w:hideMark/>
          </w:tcPr>
          <w:p w14:paraId="18E6ED02" w14:textId="77777777" w:rsidR="00D06F2B" w:rsidRPr="00D06F2B" w:rsidRDefault="00D06F2B" w:rsidP="00534816">
            <w:pPr>
              <w:jc w:val="right"/>
              <w:rPr>
                <w:rFonts w:cs="Arial"/>
                <w:szCs w:val="24"/>
              </w:rPr>
            </w:pPr>
            <w:r w:rsidRPr="00D06F2B">
              <w:rPr>
                <w:rFonts w:cs="Arial"/>
                <w:szCs w:val="24"/>
              </w:rPr>
              <w:t>2.3%</w:t>
            </w:r>
          </w:p>
        </w:tc>
      </w:tr>
      <w:tr w:rsidR="00D06F2B" w:rsidRPr="00D06F2B" w14:paraId="32BB0E61" w14:textId="77777777" w:rsidTr="009F6E26">
        <w:trPr>
          <w:trHeight w:val="300"/>
          <w:jc w:val="center"/>
        </w:trPr>
        <w:tc>
          <w:tcPr>
            <w:tcW w:w="2972" w:type="dxa"/>
            <w:noWrap/>
            <w:hideMark/>
          </w:tcPr>
          <w:p w14:paraId="3E35A21A" w14:textId="77777777" w:rsidR="00D06F2B" w:rsidRPr="00D06F2B" w:rsidRDefault="00D06F2B" w:rsidP="00BB0A71">
            <w:pPr>
              <w:rPr>
                <w:rFonts w:cs="Arial"/>
                <w:szCs w:val="24"/>
              </w:rPr>
            </w:pPr>
            <w:r w:rsidRPr="00D06F2B">
              <w:rPr>
                <w:rFonts w:cs="Arial"/>
                <w:szCs w:val="24"/>
              </w:rPr>
              <w:t>Senior Managers</w:t>
            </w:r>
          </w:p>
        </w:tc>
        <w:tc>
          <w:tcPr>
            <w:tcW w:w="1736" w:type="dxa"/>
            <w:noWrap/>
            <w:hideMark/>
          </w:tcPr>
          <w:p w14:paraId="2A9888A7" w14:textId="77777777" w:rsidR="00D06F2B" w:rsidRPr="00D06F2B" w:rsidRDefault="00D06F2B" w:rsidP="00534816">
            <w:pPr>
              <w:jc w:val="right"/>
              <w:rPr>
                <w:rFonts w:cs="Arial"/>
                <w:szCs w:val="24"/>
              </w:rPr>
            </w:pPr>
            <w:r w:rsidRPr="00D06F2B">
              <w:rPr>
                <w:rFonts w:cs="Arial"/>
                <w:szCs w:val="24"/>
              </w:rPr>
              <w:t>7</w:t>
            </w:r>
          </w:p>
        </w:tc>
        <w:tc>
          <w:tcPr>
            <w:tcW w:w="1737" w:type="dxa"/>
            <w:noWrap/>
            <w:hideMark/>
          </w:tcPr>
          <w:p w14:paraId="38BF33E7" w14:textId="77777777" w:rsidR="00D06F2B" w:rsidRPr="00D06F2B" w:rsidRDefault="00D06F2B" w:rsidP="00534816">
            <w:pPr>
              <w:jc w:val="right"/>
              <w:rPr>
                <w:rFonts w:cs="Arial"/>
                <w:szCs w:val="24"/>
              </w:rPr>
            </w:pPr>
            <w:r w:rsidRPr="00D06F2B">
              <w:rPr>
                <w:rFonts w:cs="Arial"/>
                <w:szCs w:val="24"/>
              </w:rPr>
              <w:t>0.3%</w:t>
            </w:r>
          </w:p>
        </w:tc>
        <w:tc>
          <w:tcPr>
            <w:tcW w:w="1736" w:type="dxa"/>
            <w:noWrap/>
            <w:hideMark/>
          </w:tcPr>
          <w:p w14:paraId="1A36F877" w14:textId="77777777" w:rsidR="00D06F2B" w:rsidRPr="00D06F2B" w:rsidRDefault="00D06F2B" w:rsidP="00534816">
            <w:pPr>
              <w:jc w:val="right"/>
              <w:rPr>
                <w:rFonts w:cs="Arial"/>
                <w:szCs w:val="24"/>
              </w:rPr>
            </w:pPr>
            <w:r w:rsidRPr="00D06F2B">
              <w:rPr>
                <w:rFonts w:cs="Arial"/>
                <w:szCs w:val="24"/>
              </w:rPr>
              <w:t>7.0</w:t>
            </w:r>
          </w:p>
        </w:tc>
        <w:tc>
          <w:tcPr>
            <w:tcW w:w="1737" w:type="dxa"/>
            <w:noWrap/>
            <w:hideMark/>
          </w:tcPr>
          <w:p w14:paraId="49E6B503" w14:textId="77777777" w:rsidR="00D06F2B" w:rsidRPr="00D06F2B" w:rsidRDefault="00D06F2B" w:rsidP="00534816">
            <w:pPr>
              <w:jc w:val="right"/>
              <w:rPr>
                <w:rFonts w:cs="Arial"/>
                <w:szCs w:val="24"/>
              </w:rPr>
            </w:pPr>
            <w:r w:rsidRPr="00D06F2B">
              <w:rPr>
                <w:rFonts w:cs="Arial"/>
                <w:szCs w:val="24"/>
              </w:rPr>
              <w:t>0.3%</w:t>
            </w:r>
          </w:p>
        </w:tc>
      </w:tr>
      <w:tr w:rsidR="00D06F2B" w:rsidRPr="00D06F2B" w14:paraId="628B456A" w14:textId="77777777" w:rsidTr="009F6E26">
        <w:trPr>
          <w:trHeight w:val="300"/>
          <w:jc w:val="center"/>
        </w:trPr>
        <w:tc>
          <w:tcPr>
            <w:tcW w:w="2972" w:type="dxa"/>
            <w:noWrap/>
            <w:hideMark/>
          </w:tcPr>
          <w:p w14:paraId="4D23745B" w14:textId="77777777" w:rsidR="00D06F2B" w:rsidRPr="00D06F2B" w:rsidRDefault="00D06F2B" w:rsidP="00BB0A71">
            <w:pPr>
              <w:rPr>
                <w:rFonts w:cs="Arial"/>
                <w:szCs w:val="24"/>
              </w:rPr>
            </w:pPr>
            <w:r w:rsidRPr="00D06F2B">
              <w:rPr>
                <w:rFonts w:cs="Arial"/>
                <w:szCs w:val="24"/>
              </w:rPr>
              <w:t>Personal And Social Care</w:t>
            </w:r>
          </w:p>
        </w:tc>
        <w:tc>
          <w:tcPr>
            <w:tcW w:w="1736" w:type="dxa"/>
            <w:noWrap/>
            <w:hideMark/>
          </w:tcPr>
          <w:p w14:paraId="6433AE15" w14:textId="77777777" w:rsidR="00D06F2B" w:rsidRPr="00D06F2B" w:rsidRDefault="00D06F2B" w:rsidP="00534816">
            <w:pPr>
              <w:jc w:val="right"/>
              <w:rPr>
                <w:rFonts w:cs="Arial"/>
                <w:szCs w:val="24"/>
              </w:rPr>
            </w:pPr>
            <w:r w:rsidRPr="00D06F2B">
              <w:rPr>
                <w:rFonts w:cs="Arial"/>
                <w:szCs w:val="24"/>
              </w:rPr>
              <w:t>2</w:t>
            </w:r>
          </w:p>
        </w:tc>
        <w:tc>
          <w:tcPr>
            <w:tcW w:w="1737" w:type="dxa"/>
            <w:noWrap/>
            <w:hideMark/>
          </w:tcPr>
          <w:p w14:paraId="2DAA5277" w14:textId="77777777" w:rsidR="00D06F2B" w:rsidRPr="00D06F2B" w:rsidRDefault="00D06F2B" w:rsidP="00534816">
            <w:pPr>
              <w:jc w:val="right"/>
              <w:rPr>
                <w:rFonts w:cs="Arial"/>
                <w:szCs w:val="24"/>
              </w:rPr>
            </w:pPr>
            <w:r w:rsidRPr="00D06F2B">
              <w:rPr>
                <w:rFonts w:cs="Arial"/>
                <w:szCs w:val="24"/>
              </w:rPr>
              <w:t>0.1%</w:t>
            </w:r>
          </w:p>
        </w:tc>
        <w:tc>
          <w:tcPr>
            <w:tcW w:w="1736" w:type="dxa"/>
            <w:noWrap/>
            <w:hideMark/>
          </w:tcPr>
          <w:p w14:paraId="7A2A7C37" w14:textId="77777777" w:rsidR="00D06F2B" w:rsidRPr="00D06F2B" w:rsidRDefault="00D06F2B" w:rsidP="00534816">
            <w:pPr>
              <w:jc w:val="right"/>
              <w:rPr>
                <w:rFonts w:cs="Arial"/>
                <w:szCs w:val="24"/>
              </w:rPr>
            </w:pPr>
            <w:r w:rsidRPr="00D06F2B">
              <w:rPr>
                <w:rFonts w:cs="Arial"/>
                <w:szCs w:val="24"/>
              </w:rPr>
              <w:t>2.0</w:t>
            </w:r>
          </w:p>
        </w:tc>
        <w:tc>
          <w:tcPr>
            <w:tcW w:w="1737" w:type="dxa"/>
            <w:noWrap/>
            <w:hideMark/>
          </w:tcPr>
          <w:p w14:paraId="4AEC33C7" w14:textId="77777777" w:rsidR="00D06F2B" w:rsidRPr="00D06F2B" w:rsidRDefault="00D06F2B" w:rsidP="00534816">
            <w:pPr>
              <w:jc w:val="right"/>
              <w:rPr>
                <w:rFonts w:cs="Arial"/>
                <w:szCs w:val="24"/>
              </w:rPr>
            </w:pPr>
            <w:r w:rsidRPr="00D06F2B">
              <w:rPr>
                <w:rFonts w:cs="Arial"/>
                <w:szCs w:val="24"/>
              </w:rPr>
              <w:t>0.1%</w:t>
            </w:r>
          </w:p>
        </w:tc>
      </w:tr>
      <w:tr w:rsidR="00D06F2B" w:rsidRPr="00D06F2B" w14:paraId="5D67CC40" w14:textId="77777777" w:rsidTr="009F6E26">
        <w:trPr>
          <w:trHeight w:val="300"/>
          <w:jc w:val="center"/>
        </w:trPr>
        <w:tc>
          <w:tcPr>
            <w:tcW w:w="2972" w:type="dxa"/>
            <w:noWrap/>
            <w:hideMark/>
          </w:tcPr>
          <w:p w14:paraId="13F2D179" w14:textId="77777777" w:rsidR="00D06F2B" w:rsidRPr="00D06F2B" w:rsidRDefault="00D06F2B" w:rsidP="00BB0A71">
            <w:pPr>
              <w:rPr>
                <w:rFonts w:cs="Arial"/>
                <w:b/>
                <w:bCs/>
                <w:szCs w:val="24"/>
              </w:rPr>
            </w:pPr>
            <w:r w:rsidRPr="00D06F2B">
              <w:rPr>
                <w:rFonts w:cs="Arial"/>
                <w:b/>
                <w:bCs/>
                <w:szCs w:val="24"/>
              </w:rPr>
              <w:t>Total</w:t>
            </w:r>
          </w:p>
        </w:tc>
        <w:tc>
          <w:tcPr>
            <w:tcW w:w="1736" w:type="dxa"/>
            <w:noWrap/>
            <w:hideMark/>
          </w:tcPr>
          <w:p w14:paraId="655AB9E4" w14:textId="77777777" w:rsidR="00D06F2B" w:rsidRPr="00D06F2B" w:rsidRDefault="00D06F2B" w:rsidP="00534816">
            <w:pPr>
              <w:jc w:val="right"/>
              <w:rPr>
                <w:rFonts w:cs="Arial"/>
                <w:b/>
                <w:bCs/>
                <w:szCs w:val="24"/>
              </w:rPr>
            </w:pPr>
            <w:r w:rsidRPr="00D06F2B">
              <w:rPr>
                <w:rFonts w:cs="Arial"/>
                <w:b/>
                <w:bCs/>
                <w:szCs w:val="24"/>
              </w:rPr>
              <w:t>2613</w:t>
            </w:r>
          </w:p>
        </w:tc>
        <w:tc>
          <w:tcPr>
            <w:tcW w:w="1737" w:type="dxa"/>
            <w:noWrap/>
            <w:hideMark/>
          </w:tcPr>
          <w:p w14:paraId="649A3CBD" w14:textId="77777777" w:rsidR="00D06F2B" w:rsidRPr="00D06F2B" w:rsidRDefault="00D06F2B" w:rsidP="00534816">
            <w:pPr>
              <w:jc w:val="right"/>
              <w:rPr>
                <w:rFonts w:cs="Arial"/>
                <w:b/>
                <w:bCs/>
                <w:szCs w:val="24"/>
              </w:rPr>
            </w:pPr>
            <w:r w:rsidRPr="00D06F2B">
              <w:rPr>
                <w:rFonts w:cs="Arial"/>
                <w:b/>
                <w:bCs/>
                <w:szCs w:val="24"/>
              </w:rPr>
              <w:t>100.0%</w:t>
            </w:r>
          </w:p>
        </w:tc>
        <w:tc>
          <w:tcPr>
            <w:tcW w:w="1736" w:type="dxa"/>
            <w:noWrap/>
            <w:hideMark/>
          </w:tcPr>
          <w:p w14:paraId="0C19017E" w14:textId="3FD5E25C" w:rsidR="00D06F2B" w:rsidRPr="00D06F2B" w:rsidRDefault="00D06F2B" w:rsidP="00534816">
            <w:pPr>
              <w:jc w:val="right"/>
              <w:rPr>
                <w:rFonts w:cs="Arial"/>
                <w:b/>
                <w:bCs/>
                <w:szCs w:val="24"/>
              </w:rPr>
            </w:pPr>
            <w:r w:rsidRPr="00D06F2B">
              <w:rPr>
                <w:rFonts w:cs="Arial"/>
                <w:b/>
                <w:bCs/>
                <w:szCs w:val="24"/>
              </w:rPr>
              <w:t>2378.2</w:t>
            </w:r>
          </w:p>
        </w:tc>
        <w:tc>
          <w:tcPr>
            <w:tcW w:w="1737" w:type="dxa"/>
            <w:noWrap/>
            <w:hideMark/>
          </w:tcPr>
          <w:p w14:paraId="365B08A7" w14:textId="77777777" w:rsidR="00D06F2B" w:rsidRPr="00D06F2B" w:rsidRDefault="00D06F2B" w:rsidP="00534816">
            <w:pPr>
              <w:jc w:val="right"/>
              <w:rPr>
                <w:rFonts w:cs="Arial"/>
                <w:b/>
                <w:bCs/>
                <w:szCs w:val="24"/>
              </w:rPr>
            </w:pPr>
            <w:r w:rsidRPr="00D06F2B">
              <w:rPr>
                <w:rFonts w:cs="Arial"/>
                <w:b/>
                <w:bCs/>
                <w:szCs w:val="24"/>
              </w:rPr>
              <w:t>100.0%</w:t>
            </w:r>
          </w:p>
        </w:tc>
      </w:tr>
    </w:tbl>
    <w:p w14:paraId="3EC4A8AA" w14:textId="77777777" w:rsidR="00D06F2B" w:rsidRPr="00AF255D" w:rsidRDefault="00D06F2B" w:rsidP="00BB0A71">
      <w:pPr>
        <w:rPr>
          <w:rFonts w:cs="Arial"/>
          <w:szCs w:val="24"/>
        </w:rPr>
      </w:pPr>
    </w:p>
    <w:p w14:paraId="463F3936" w14:textId="039D8C97" w:rsidR="00C641FD" w:rsidRDefault="00342BA3" w:rsidP="00BB0A71">
      <w:pPr>
        <w:rPr>
          <w:rFonts w:cs="Arial"/>
          <w:szCs w:val="24"/>
        </w:rPr>
      </w:pPr>
      <w:r>
        <w:rPr>
          <w:rFonts w:cs="Arial"/>
          <w:szCs w:val="24"/>
        </w:rPr>
        <w:t>The workforce is no</w:t>
      </w:r>
      <w:r w:rsidR="007656E6">
        <w:rPr>
          <w:rFonts w:cs="Arial"/>
          <w:szCs w:val="24"/>
        </w:rPr>
        <w:t>t all on permanent or</w:t>
      </w:r>
      <w:r>
        <w:rPr>
          <w:rFonts w:cs="Arial"/>
          <w:szCs w:val="24"/>
        </w:rPr>
        <w:t xml:space="preserve"> fixed term contracts: NHS GJ also</w:t>
      </w:r>
      <w:r w:rsidR="002D6269" w:rsidRPr="00AF255D">
        <w:rPr>
          <w:rFonts w:cs="Arial"/>
          <w:szCs w:val="24"/>
        </w:rPr>
        <w:t xml:space="preserve"> uses “Bank” </w:t>
      </w:r>
      <w:r w:rsidR="009A2FFF" w:rsidRPr="00AF255D">
        <w:rPr>
          <w:rFonts w:cs="Arial"/>
          <w:szCs w:val="24"/>
        </w:rPr>
        <w:t>workers</w:t>
      </w:r>
      <w:r w:rsidR="002D6269" w:rsidRPr="00AF255D">
        <w:rPr>
          <w:rFonts w:cs="Arial"/>
          <w:szCs w:val="24"/>
        </w:rPr>
        <w:t xml:space="preserve">, which provides flexibility to increase </w:t>
      </w:r>
      <w:r>
        <w:rPr>
          <w:rFonts w:cs="Arial"/>
          <w:szCs w:val="24"/>
        </w:rPr>
        <w:t>the workforce</w:t>
      </w:r>
      <w:r w:rsidR="002D6269" w:rsidRPr="00AF255D">
        <w:rPr>
          <w:rFonts w:cs="Arial"/>
          <w:szCs w:val="24"/>
        </w:rPr>
        <w:t xml:space="preserve"> over and above its core staff cohort at busier times</w:t>
      </w:r>
      <w:r w:rsidR="004E6220">
        <w:rPr>
          <w:rFonts w:cs="Arial"/>
          <w:szCs w:val="24"/>
        </w:rPr>
        <w:t>,</w:t>
      </w:r>
      <w:r w:rsidR="002D6269" w:rsidRPr="00AF255D">
        <w:rPr>
          <w:rFonts w:cs="Arial"/>
          <w:szCs w:val="24"/>
        </w:rPr>
        <w:t xml:space="preserve"> and to cover unexpected absences, such as sick leave.</w:t>
      </w:r>
      <w:r w:rsidR="00901CC7" w:rsidRPr="00AF255D">
        <w:rPr>
          <w:rFonts w:cs="Arial"/>
          <w:szCs w:val="24"/>
        </w:rPr>
        <w:t xml:space="preserve"> </w:t>
      </w:r>
      <w:r w:rsidR="00015ECD" w:rsidRPr="00015ECD">
        <w:rPr>
          <w:rFonts w:cs="Arial"/>
          <w:szCs w:val="24"/>
        </w:rPr>
        <w:t>As at 31 March 202</w:t>
      </w:r>
      <w:r w:rsidR="00FC62E9">
        <w:rPr>
          <w:rFonts w:cs="Arial"/>
          <w:szCs w:val="24"/>
        </w:rPr>
        <w:t>5,</w:t>
      </w:r>
      <w:r w:rsidR="002E53A1">
        <w:rPr>
          <w:rFonts w:cs="Arial"/>
          <w:szCs w:val="24"/>
        </w:rPr>
        <w:t xml:space="preserve"> there were</w:t>
      </w:r>
      <w:r w:rsidR="00FC62E9">
        <w:rPr>
          <w:rFonts w:cs="Arial"/>
          <w:szCs w:val="24"/>
        </w:rPr>
        <w:t xml:space="preserve"> 1133 </w:t>
      </w:r>
      <w:r w:rsidR="00015ECD" w:rsidRPr="00015ECD">
        <w:rPr>
          <w:rFonts w:cs="Arial"/>
          <w:szCs w:val="24"/>
        </w:rPr>
        <w:t>bank</w:t>
      </w:r>
      <w:r w:rsidR="00015ECD">
        <w:rPr>
          <w:rFonts w:cs="Arial"/>
          <w:szCs w:val="24"/>
        </w:rPr>
        <w:t xml:space="preserve"> workers</w:t>
      </w:r>
      <w:r w:rsidR="00FC62E9">
        <w:rPr>
          <w:rFonts w:cs="Arial"/>
          <w:szCs w:val="24"/>
        </w:rPr>
        <w:t xml:space="preserve"> (compared to 1075 on the same date in 2024)</w:t>
      </w:r>
      <w:r w:rsidR="00015ECD">
        <w:rPr>
          <w:rFonts w:cs="Arial"/>
          <w:szCs w:val="24"/>
        </w:rPr>
        <w:t xml:space="preserve">, of which </w:t>
      </w:r>
      <w:r w:rsidR="00FC62E9">
        <w:rPr>
          <w:rFonts w:cs="Arial"/>
          <w:szCs w:val="24"/>
        </w:rPr>
        <w:t>890</w:t>
      </w:r>
      <w:r w:rsidR="00015ECD">
        <w:rPr>
          <w:rFonts w:cs="Arial"/>
          <w:szCs w:val="24"/>
        </w:rPr>
        <w:t xml:space="preserve"> were under Agenda for Change </w:t>
      </w:r>
      <w:r w:rsidR="00FC62E9">
        <w:rPr>
          <w:rFonts w:cs="Arial"/>
          <w:szCs w:val="24"/>
        </w:rPr>
        <w:t>and 241</w:t>
      </w:r>
      <w:r w:rsidR="00015ECD" w:rsidRPr="00015ECD">
        <w:rPr>
          <w:rFonts w:cs="Arial"/>
          <w:szCs w:val="24"/>
        </w:rPr>
        <w:t xml:space="preserve"> were doctors.</w:t>
      </w:r>
    </w:p>
    <w:p w14:paraId="25B7C9A4" w14:textId="5C29AF84" w:rsidR="00AF1898" w:rsidRPr="00F825B7" w:rsidRDefault="00AF1898" w:rsidP="00BB0A71">
      <w:pPr>
        <w:rPr>
          <w:rFonts w:eastAsiaTheme="majorEastAsia" w:cs="Arial"/>
          <w:b/>
          <w:bCs/>
          <w:szCs w:val="24"/>
        </w:rPr>
      </w:pPr>
      <w:r w:rsidRPr="00F825B7">
        <w:rPr>
          <w:rFonts w:cs="Arial"/>
          <w:szCs w:val="24"/>
        </w:rPr>
        <w:br w:type="page"/>
      </w:r>
    </w:p>
    <w:p w14:paraId="16BF4D1B" w14:textId="66FB220F" w:rsidR="00AE140D" w:rsidRPr="00CA5CFF" w:rsidRDefault="00342BA3" w:rsidP="00755B9F">
      <w:pPr>
        <w:pStyle w:val="Heading1"/>
      </w:pPr>
      <w:bookmarkStart w:id="16" w:name="_Toc76025084"/>
      <w:bookmarkStart w:id="17" w:name="_Toc196909879"/>
      <w:r>
        <w:t>Workforce</w:t>
      </w:r>
      <w:r w:rsidR="00AE140D" w:rsidRPr="00CA5CFF">
        <w:t xml:space="preserve"> Turnover</w:t>
      </w:r>
      <w:bookmarkEnd w:id="16"/>
      <w:bookmarkEnd w:id="17"/>
    </w:p>
    <w:p w14:paraId="43FDC4F3" w14:textId="77777777" w:rsidR="00D2410B" w:rsidRPr="00F825B7" w:rsidRDefault="00D2410B" w:rsidP="00BB0A71">
      <w:pPr>
        <w:rPr>
          <w:rFonts w:cs="Arial"/>
          <w:szCs w:val="24"/>
        </w:rPr>
      </w:pPr>
    </w:p>
    <w:p w14:paraId="79796455" w14:textId="77777777" w:rsidR="00162F0A" w:rsidRPr="00AF255D" w:rsidRDefault="00162F0A" w:rsidP="00BB0A71">
      <w:pPr>
        <w:rPr>
          <w:rFonts w:cs="Arial"/>
          <w:szCs w:val="24"/>
        </w:rPr>
      </w:pPr>
      <w:r w:rsidRPr="00AF255D">
        <w:rPr>
          <w:rFonts w:cs="Arial"/>
          <w:szCs w:val="24"/>
        </w:rPr>
        <w:t>Turnover is calculated using the following formula:</w:t>
      </w:r>
    </w:p>
    <w:tbl>
      <w:tblPr>
        <w:tblW w:w="10113" w:type="dxa"/>
        <w:jc w:val="center"/>
        <w:tblLook w:val="04A0" w:firstRow="1" w:lastRow="0" w:firstColumn="1" w:lastColumn="0" w:noHBand="0" w:noVBand="1"/>
      </w:tblPr>
      <w:tblGrid>
        <w:gridCol w:w="1461"/>
        <w:gridCol w:w="8652"/>
      </w:tblGrid>
      <w:tr w:rsidR="00162F0A" w:rsidRPr="00AF255D" w14:paraId="15422B8F" w14:textId="77777777" w:rsidTr="00E057D4">
        <w:trPr>
          <w:trHeight w:val="465"/>
          <w:jc w:val="center"/>
        </w:trPr>
        <w:tc>
          <w:tcPr>
            <w:tcW w:w="1461" w:type="dxa"/>
            <w:vMerge w:val="restart"/>
            <w:tcBorders>
              <w:top w:val="nil"/>
              <w:left w:val="nil"/>
              <w:bottom w:val="nil"/>
              <w:right w:val="nil"/>
            </w:tcBorders>
            <w:shd w:val="clear" w:color="auto" w:fill="auto"/>
            <w:noWrap/>
            <w:vAlign w:val="center"/>
            <w:hideMark/>
          </w:tcPr>
          <w:p w14:paraId="5FA6CF71" w14:textId="77777777" w:rsidR="00162F0A" w:rsidRPr="00AF255D" w:rsidRDefault="00162F0A" w:rsidP="00BB0A71">
            <w:pPr>
              <w:rPr>
                <w:rFonts w:eastAsia="Times New Roman" w:cs="Arial"/>
                <w:color w:val="000000"/>
                <w:szCs w:val="24"/>
                <w:lang w:eastAsia="en-GB"/>
              </w:rPr>
            </w:pPr>
            <w:r w:rsidRPr="00AF255D">
              <w:rPr>
                <w:rFonts w:eastAsia="Times New Roman" w:cs="Arial"/>
                <w:color w:val="000000"/>
                <w:szCs w:val="24"/>
                <w:lang w:eastAsia="en-GB"/>
              </w:rPr>
              <w:t xml:space="preserve">Turnover = </w:t>
            </w:r>
          </w:p>
        </w:tc>
        <w:tc>
          <w:tcPr>
            <w:tcW w:w="8652" w:type="dxa"/>
            <w:tcBorders>
              <w:top w:val="nil"/>
              <w:left w:val="nil"/>
              <w:bottom w:val="single" w:sz="4" w:space="0" w:color="auto"/>
              <w:right w:val="nil"/>
            </w:tcBorders>
            <w:shd w:val="clear" w:color="auto" w:fill="auto"/>
            <w:noWrap/>
            <w:vAlign w:val="bottom"/>
            <w:hideMark/>
          </w:tcPr>
          <w:p w14:paraId="1D710E66" w14:textId="33B5C0B1" w:rsidR="00162F0A" w:rsidRPr="00AF255D" w:rsidRDefault="00D6305D" w:rsidP="00BB0A71">
            <w:pPr>
              <w:rPr>
                <w:rFonts w:eastAsia="Times New Roman" w:cs="Arial"/>
                <w:color w:val="000000"/>
                <w:szCs w:val="24"/>
                <w:lang w:eastAsia="en-GB"/>
              </w:rPr>
            </w:pPr>
            <w:r w:rsidRPr="00AF255D">
              <w:rPr>
                <w:rFonts w:eastAsia="Times New Roman" w:cs="Arial"/>
                <w:color w:val="000000"/>
                <w:szCs w:val="24"/>
                <w:lang w:eastAsia="en-GB"/>
              </w:rPr>
              <w:t>Headcount n</w:t>
            </w:r>
            <w:r w:rsidR="00162F0A" w:rsidRPr="00AF255D">
              <w:rPr>
                <w:rFonts w:eastAsia="Times New Roman" w:cs="Arial"/>
                <w:color w:val="000000"/>
                <w:szCs w:val="24"/>
                <w:lang w:eastAsia="en-GB"/>
              </w:rPr>
              <w:t>u</w:t>
            </w:r>
            <w:r w:rsidR="00497D6A">
              <w:rPr>
                <w:rFonts w:eastAsia="Times New Roman" w:cs="Arial"/>
                <w:color w:val="000000"/>
                <w:szCs w:val="24"/>
                <w:lang w:eastAsia="en-GB"/>
              </w:rPr>
              <w:t>mber of l</w:t>
            </w:r>
            <w:r w:rsidR="00117944">
              <w:rPr>
                <w:rFonts w:eastAsia="Times New Roman" w:cs="Arial"/>
                <w:color w:val="000000"/>
                <w:szCs w:val="24"/>
                <w:lang w:eastAsia="en-GB"/>
              </w:rPr>
              <w:t>eavers between 01.04.24 and 31.03.25</w:t>
            </w:r>
          </w:p>
        </w:tc>
      </w:tr>
      <w:tr w:rsidR="00162F0A" w:rsidRPr="00F825B7" w14:paraId="529A7BFB" w14:textId="77777777" w:rsidTr="00E057D4">
        <w:trPr>
          <w:trHeight w:val="465"/>
          <w:jc w:val="center"/>
        </w:trPr>
        <w:tc>
          <w:tcPr>
            <w:tcW w:w="1461" w:type="dxa"/>
            <w:vMerge/>
            <w:tcBorders>
              <w:top w:val="nil"/>
              <w:left w:val="nil"/>
              <w:bottom w:val="nil"/>
              <w:right w:val="nil"/>
            </w:tcBorders>
            <w:vAlign w:val="center"/>
            <w:hideMark/>
          </w:tcPr>
          <w:p w14:paraId="268DD1E3" w14:textId="77777777" w:rsidR="00162F0A" w:rsidRPr="00AF255D" w:rsidRDefault="00162F0A" w:rsidP="00BB0A71">
            <w:pPr>
              <w:rPr>
                <w:rFonts w:eastAsia="Times New Roman" w:cs="Arial"/>
                <w:color w:val="000000"/>
                <w:szCs w:val="24"/>
                <w:lang w:eastAsia="en-GB"/>
              </w:rPr>
            </w:pPr>
          </w:p>
        </w:tc>
        <w:tc>
          <w:tcPr>
            <w:tcW w:w="8652" w:type="dxa"/>
            <w:tcBorders>
              <w:top w:val="nil"/>
              <w:left w:val="nil"/>
              <w:bottom w:val="nil"/>
              <w:right w:val="nil"/>
            </w:tcBorders>
            <w:shd w:val="clear" w:color="auto" w:fill="auto"/>
            <w:noWrap/>
            <w:vAlign w:val="bottom"/>
            <w:hideMark/>
          </w:tcPr>
          <w:p w14:paraId="29B9A923" w14:textId="577F5E3C" w:rsidR="00162F0A" w:rsidRPr="00F825B7" w:rsidRDefault="00162F0A" w:rsidP="00BB0A71">
            <w:pPr>
              <w:rPr>
                <w:rFonts w:eastAsia="Times New Roman" w:cs="Arial"/>
                <w:color w:val="000000"/>
                <w:szCs w:val="24"/>
                <w:lang w:eastAsia="en-GB"/>
              </w:rPr>
            </w:pPr>
            <w:r w:rsidRPr="00AF255D">
              <w:rPr>
                <w:rFonts w:eastAsia="Times New Roman" w:cs="Arial"/>
                <w:color w:val="000000"/>
                <w:szCs w:val="24"/>
                <w:lang w:eastAsia="en-GB"/>
              </w:rPr>
              <w:t>(</w:t>
            </w:r>
            <w:r w:rsidR="00E057D4">
              <w:rPr>
                <w:rFonts w:eastAsia="Times New Roman" w:cs="Arial"/>
                <w:color w:val="000000"/>
                <w:szCs w:val="24"/>
                <w:lang w:eastAsia="en-GB"/>
              </w:rPr>
              <w:t>(</w:t>
            </w:r>
            <w:r w:rsidRPr="00AF255D">
              <w:rPr>
                <w:rFonts w:eastAsia="Times New Roman" w:cs="Arial"/>
                <w:color w:val="000000"/>
                <w:szCs w:val="24"/>
                <w:lang w:eastAsia="en-GB"/>
              </w:rPr>
              <w:t>(</w:t>
            </w:r>
            <w:r w:rsidR="00D6305D" w:rsidRPr="00AF255D">
              <w:rPr>
                <w:rFonts w:eastAsia="Times New Roman" w:cs="Arial"/>
                <w:color w:val="000000"/>
                <w:szCs w:val="24"/>
                <w:lang w:eastAsia="en-GB"/>
              </w:rPr>
              <w:t>Headcount s</w:t>
            </w:r>
            <w:r w:rsidR="003C5E16" w:rsidRPr="00AF255D">
              <w:rPr>
                <w:rFonts w:eastAsia="Times New Roman" w:cs="Arial"/>
                <w:color w:val="000000"/>
                <w:szCs w:val="24"/>
                <w:lang w:eastAsia="en-GB"/>
              </w:rPr>
              <w:t>t</w:t>
            </w:r>
            <w:r w:rsidR="00117944">
              <w:rPr>
                <w:rFonts w:eastAsia="Times New Roman" w:cs="Arial"/>
                <w:color w:val="000000"/>
                <w:szCs w:val="24"/>
                <w:lang w:eastAsia="en-GB"/>
              </w:rPr>
              <w:t>aff in post 01.04.24</w:t>
            </w:r>
            <w:r w:rsidRPr="00AF255D">
              <w:rPr>
                <w:rFonts w:eastAsia="Times New Roman" w:cs="Arial"/>
                <w:color w:val="000000"/>
                <w:szCs w:val="24"/>
                <w:lang w:eastAsia="en-GB"/>
              </w:rPr>
              <w:t xml:space="preserve"> </w:t>
            </w:r>
            <w:r w:rsidR="00D6305D" w:rsidRPr="00AF255D">
              <w:rPr>
                <w:rFonts w:eastAsia="Times New Roman" w:cs="Arial"/>
                <w:color w:val="000000"/>
                <w:szCs w:val="24"/>
                <w:lang w:eastAsia="en-GB"/>
              </w:rPr>
              <w:t>–</w:t>
            </w:r>
            <w:r w:rsidRPr="00AF255D">
              <w:rPr>
                <w:rFonts w:eastAsia="Times New Roman" w:cs="Arial"/>
                <w:color w:val="000000"/>
                <w:szCs w:val="24"/>
                <w:lang w:eastAsia="en-GB"/>
              </w:rPr>
              <w:t xml:space="preserve"> </w:t>
            </w:r>
            <w:r w:rsidR="00D6305D" w:rsidRPr="00AF255D">
              <w:rPr>
                <w:rFonts w:eastAsia="Times New Roman" w:cs="Arial"/>
                <w:color w:val="000000"/>
                <w:szCs w:val="24"/>
                <w:lang w:eastAsia="en-GB"/>
              </w:rPr>
              <w:t>headcount s</w:t>
            </w:r>
            <w:r w:rsidR="00117944">
              <w:rPr>
                <w:rFonts w:eastAsia="Times New Roman" w:cs="Arial"/>
                <w:color w:val="000000"/>
                <w:szCs w:val="24"/>
                <w:lang w:eastAsia="en-GB"/>
              </w:rPr>
              <w:t>taff in post 31.03.25</w:t>
            </w:r>
            <w:r w:rsidRPr="00AF255D">
              <w:rPr>
                <w:rFonts w:eastAsia="Times New Roman" w:cs="Arial"/>
                <w:color w:val="000000"/>
                <w:szCs w:val="24"/>
                <w:lang w:eastAsia="en-GB"/>
              </w:rPr>
              <w:t>)/2)*100)</w:t>
            </w:r>
          </w:p>
        </w:tc>
      </w:tr>
    </w:tbl>
    <w:p w14:paraId="0B9324FA" w14:textId="1A3BC20E" w:rsidR="00162F0A" w:rsidRDefault="00162F0A" w:rsidP="00BB0A71">
      <w:pPr>
        <w:rPr>
          <w:rFonts w:cs="Arial"/>
          <w:szCs w:val="24"/>
        </w:rPr>
      </w:pPr>
    </w:p>
    <w:p w14:paraId="4862F2C7" w14:textId="77777777" w:rsidR="00755B9F" w:rsidRPr="00755B9F" w:rsidRDefault="00755B9F" w:rsidP="00CE5833">
      <w:pPr>
        <w:pStyle w:val="ListParagraph"/>
        <w:keepNext/>
        <w:keepLines/>
        <w:numPr>
          <w:ilvl w:val="0"/>
          <w:numId w:val="1"/>
        </w:numPr>
        <w:contextualSpacing w:val="0"/>
        <w:outlineLvl w:val="1"/>
        <w:rPr>
          <w:rFonts w:eastAsiaTheme="majorEastAsia" w:cstheme="majorBidi"/>
          <w:b/>
          <w:bCs/>
          <w:vanish/>
          <w:sz w:val="28"/>
          <w:szCs w:val="26"/>
        </w:rPr>
      </w:pPr>
    </w:p>
    <w:p w14:paraId="3F7747E5" w14:textId="77777777" w:rsidR="00755B9F" w:rsidRPr="00755B9F" w:rsidRDefault="00755B9F" w:rsidP="00CE5833">
      <w:pPr>
        <w:pStyle w:val="ListParagraph"/>
        <w:keepNext/>
        <w:keepLines/>
        <w:numPr>
          <w:ilvl w:val="0"/>
          <w:numId w:val="1"/>
        </w:numPr>
        <w:contextualSpacing w:val="0"/>
        <w:outlineLvl w:val="1"/>
        <w:rPr>
          <w:rFonts w:eastAsiaTheme="majorEastAsia" w:cstheme="majorBidi"/>
          <w:b/>
          <w:bCs/>
          <w:vanish/>
          <w:sz w:val="28"/>
          <w:szCs w:val="26"/>
        </w:rPr>
      </w:pPr>
    </w:p>
    <w:p w14:paraId="533B75BE" w14:textId="17089636" w:rsidR="00651052" w:rsidRPr="00651052" w:rsidRDefault="00651052" w:rsidP="0085071C">
      <w:pPr>
        <w:pStyle w:val="Heading2"/>
      </w:pPr>
      <w:r w:rsidRPr="00651052">
        <w:t>Turnover</w:t>
      </w:r>
      <w:r>
        <w:t xml:space="preserve"> Rate</w:t>
      </w:r>
    </w:p>
    <w:p w14:paraId="3706C982" w14:textId="79C2FBFF" w:rsidR="000270D1" w:rsidRDefault="00651052" w:rsidP="000270D1">
      <w:pPr>
        <w:rPr>
          <w:rFonts w:cs="Arial"/>
          <w:szCs w:val="24"/>
        </w:rPr>
      </w:pPr>
      <w:r>
        <w:rPr>
          <w:rFonts w:cs="Arial"/>
          <w:szCs w:val="24"/>
        </w:rPr>
        <w:t>F</w:t>
      </w:r>
      <w:r w:rsidR="00191FA2" w:rsidRPr="00A37F81">
        <w:rPr>
          <w:rFonts w:cs="Arial"/>
          <w:szCs w:val="24"/>
        </w:rPr>
        <w:t>or the year</w:t>
      </w:r>
      <w:r w:rsidR="009B5232" w:rsidRPr="00A37F81">
        <w:rPr>
          <w:rFonts w:cs="Arial"/>
          <w:szCs w:val="24"/>
        </w:rPr>
        <w:t xml:space="preserve"> under review</w:t>
      </w:r>
      <w:r w:rsidR="00191FA2" w:rsidRPr="00A37F81">
        <w:rPr>
          <w:rFonts w:cs="Arial"/>
          <w:szCs w:val="24"/>
        </w:rPr>
        <w:t xml:space="preserve"> the</w:t>
      </w:r>
      <w:r w:rsidR="009B5232" w:rsidRPr="00A37F81">
        <w:rPr>
          <w:rFonts w:cs="Arial"/>
          <w:szCs w:val="24"/>
        </w:rPr>
        <w:t xml:space="preserve"> </w:t>
      </w:r>
      <w:r w:rsidR="004E6220">
        <w:rPr>
          <w:rFonts w:cs="Arial"/>
          <w:szCs w:val="24"/>
        </w:rPr>
        <w:t>turnover rate</w:t>
      </w:r>
      <w:r w:rsidR="009B5232" w:rsidRPr="00A37F81">
        <w:rPr>
          <w:rFonts w:cs="Arial"/>
          <w:szCs w:val="24"/>
        </w:rPr>
        <w:t xml:space="preserve"> was </w:t>
      </w:r>
      <w:r w:rsidR="000270D1">
        <w:rPr>
          <w:rFonts w:cs="Arial"/>
          <w:szCs w:val="24"/>
        </w:rPr>
        <w:t>7.8</w:t>
      </w:r>
      <w:r w:rsidR="00FF598F">
        <w:rPr>
          <w:rFonts w:cs="Arial"/>
          <w:szCs w:val="24"/>
        </w:rPr>
        <w:t>%</w:t>
      </w:r>
      <w:r w:rsidR="008265F5">
        <w:rPr>
          <w:rStyle w:val="FootnoteReference"/>
          <w:rFonts w:cs="Arial"/>
          <w:szCs w:val="24"/>
        </w:rPr>
        <w:footnoteReference w:id="2"/>
      </w:r>
      <w:r w:rsidR="000270D1">
        <w:rPr>
          <w:rFonts w:cs="Arial"/>
          <w:szCs w:val="24"/>
        </w:rPr>
        <w:t>, a decrease of 1.0</w:t>
      </w:r>
      <w:r w:rsidR="00A37F81" w:rsidRPr="00A37F81">
        <w:rPr>
          <w:rFonts w:cs="Arial"/>
          <w:szCs w:val="24"/>
        </w:rPr>
        <w:t>% on the previous year</w:t>
      </w:r>
      <w:r w:rsidR="00191FA2" w:rsidRPr="00A37F81">
        <w:rPr>
          <w:rFonts w:cs="Arial"/>
          <w:szCs w:val="24"/>
        </w:rPr>
        <w:t>, as c</w:t>
      </w:r>
      <w:r w:rsidR="00B5523E" w:rsidRPr="00A37F81">
        <w:rPr>
          <w:rFonts w:cs="Arial"/>
          <w:szCs w:val="24"/>
        </w:rPr>
        <w:t xml:space="preserve">an be seen </w:t>
      </w:r>
      <w:r w:rsidR="000270D1">
        <w:rPr>
          <w:rFonts w:cs="Arial"/>
          <w:szCs w:val="24"/>
        </w:rPr>
        <w:t xml:space="preserve">in the first chart </w:t>
      </w:r>
      <w:r w:rsidR="00B5523E" w:rsidRPr="00A37F81">
        <w:rPr>
          <w:rFonts w:cs="Arial"/>
          <w:szCs w:val="24"/>
        </w:rPr>
        <w:t>below.</w:t>
      </w:r>
      <w:r w:rsidR="00901CC7" w:rsidRPr="00A37F81">
        <w:rPr>
          <w:rFonts w:cs="Arial"/>
          <w:szCs w:val="24"/>
        </w:rPr>
        <w:t xml:space="preserve"> </w:t>
      </w:r>
      <w:r w:rsidR="009B5232" w:rsidRPr="00A37F81">
        <w:rPr>
          <w:rFonts w:cs="Arial"/>
          <w:szCs w:val="24"/>
        </w:rPr>
        <w:t xml:space="preserve">The </w:t>
      </w:r>
      <w:r w:rsidR="00A22DA6" w:rsidRPr="00A37F81">
        <w:rPr>
          <w:rFonts w:cs="Arial"/>
          <w:szCs w:val="24"/>
        </w:rPr>
        <w:t>ongoing</w:t>
      </w:r>
      <w:r w:rsidR="000270D1">
        <w:rPr>
          <w:rFonts w:cs="Arial"/>
          <w:szCs w:val="24"/>
        </w:rPr>
        <w:t xml:space="preserve"> trend since 2015/206</w:t>
      </w:r>
      <w:r w:rsidR="00AF1BAA">
        <w:rPr>
          <w:rFonts w:cs="Arial"/>
          <w:szCs w:val="24"/>
        </w:rPr>
        <w:t>4</w:t>
      </w:r>
      <w:r w:rsidR="00191FA2" w:rsidRPr="00A37F81">
        <w:rPr>
          <w:rFonts w:cs="Arial"/>
          <w:szCs w:val="24"/>
        </w:rPr>
        <w:t xml:space="preserve"> has been for a</w:t>
      </w:r>
      <w:r w:rsidR="003545F2">
        <w:rPr>
          <w:rFonts w:cs="Arial"/>
          <w:szCs w:val="24"/>
        </w:rPr>
        <w:t>n</w:t>
      </w:r>
      <w:r w:rsidR="00191FA2" w:rsidRPr="00A37F81">
        <w:rPr>
          <w:rFonts w:cs="Arial"/>
          <w:szCs w:val="24"/>
        </w:rPr>
        <w:t xml:space="preserve"> increase in </w:t>
      </w:r>
      <w:r w:rsidR="00342BA3">
        <w:rPr>
          <w:rFonts w:cs="Arial"/>
          <w:szCs w:val="24"/>
        </w:rPr>
        <w:t>workforce</w:t>
      </w:r>
      <w:r w:rsidR="00191FA2" w:rsidRPr="00A37F81">
        <w:rPr>
          <w:rFonts w:cs="Arial"/>
          <w:szCs w:val="24"/>
        </w:rPr>
        <w:t xml:space="preserve"> turnover.</w:t>
      </w:r>
      <w:r w:rsidR="00901CC7" w:rsidRPr="00A37F81">
        <w:rPr>
          <w:rFonts w:cs="Arial"/>
          <w:szCs w:val="24"/>
        </w:rPr>
        <w:t xml:space="preserve"> </w:t>
      </w:r>
      <w:r w:rsidR="000270D1">
        <w:rPr>
          <w:rFonts w:cs="Arial"/>
          <w:szCs w:val="24"/>
        </w:rPr>
        <w:t>However, this year and last year, having lower turnover rates, have made the trend line less steep than it was previously</w:t>
      </w:r>
      <w:r w:rsidR="00AF1BAA">
        <w:rPr>
          <w:rFonts w:cs="Arial"/>
          <w:szCs w:val="24"/>
        </w:rPr>
        <w:t xml:space="preserve">.  </w:t>
      </w:r>
      <w:r w:rsidR="000270D1">
        <w:rPr>
          <w:rFonts w:cs="Arial"/>
          <w:szCs w:val="24"/>
        </w:rPr>
        <w:t>Our turnover rate is higher than for all National Boards combined (7.4%) and for all NHSScotland Boards combined (6.3%), as can be seen in the second chart below.</w:t>
      </w:r>
    </w:p>
    <w:p w14:paraId="1410D89A" w14:textId="77777777" w:rsidR="00AF1BAA" w:rsidRDefault="00AF1BAA" w:rsidP="000270D1">
      <w:pPr>
        <w:rPr>
          <w:rFonts w:cs="Arial"/>
          <w:szCs w:val="24"/>
        </w:rPr>
      </w:pPr>
    </w:p>
    <w:p w14:paraId="1EC82D83" w14:textId="3849FCCE" w:rsidR="005E6580" w:rsidRDefault="000270D1" w:rsidP="000270D1">
      <w:pPr>
        <w:rPr>
          <w:rFonts w:cs="Arial"/>
          <w:szCs w:val="24"/>
        </w:rPr>
      </w:pPr>
      <w:r>
        <w:rPr>
          <w:noProof/>
          <w:lang w:eastAsia="en-GB"/>
        </w:rPr>
        <w:drawing>
          <wp:inline distT="0" distB="0" distL="0" distR="0" wp14:anchorId="097432C5" wp14:editId="038C1E88">
            <wp:extent cx="6840220" cy="2367915"/>
            <wp:effectExtent l="0" t="0" r="17780" b="13335"/>
            <wp:docPr id="13" name="Chart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390246A6" w14:textId="02785767" w:rsidR="00FF598F" w:rsidRDefault="00FF598F" w:rsidP="000270D1">
      <w:pPr>
        <w:rPr>
          <w:rFonts w:cs="Arial"/>
          <w:szCs w:val="24"/>
        </w:rPr>
      </w:pPr>
    </w:p>
    <w:p w14:paraId="64B46DCA" w14:textId="42788F4B" w:rsidR="00FF598F" w:rsidRDefault="000270D1" w:rsidP="000270D1">
      <w:pPr>
        <w:rPr>
          <w:rFonts w:cs="Arial"/>
          <w:szCs w:val="24"/>
        </w:rPr>
      </w:pPr>
      <w:r>
        <w:rPr>
          <w:noProof/>
          <w:lang w:eastAsia="en-GB"/>
        </w:rPr>
        <w:drawing>
          <wp:inline distT="0" distB="0" distL="0" distR="0" wp14:anchorId="261DF927" wp14:editId="3D406297">
            <wp:extent cx="6840220" cy="2367915"/>
            <wp:effectExtent l="0" t="0" r="17780" b="13335"/>
            <wp:docPr id="49" name="Chart 49"/>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0C033AD7" w14:textId="70028026" w:rsidR="00E93C1E" w:rsidRDefault="00E93C1E" w:rsidP="000270D1">
      <w:pPr>
        <w:rPr>
          <w:rFonts w:cs="Arial"/>
          <w:szCs w:val="24"/>
        </w:rPr>
      </w:pPr>
    </w:p>
    <w:p w14:paraId="2AFB21F9" w14:textId="3E3724FF" w:rsidR="0019316E" w:rsidRDefault="0019316E" w:rsidP="0085071C">
      <w:pPr>
        <w:pStyle w:val="Heading2"/>
      </w:pPr>
      <w:r>
        <w:t>Leavers</w:t>
      </w:r>
    </w:p>
    <w:p w14:paraId="64932D04" w14:textId="14E38A97" w:rsidR="0019316E" w:rsidRDefault="00117944" w:rsidP="00BB0A71">
      <w:pPr>
        <w:rPr>
          <w:rFonts w:cs="Arial"/>
          <w:szCs w:val="24"/>
        </w:rPr>
      </w:pPr>
      <w:r>
        <w:rPr>
          <w:rFonts w:cs="Arial"/>
          <w:szCs w:val="24"/>
        </w:rPr>
        <w:t>In 2024/2025</w:t>
      </w:r>
      <w:r w:rsidR="00AD47E4">
        <w:rPr>
          <w:rFonts w:cs="Arial"/>
          <w:szCs w:val="24"/>
        </w:rPr>
        <w:t xml:space="preserve"> a total of 234</w:t>
      </w:r>
      <w:r w:rsidR="006F4546" w:rsidRPr="006F4546">
        <w:rPr>
          <w:rFonts w:cs="Arial"/>
          <w:szCs w:val="24"/>
        </w:rPr>
        <w:t xml:space="preserve"> </w:t>
      </w:r>
      <w:r w:rsidR="00342BA3">
        <w:rPr>
          <w:rFonts w:cs="Arial"/>
          <w:szCs w:val="24"/>
        </w:rPr>
        <w:t>members of the workforce</w:t>
      </w:r>
      <w:r w:rsidR="006F4546" w:rsidRPr="006F4546">
        <w:rPr>
          <w:rFonts w:cs="Arial"/>
          <w:szCs w:val="24"/>
        </w:rPr>
        <w:t xml:space="preserve"> left </w:t>
      </w:r>
      <w:r w:rsidR="00342BA3">
        <w:rPr>
          <w:rFonts w:cs="Arial"/>
          <w:szCs w:val="24"/>
        </w:rPr>
        <w:t xml:space="preserve">permanent or fixed term </w:t>
      </w:r>
      <w:r w:rsidR="006F4546">
        <w:rPr>
          <w:rFonts w:cs="Arial"/>
          <w:szCs w:val="24"/>
        </w:rPr>
        <w:t>posts within NHS GJ.</w:t>
      </w:r>
      <w:r w:rsidR="000473CB">
        <w:rPr>
          <w:rFonts w:cs="Arial"/>
          <w:szCs w:val="24"/>
        </w:rPr>
        <w:t xml:space="preserve"> </w:t>
      </w:r>
      <w:r w:rsidR="006F4546">
        <w:rPr>
          <w:rFonts w:cs="Arial"/>
          <w:szCs w:val="24"/>
        </w:rPr>
        <w:t>The breakdown of proportion of leavers by job family is shown in the chart below:</w:t>
      </w:r>
    </w:p>
    <w:p w14:paraId="65F1E398" w14:textId="63C7CFFE" w:rsidR="006F4546" w:rsidRDefault="006F4546" w:rsidP="00BB0A71">
      <w:pPr>
        <w:rPr>
          <w:rFonts w:cs="Arial"/>
          <w:szCs w:val="24"/>
        </w:rPr>
      </w:pPr>
    </w:p>
    <w:p w14:paraId="03832BF4" w14:textId="7DE0E211" w:rsidR="006F4546" w:rsidRPr="006F4546" w:rsidRDefault="00AD47E4" w:rsidP="00BB0A71">
      <w:pPr>
        <w:rPr>
          <w:rFonts w:cs="Arial"/>
          <w:szCs w:val="24"/>
        </w:rPr>
      </w:pPr>
      <w:r>
        <w:rPr>
          <w:noProof/>
          <w:lang w:eastAsia="en-GB"/>
        </w:rPr>
        <w:drawing>
          <wp:inline distT="0" distB="0" distL="0" distR="0" wp14:anchorId="374DA16F" wp14:editId="1F88C0D2">
            <wp:extent cx="6800850" cy="2160000"/>
            <wp:effectExtent l="0" t="0" r="0" b="12065"/>
            <wp:docPr id="12" name="Chart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3AFEBB10" w14:textId="77777777" w:rsidR="0019316E" w:rsidRPr="006F4546" w:rsidRDefault="0019316E" w:rsidP="00BB0A71">
      <w:pPr>
        <w:rPr>
          <w:rFonts w:cs="Arial"/>
          <w:szCs w:val="24"/>
        </w:rPr>
      </w:pPr>
    </w:p>
    <w:p w14:paraId="7DF87D3A" w14:textId="77777777" w:rsidR="000B220B" w:rsidRPr="00F825B7" w:rsidRDefault="000B220B" w:rsidP="0085071C">
      <w:pPr>
        <w:pStyle w:val="Heading2"/>
      </w:pPr>
      <w:bookmarkStart w:id="18" w:name="_Toc76025086"/>
      <w:r>
        <w:t>Reasons for Leaving</w:t>
      </w:r>
      <w:bookmarkEnd w:id="18"/>
    </w:p>
    <w:p w14:paraId="40E91E52" w14:textId="19AB5DB1" w:rsidR="00B31F15" w:rsidRPr="00AF255D" w:rsidRDefault="00BF1FDD" w:rsidP="00BB0A71">
      <w:pPr>
        <w:rPr>
          <w:rFonts w:cs="Arial"/>
          <w:szCs w:val="24"/>
        </w:rPr>
      </w:pPr>
      <w:r w:rsidRPr="00AF255D">
        <w:rPr>
          <w:rFonts w:cs="Arial"/>
          <w:szCs w:val="24"/>
        </w:rPr>
        <w:t xml:space="preserve">When a member of </w:t>
      </w:r>
      <w:r w:rsidR="00342BA3">
        <w:rPr>
          <w:rFonts w:cs="Arial"/>
          <w:szCs w:val="24"/>
        </w:rPr>
        <w:t>the workforce</w:t>
      </w:r>
      <w:r w:rsidRPr="00AF255D">
        <w:rPr>
          <w:rFonts w:cs="Arial"/>
          <w:szCs w:val="24"/>
        </w:rPr>
        <w:t xml:space="preserve"> leaves </w:t>
      </w:r>
      <w:r w:rsidR="00C75078">
        <w:rPr>
          <w:rFonts w:cs="Arial"/>
          <w:szCs w:val="24"/>
        </w:rPr>
        <w:t>NHS GJ’s</w:t>
      </w:r>
      <w:r w:rsidRPr="00AF255D">
        <w:rPr>
          <w:rFonts w:cs="Arial"/>
          <w:szCs w:val="24"/>
        </w:rPr>
        <w:t xml:space="preserve"> employment</w:t>
      </w:r>
      <w:r w:rsidR="00342BA3">
        <w:rPr>
          <w:rFonts w:cs="Arial"/>
          <w:szCs w:val="24"/>
        </w:rPr>
        <w:t>,</w:t>
      </w:r>
      <w:r w:rsidRPr="00AF255D">
        <w:rPr>
          <w:rFonts w:cs="Arial"/>
          <w:szCs w:val="24"/>
        </w:rPr>
        <w:t xml:space="preserve"> the reason for leaving is entered onto eESS, the HR system, if that </w:t>
      </w:r>
      <w:r w:rsidR="00342BA3">
        <w:rPr>
          <w:rFonts w:cs="Arial"/>
          <w:szCs w:val="24"/>
        </w:rPr>
        <w:t>person</w:t>
      </w:r>
      <w:r w:rsidRPr="00AF255D">
        <w:rPr>
          <w:rFonts w:cs="Arial"/>
          <w:szCs w:val="24"/>
        </w:rPr>
        <w:t xml:space="preserve"> provides a reason for leaving</w:t>
      </w:r>
      <w:r w:rsidR="00B5523E" w:rsidRPr="00AF255D">
        <w:rPr>
          <w:rFonts w:cs="Arial"/>
          <w:szCs w:val="24"/>
        </w:rPr>
        <w:t>.</w:t>
      </w:r>
      <w:r w:rsidR="00901CC7" w:rsidRPr="00AF255D">
        <w:rPr>
          <w:rFonts w:cs="Arial"/>
          <w:szCs w:val="24"/>
        </w:rPr>
        <w:t xml:space="preserve"> </w:t>
      </w:r>
      <w:r w:rsidR="004F0380" w:rsidRPr="00AF255D">
        <w:rPr>
          <w:rFonts w:cs="Arial"/>
          <w:szCs w:val="24"/>
        </w:rPr>
        <w:t>The chart below highlight</w:t>
      </w:r>
      <w:r w:rsidR="00F37488" w:rsidRPr="00AF255D">
        <w:rPr>
          <w:rFonts w:cs="Arial"/>
          <w:szCs w:val="24"/>
        </w:rPr>
        <w:t>s</w:t>
      </w:r>
      <w:r w:rsidR="004F0380" w:rsidRPr="00AF255D">
        <w:rPr>
          <w:rFonts w:cs="Arial"/>
          <w:szCs w:val="24"/>
        </w:rPr>
        <w:t xml:space="preserve"> reasons for leaving </w:t>
      </w:r>
      <w:r w:rsidR="00305EA0" w:rsidRPr="00305EA0">
        <w:rPr>
          <w:rFonts w:cs="Arial"/>
          <w:szCs w:val="24"/>
        </w:rPr>
        <w:t>recorded</w:t>
      </w:r>
      <w:r w:rsidRPr="00305EA0">
        <w:rPr>
          <w:rFonts w:cs="Arial"/>
          <w:szCs w:val="24"/>
        </w:rPr>
        <w:t xml:space="preserve"> for those</w:t>
      </w:r>
      <w:r w:rsidR="004F0380" w:rsidRPr="00305EA0">
        <w:rPr>
          <w:rFonts w:cs="Arial"/>
          <w:szCs w:val="24"/>
        </w:rPr>
        <w:t xml:space="preserve"> who left </w:t>
      </w:r>
      <w:r w:rsidR="00C75078">
        <w:rPr>
          <w:rFonts w:cs="Arial"/>
          <w:szCs w:val="24"/>
        </w:rPr>
        <w:t>NHS GJ’s</w:t>
      </w:r>
      <w:r w:rsidR="00685296" w:rsidRPr="00305EA0">
        <w:rPr>
          <w:rFonts w:cs="Arial"/>
          <w:szCs w:val="24"/>
        </w:rPr>
        <w:t xml:space="preserve"> employment</w:t>
      </w:r>
      <w:r w:rsidR="00C75078">
        <w:rPr>
          <w:rFonts w:cs="Arial"/>
          <w:szCs w:val="24"/>
        </w:rPr>
        <w:t xml:space="preserve"> between April 20</w:t>
      </w:r>
      <w:r w:rsidR="00AD47E4">
        <w:rPr>
          <w:rFonts w:cs="Arial"/>
          <w:szCs w:val="24"/>
        </w:rPr>
        <w:t>24</w:t>
      </w:r>
      <w:r w:rsidR="00D50FE0">
        <w:rPr>
          <w:rFonts w:cs="Arial"/>
          <w:szCs w:val="24"/>
        </w:rPr>
        <w:t xml:space="preserve"> and Marc</w:t>
      </w:r>
      <w:r w:rsidR="00AD47E4">
        <w:rPr>
          <w:rFonts w:cs="Arial"/>
          <w:szCs w:val="24"/>
        </w:rPr>
        <w:t>h 2025</w:t>
      </w:r>
      <w:r w:rsidR="004F0380" w:rsidRPr="00AF255D">
        <w:rPr>
          <w:rFonts w:cs="Arial"/>
          <w:szCs w:val="24"/>
        </w:rPr>
        <w:t>.</w:t>
      </w:r>
      <w:r w:rsidR="00901CC7" w:rsidRPr="00AF255D">
        <w:rPr>
          <w:rFonts w:cs="Arial"/>
          <w:szCs w:val="24"/>
        </w:rPr>
        <w:t xml:space="preserve"> </w:t>
      </w:r>
      <w:r w:rsidR="00F37488" w:rsidRPr="00AF255D">
        <w:rPr>
          <w:rFonts w:cs="Arial"/>
          <w:szCs w:val="24"/>
        </w:rPr>
        <w:t>It</w:t>
      </w:r>
      <w:r w:rsidR="00A652F6" w:rsidRPr="00AF255D">
        <w:rPr>
          <w:rFonts w:cs="Arial"/>
          <w:szCs w:val="24"/>
        </w:rPr>
        <w:t xml:space="preserve"> shows the reasons for leaving as a percentage of the total </w:t>
      </w:r>
      <w:r w:rsidR="00A75944" w:rsidRPr="00AF255D">
        <w:rPr>
          <w:rFonts w:cs="Arial"/>
          <w:szCs w:val="24"/>
        </w:rPr>
        <w:t>number of leavers</w:t>
      </w:r>
      <w:r w:rsidR="00F37488" w:rsidRPr="00AF255D">
        <w:rPr>
          <w:rFonts w:cs="Arial"/>
          <w:szCs w:val="24"/>
        </w:rPr>
        <w:t xml:space="preserve">. The most common reason for leaving </w:t>
      </w:r>
      <w:r w:rsidR="00D41A9D" w:rsidRPr="00AF255D">
        <w:rPr>
          <w:rFonts w:cs="Arial"/>
          <w:szCs w:val="24"/>
        </w:rPr>
        <w:t>was because the person had gained new employment with another Board within NHS</w:t>
      </w:r>
      <w:r w:rsidR="00685296">
        <w:rPr>
          <w:rFonts w:cs="Arial"/>
          <w:szCs w:val="24"/>
        </w:rPr>
        <w:t xml:space="preserve"> </w:t>
      </w:r>
      <w:r w:rsidR="00D41A9D" w:rsidRPr="00AF255D">
        <w:rPr>
          <w:rFonts w:cs="Arial"/>
          <w:szCs w:val="24"/>
        </w:rPr>
        <w:t>Scotland</w:t>
      </w:r>
      <w:r w:rsidR="00F104AB" w:rsidRPr="00AF255D">
        <w:rPr>
          <w:rFonts w:cs="Arial"/>
          <w:szCs w:val="24"/>
        </w:rPr>
        <w:t>.</w:t>
      </w:r>
      <w:r w:rsidR="00901CC7" w:rsidRPr="00AF255D">
        <w:rPr>
          <w:rFonts w:cs="Arial"/>
          <w:szCs w:val="24"/>
        </w:rPr>
        <w:t xml:space="preserve"> </w:t>
      </w:r>
      <w:r w:rsidR="00C75078">
        <w:rPr>
          <w:rFonts w:cs="Arial"/>
          <w:szCs w:val="24"/>
        </w:rPr>
        <w:t xml:space="preserve">This represents </w:t>
      </w:r>
      <w:r w:rsidR="0027212B">
        <w:rPr>
          <w:rFonts w:cs="Arial"/>
          <w:szCs w:val="24"/>
        </w:rPr>
        <w:t>27.8</w:t>
      </w:r>
      <w:r w:rsidR="00047BED" w:rsidRPr="00AF255D">
        <w:rPr>
          <w:rFonts w:cs="Arial"/>
          <w:szCs w:val="24"/>
        </w:rPr>
        <w:t>% of leavers</w:t>
      </w:r>
      <w:r w:rsidR="00685296">
        <w:rPr>
          <w:rFonts w:cs="Arial"/>
          <w:szCs w:val="24"/>
        </w:rPr>
        <w:t xml:space="preserve"> (</w:t>
      </w:r>
      <w:r w:rsidR="0027212B">
        <w:rPr>
          <w:rFonts w:cs="Arial"/>
          <w:szCs w:val="24"/>
        </w:rPr>
        <w:t>lower than the previous year’s 38.0%</w:t>
      </w:r>
      <w:r w:rsidR="00685296">
        <w:rPr>
          <w:rFonts w:cs="Arial"/>
          <w:szCs w:val="24"/>
        </w:rPr>
        <w:t>)</w:t>
      </w:r>
      <w:r w:rsidR="00D06A08">
        <w:rPr>
          <w:rStyle w:val="FootnoteReference"/>
          <w:rFonts w:cs="Arial"/>
          <w:szCs w:val="24"/>
        </w:rPr>
        <w:footnoteReference w:id="3"/>
      </w:r>
      <w:r w:rsidR="00D41A9D" w:rsidRPr="00AF255D">
        <w:rPr>
          <w:rFonts w:cs="Arial"/>
          <w:szCs w:val="24"/>
        </w:rPr>
        <w:t>.</w:t>
      </w:r>
    </w:p>
    <w:p w14:paraId="4A3D111F" w14:textId="40E05399" w:rsidR="00D41A9D" w:rsidRDefault="00D41A9D" w:rsidP="00BB0A71">
      <w:pPr>
        <w:rPr>
          <w:rFonts w:cs="Arial"/>
          <w:szCs w:val="24"/>
        </w:rPr>
      </w:pPr>
    </w:p>
    <w:p w14:paraId="4B45E508" w14:textId="45BCB90F" w:rsidR="00C641FD" w:rsidRDefault="0027212B" w:rsidP="00BB0A71">
      <w:pPr>
        <w:rPr>
          <w:rFonts w:cs="Arial"/>
          <w:szCs w:val="24"/>
        </w:rPr>
      </w:pPr>
      <w:r>
        <w:rPr>
          <w:noProof/>
          <w:lang w:eastAsia="en-GB"/>
        </w:rPr>
        <w:drawing>
          <wp:inline distT="0" distB="0" distL="0" distR="0" wp14:anchorId="6637983B" wp14:editId="5985A648">
            <wp:extent cx="6840220" cy="2160000"/>
            <wp:effectExtent l="0" t="0" r="17780" b="12065"/>
            <wp:docPr id="22" name="Chart 22"/>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3E668806" w14:textId="57FE2107" w:rsidR="00FE0244" w:rsidRPr="00916C1B" w:rsidRDefault="00FE0244" w:rsidP="00BB0A71">
      <w:pPr>
        <w:rPr>
          <w:rFonts w:cs="Arial"/>
          <w:szCs w:val="24"/>
        </w:rPr>
      </w:pPr>
      <w:r w:rsidRPr="00F825B7">
        <w:rPr>
          <w:rFonts w:cs="Arial"/>
          <w:szCs w:val="24"/>
        </w:rPr>
        <w:br w:type="page"/>
      </w:r>
    </w:p>
    <w:p w14:paraId="7E7D1309" w14:textId="77777777" w:rsidR="00AE140D" w:rsidRPr="007E390C" w:rsidRDefault="00AE140D" w:rsidP="00755B9F">
      <w:pPr>
        <w:pStyle w:val="Heading1"/>
      </w:pPr>
      <w:bookmarkStart w:id="19" w:name="_Toc76025087"/>
      <w:bookmarkStart w:id="20" w:name="_Toc196909881"/>
      <w:r w:rsidRPr="007E390C">
        <w:t>Recruitment</w:t>
      </w:r>
      <w:bookmarkEnd w:id="19"/>
      <w:bookmarkEnd w:id="20"/>
    </w:p>
    <w:p w14:paraId="1F503DB4" w14:textId="4BBB8951" w:rsidR="00C859AF" w:rsidRDefault="00C859AF" w:rsidP="00BB0A71">
      <w:pPr>
        <w:rPr>
          <w:rFonts w:cs="Arial"/>
          <w:highlight w:val="yellow"/>
        </w:rPr>
      </w:pPr>
    </w:p>
    <w:p w14:paraId="62CFF3F5" w14:textId="77777777" w:rsidR="00287D9C" w:rsidRDefault="00287D9C" w:rsidP="00BB0A71">
      <w:pPr>
        <w:rPr>
          <w:rFonts w:cs="Arial"/>
        </w:rPr>
      </w:pPr>
      <w:r w:rsidRPr="00287D9C">
        <w:rPr>
          <w:rFonts w:cs="Arial"/>
        </w:rPr>
        <w:t>Over the period under review</w:t>
      </w:r>
      <w:r>
        <w:rPr>
          <w:rFonts w:cs="Arial"/>
        </w:rPr>
        <w:t xml:space="preserve"> 644.84 WTE posts were recruited to/filled.  This includes candidates who were still going through pre-employment checks or had agreed a start date, but had not yet started by the end of March.  In the twelve months to the end of March:</w:t>
      </w:r>
    </w:p>
    <w:p w14:paraId="748FBFA4" w14:textId="1BAA2B06" w:rsidR="00287D9C" w:rsidRPr="00287D9C" w:rsidRDefault="00287D9C" w:rsidP="00287D9C">
      <w:pPr>
        <w:pStyle w:val="ListParagraph"/>
        <w:numPr>
          <w:ilvl w:val="0"/>
          <w:numId w:val="22"/>
        </w:numPr>
        <w:rPr>
          <w:rFonts w:cs="Arial"/>
        </w:rPr>
      </w:pPr>
      <w:r w:rsidRPr="00287D9C">
        <w:rPr>
          <w:rFonts w:cs="Arial"/>
        </w:rPr>
        <w:t>603 electronic vacancy requests (EVRs) for 659.69 WTE posts were approved;</w:t>
      </w:r>
    </w:p>
    <w:p w14:paraId="6A413D26" w14:textId="2BDE6AE4" w:rsidR="00287D9C" w:rsidRPr="00287D9C" w:rsidRDefault="00287D9C" w:rsidP="00287D9C">
      <w:pPr>
        <w:pStyle w:val="ListParagraph"/>
        <w:numPr>
          <w:ilvl w:val="0"/>
          <w:numId w:val="22"/>
        </w:numPr>
        <w:rPr>
          <w:rFonts w:cs="Arial"/>
        </w:rPr>
      </w:pPr>
      <w:r w:rsidRPr="00287D9C">
        <w:rPr>
          <w:rFonts w:cs="Arial"/>
        </w:rPr>
        <w:t>44 candidates for 33.83 WTE posts withdrew from the recruitment process after the pre-employment checks had commenced;</w:t>
      </w:r>
    </w:p>
    <w:p w14:paraId="0EB77A9B" w14:textId="4E936C42" w:rsidR="00287D9C" w:rsidRPr="00287D9C" w:rsidRDefault="00287D9C" w:rsidP="00287D9C">
      <w:pPr>
        <w:pStyle w:val="ListParagraph"/>
        <w:numPr>
          <w:ilvl w:val="0"/>
          <w:numId w:val="22"/>
        </w:numPr>
        <w:rPr>
          <w:rFonts w:cs="Arial"/>
        </w:rPr>
      </w:pPr>
      <w:r w:rsidRPr="00287D9C">
        <w:rPr>
          <w:rFonts w:cs="Arial"/>
        </w:rPr>
        <w:t>offers were withdrawn for 20 candidates for 19.24 WTE posts during the pre-employment checks process;</w:t>
      </w:r>
    </w:p>
    <w:p w14:paraId="6296E8D0" w14:textId="77777777" w:rsidR="00287D9C" w:rsidRDefault="00287D9C" w:rsidP="00BB0A71">
      <w:pPr>
        <w:rPr>
          <w:rFonts w:cs="Arial"/>
        </w:rPr>
      </w:pPr>
    </w:p>
    <w:p w14:paraId="2A047223" w14:textId="544A769C" w:rsidR="00287D9C" w:rsidRDefault="00287D9C" w:rsidP="00BB0A71">
      <w:pPr>
        <w:rPr>
          <w:rFonts w:cs="Arial"/>
        </w:rPr>
      </w:pPr>
      <w:r>
        <w:rPr>
          <w:rFonts w:cs="Arial"/>
        </w:rPr>
        <w:t>As at the end of March 2025:</w:t>
      </w:r>
    </w:p>
    <w:p w14:paraId="08ACFDDE" w14:textId="3D3EB722" w:rsidR="00287D9C" w:rsidRPr="00586668" w:rsidRDefault="00287D9C" w:rsidP="00586668">
      <w:pPr>
        <w:pStyle w:val="ListParagraph"/>
        <w:numPr>
          <w:ilvl w:val="0"/>
          <w:numId w:val="23"/>
        </w:numPr>
        <w:rPr>
          <w:rFonts w:cs="Arial"/>
        </w:rPr>
      </w:pPr>
      <w:r w:rsidRPr="00586668">
        <w:rPr>
          <w:rFonts w:cs="Arial"/>
        </w:rPr>
        <w:t>147 EVRs were going through the approval process;</w:t>
      </w:r>
    </w:p>
    <w:p w14:paraId="222D65EF" w14:textId="64221CC3" w:rsidR="00287D9C" w:rsidRPr="00586668" w:rsidRDefault="00586668" w:rsidP="00586668">
      <w:pPr>
        <w:pStyle w:val="ListParagraph"/>
        <w:numPr>
          <w:ilvl w:val="0"/>
          <w:numId w:val="23"/>
        </w:numPr>
        <w:rPr>
          <w:rFonts w:cs="Arial"/>
        </w:rPr>
      </w:pPr>
      <w:r w:rsidRPr="00586668">
        <w:rPr>
          <w:rFonts w:cs="Arial"/>
        </w:rPr>
        <w:t>13 posts (14.0 WTE) were out to live adver</w:t>
      </w:r>
      <w:r w:rsidR="00A724E1">
        <w:rPr>
          <w:rFonts w:cs="Arial"/>
        </w:rPr>
        <w:t>t</w:t>
      </w:r>
      <w:r w:rsidR="00287D9C" w:rsidRPr="00586668">
        <w:rPr>
          <w:rFonts w:cs="Arial"/>
        </w:rPr>
        <w:t>;</w:t>
      </w:r>
    </w:p>
    <w:p w14:paraId="40C32048" w14:textId="52131167" w:rsidR="00287D9C" w:rsidRPr="00586668" w:rsidRDefault="00287D9C" w:rsidP="00586668">
      <w:pPr>
        <w:pStyle w:val="ListParagraph"/>
        <w:numPr>
          <w:ilvl w:val="0"/>
          <w:numId w:val="23"/>
        </w:numPr>
        <w:rPr>
          <w:rFonts w:cs="Arial"/>
        </w:rPr>
      </w:pPr>
      <w:r w:rsidRPr="00586668">
        <w:rPr>
          <w:rFonts w:cs="Arial"/>
        </w:rPr>
        <w:t xml:space="preserve">8 posts </w:t>
      </w:r>
      <w:r w:rsidR="00586668" w:rsidRPr="00586668">
        <w:rPr>
          <w:rFonts w:cs="Arial"/>
        </w:rPr>
        <w:t xml:space="preserve">(9.6 WTE) </w:t>
      </w:r>
      <w:r w:rsidRPr="00586668">
        <w:rPr>
          <w:rFonts w:cs="Arial"/>
        </w:rPr>
        <w:t>were closed and awaiting shortlisting;</w:t>
      </w:r>
    </w:p>
    <w:p w14:paraId="7C327B62" w14:textId="281E1AE9" w:rsidR="00287D9C" w:rsidRPr="00586668" w:rsidRDefault="00287D9C" w:rsidP="00586668">
      <w:pPr>
        <w:pStyle w:val="ListParagraph"/>
        <w:numPr>
          <w:ilvl w:val="0"/>
          <w:numId w:val="23"/>
        </w:numPr>
        <w:rPr>
          <w:rFonts w:cs="Arial"/>
        </w:rPr>
      </w:pPr>
      <w:r w:rsidRPr="00586668">
        <w:rPr>
          <w:rFonts w:cs="Arial"/>
        </w:rPr>
        <w:t xml:space="preserve">22 posts </w:t>
      </w:r>
      <w:r w:rsidR="00586668" w:rsidRPr="00586668">
        <w:rPr>
          <w:rFonts w:cs="Arial"/>
        </w:rPr>
        <w:t>(</w:t>
      </w:r>
      <w:r w:rsidRPr="00586668">
        <w:rPr>
          <w:rFonts w:cs="Arial"/>
        </w:rPr>
        <w:t>36.60 WTE</w:t>
      </w:r>
      <w:r w:rsidR="00586668" w:rsidRPr="00586668">
        <w:rPr>
          <w:rFonts w:cs="Arial"/>
        </w:rPr>
        <w:t>)</w:t>
      </w:r>
      <w:r w:rsidRPr="00586668">
        <w:rPr>
          <w:rFonts w:cs="Arial"/>
        </w:rPr>
        <w:t xml:space="preserve"> were awaiting interview;</w:t>
      </w:r>
    </w:p>
    <w:p w14:paraId="7C6BEB53" w14:textId="099C8CB5" w:rsidR="00E7594C" w:rsidRPr="00586668" w:rsidRDefault="001B5722" w:rsidP="00586668">
      <w:pPr>
        <w:pStyle w:val="ListParagraph"/>
        <w:numPr>
          <w:ilvl w:val="0"/>
          <w:numId w:val="23"/>
        </w:numPr>
        <w:rPr>
          <w:rFonts w:cs="Arial"/>
        </w:rPr>
      </w:pPr>
      <w:r w:rsidRPr="00586668">
        <w:rPr>
          <w:rFonts w:cs="Arial"/>
        </w:rPr>
        <w:t xml:space="preserve">9 posts </w:t>
      </w:r>
      <w:r w:rsidR="00586668" w:rsidRPr="00586668">
        <w:rPr>
          <w:rFonts w:cs="Arial"/>
        </w:rPr>
        <w:t xml:space="preserve">(9.4 WTE) had been </w:t>
      </w:r>
      <w:r w:rsidRPr="00586668">
        <w:rPr>
          <w:rFonts w:cs="Arial"/>
        </w:rPr>
        <w:t xml:space="preserve">interviewed </w:t>
      </w:r>
      <w:r w:rsidR="00586668" w:rsidRPr="00586668">
        <w:rPr>
          <w:rFonts w:cs="Arial"/>
        </w:rPr>
        <w:t xml:space="preserve">for </w:t>
      </w:r>
      <w:r w:rsidRPr="00586668">
        <w:rPr>
          <w:rFonts w:cs="Arial"/>
        </w:rPr>
        <w:t xml:space="preserve">and </w:t>
      </w:r>
      <w:r w:rsidR="00586668" w:rsidRPr="00586668">
        <w:rPr>
          <w:rFonts w:cs="Arial"/>
        </w:rPr>
        <w:t xml:space="preserve">were </w:t>
      </w:r>
      <w:r w:rsidRPr="00586668">
        <w:rPr>
          <w:rFonts w:cs="Arial"/>
        </w:rPr>
        <w:t>awaiting upload of notes/outcomes</w:t>
      </w:r>
      <w:r w:rsidR="00586668" w:rsidRPr="00586668">
        <w:rPr>
          <w:rFonts w:cs="Arial"/>
        </w:rPr>
        <w:t>;</w:t>
      </w:r>
    </w:p>
    <w:p w14:paraId="2B6A5785" w14:textId="27487625" w:rsidR="001B5722" w:rsidRPr="00586668" w:rsidRDefault="00586668" w:rsidP="00586668">
      <w:pPr>
        <w:pStyle w:val="ListParagraph"/>
        <w:numPr>
          <w:ilvl w:val="0"/>
          <w:numId w:val="23"/>
        </w:numPr>
        <w:rPr>
          <w:rFonts w:cs="Arial"/>
        </w:rPr>
      </w:pPr>
      <w:r w:rsidRPr="00586668">
        <w:rPr>
          <w:rFonts w:cs="Arial"/>
        </w:rPr>
        <w:t>61 (57.8 WTE) candidates were at conditional offer stage;</w:t>
      </w:r>
    </w:p>
    <w:p w14:paraId="627BEBD1" w14:textId="0BCE3677" w:rsidR="00586668" w:rsidRPr="00586668" w:rsidRDefault="00586668" w:rsidP="00586668">
      <w:pPr>
        <w:pStyle w:val="ListParagraph"/>
        <w:numPr>
          <w:ilvl w:val="0"/>
          <w:numId w:val="23"/>
        </w:numPr>
        <w:rPr>
          <w:rFonts w:cs="Arial"/>
        </w:rPr>
      </w:pPr>
      <w:r w:rsidRPr="00586668">
        <w:rPr>
          <w:rFonts w:cs="Arial"/>
        </w:rPr>
        <w:t>candidates (2.6 WTE) were awaiting an agreed start date; and</w:t>
      </w:r>
    </w:p>
    <w:p w14:paraId="7545F6CD" w14:textId="1F8F6694" w:rsidR="00586668" w:rsidRPr="00586668" w:rsidRDefault="00586668" w:rsidP="00586668">
      <w:pPr>
        <w:pStyle w:val="ListParagraph"/>
        <w:numPr>
          <w:ilvl w:val="0"/>
          <w:numId w:val="23"/>
        </w:numPr>
        <w:rPr>
          <w:rFonts w:cs="Arial"/>
        </w:rPr>
      </w:pPr>
      <w:r w:rsidRPr="00586668">
        <w:rPr>
          <w:rFonts w:cs="Arial"/>
        </w:rPr>
        <w:t>29 candidates (27.12 WTE) had an agreed start date.</w:t>
      </w:r>
    </w:p>
    <w:p w14:paraId="2CFEDFDE" w14:textId="5EADC031" w:rsidR="00287D9C" w:rsidRDefault="00287D9C" w:rsidP="00BB0A71">
      <w:pPr>
        <w:rPr>
          <w:rFonts w:cs="Arial"/>
        </w:rPr>
      </w:pPr>
    </w:p>
    <w:p w14:paraId="56B22F08" w14:textId="77777777" w:rsidR="00755B9F" w:rsidRPr="00755B9F" w:rsidRDefault="00755B9F" w:rsidP="00A22FAB">
      <w:pPr>
        <w:pStyle w:val="ListParagraph"/>
        <w:keepNext/>
        <w:keepLines/>
        <w:numPr>
          <w:ilvl w:val="0"/>
          <w:numId w:val="1"/>
        </w:numPr>
        <w:shd w:val="clear" w:color="auto" w:fill="FFFF00"/>
        <w:contextualSpacing w:val="0"/>
        <w:outlineLvl w:val="1"/>
        <w:rPr>
          <w:rFonts w:eastAsiaTheme="majorEastAsia" w:cstheme="majorBidi"/>
          <w:b/>
          <w:bCs/>
          <w:vanish/>
          <w:sz w:val="28"/>
          <w:szCs w:val="26"/>
        </w:rPr>
      </w:pPr>
    </w:p>
    <w:p w14:paraId="72810FE2" w14:textId="69B4C338" w:rsidR="00CA6675" w:rsidRDefault="00D9028D" w:rsidP="0085071C">
      <w:pPr>
        <w:pStyle w:val="Heading2"/>
      </w:pPr>
      <w:r>
        <w:t>International Recruitment</w:t>
      </w:r>
    </w:p>
    <w:p w14:paraId="6FCF3B8A" w14:textId="1990C083" w:rsidR="00D9028D" w:rsidRPr="00D9028D" w:rsidRDefault="00D9028D" w:rsidP="00A22FAB">
      <w:pPr>
        <w:shd w:val="clear" w:color="auto" w:fill="FFFF00"/>
        <w:rPr>
          <w:rFonts w:cs="Arial"/>
        </w:rPr>
      </w:pPr>
      <w:r>
        <w:rPr>
          <w:rFonts w:cs="Arial"/>
        </w:rPr>
        <w:t>As part of a national initiative, we are participating in an international recruitment drive for registered nurses.</w:t>
      </w:r>
      <w:r w:rsidR="000473CB">
        <w:rPr>
          <w:rFonts w:cs="Arial"/>
        </w:rPr>
        <w:t xml:space="preserve"> </w:t>
      </w:r>
      <w:r>
        <w:rPr>
          <w:rFonts w:cs="Arial"/>
        </w:rPr>
        <w:t xml:space="preserve">At the end of the period under review, we were experiencing some challenges </w:t>
      </w:r>
      <w:r w:rsidRPr="00D9028D">
        <w:rPr>
          <w:rFonts w:cs="Arial"/>
        </w:rPr>
        <w:t>with the supply pipeline from our current supplier and expect</w:t>
      </w:r>
      <w:r w:rsidR="00A6642D">
        <w:rPr>
          <w:rFonts w:cs="Arial"/>
        </w:rPr>
        <w:t>ed to receive fewer candidates for our next intake cohort.</w:t>
      </w:r>
      <w:r w:rsidR="000473CB">
        <w:rPr>
          <w:rFonts w:cs="Arial"/>
        </w:rPr>
        <w:t xml:space="preserve"> </w:t>
      </w:r>
      <w:r w:rsidRPr="00D9028D">
        <w:rPr>
          <w:rFonts w:cs="Arial"/>
        </w:rPr>
        <w:t>This is disappointing</w:t>
      </w:r>
      <w:r w:rsidR="00721EDF">
        <w:rPr>
          <w:rFonts w:cs="Arial"/>
        </w:rPr>
        <w:t>,</w:t>
      </w:r>
      <w:r w:rsidRPr="00D9028D">
        <w:rPr>
          <w:rFonts w:cs="Arial"/>
        </w:rPr>
        <w:t xml:space="preserve"> and we have taken a number of steps to mitigate this.</w:t>
      </w:r>
      <w:r w:rsidR="000473CB">
        <w:rPr>
          <w:rFonts w:cs="Arial"/>
        </w:rPr>
        <w:t xml:space="preserve"> </w:t>
      </w:r>
      <w:r w:rsidRPr="00D9028D">
        <w:rPr>
          <w:rFonts w:cs="Arial"/>
        </w:rPr>
        <w:t xml:space="preserve">In order to fully use the places for our OSCE programme we are </w:t>
      </w:r>
      <w:r w:rsidR="00A6642D">
        <w:rPr>
          <w:rFonts w:cs="Arial"/>
        </w:rPr>
        <w:t>looking to use</w:t>
      </w:r>
      <w:r w:rsidRPr="00D9028D">
        <w:rPr>
          <w:rFonts w:cs="Arial"/>
        </w:rPr>
        <w:t xml:space="preserve"> those places for current members of staff who have joined NHS</w:t>
      </w:r>
      <w:r w:rsidR="00A6642D">
        <w:rPr>
          <w:rFonts w:cs="Arial"/>
        </w:rPr>
        <w:t xml:space="preserve"> </w:t>
      </w:r>
      <w:r w:rsidRPr="00D9028D">
        <w:rPr>
          <w:rFonts w:cs="Arial"/>
        </w:rPr>
        <w:t>GJ from overseas and had a previous nursing qualification but were unable to obtain support to achieve the translation to UK NMC.</w:t>
      </w:r>
      <w:r w:rsidR="000473CB">
        <w:rPr>
          <w:rFonts w:cs="Arial"/>
        </w:rPr>
        <w:t xml:space="preserve"> </w:t>
      </w:r>
      <w:r w:rsidRPr="00D9028D">
        <w:rPr>
          <w:rFonts w:cs="Arial"/>
        </w:rPr>
        <w:t xml:space="preserve">The </w:t>
      </w:r>
      <w:r w:rsidR="00A6642D">
        <w:rPr>
          <w:rFonts w:cs="Arial"/>
        </w:rPr>
        <w:t>nursing t</w:t>
      </w:r>
      <w:r w:rsidRPr="00D9028D">
        <w:rPr>
          <w:rFonts w:cs="Arial"/>
        </w:rPr>
        <w:t>eam has already identified some potentially suitable staff and we are working through the NMC requirements to ensure that this programme will be viable. We have confirmation that we will be able to continue to use the Scottish Government funding for the costs associated with this training (exam cost</w:t>
      </w:r>
      <w:r w:rsidR="00A6642D">
        <w:rPr>
          <w:rFonts w:cs="Arial"/>
        </w:rPr>
        <w:t>s, travel, NMC registration and so on</w:t>
      </w:r>
      <w:r w:rsidRPr="00D9028D">
        <w:rPr>
          <w:rFonts w:cs="Arial"/>
        </w:rPr>
        <w:t>).</w:t>
      </w:r>
    </w:p>
    <w:p w14:paraId="7C2C020F" w14:textId="77777777" w:rsidR="00D9028D" w:rsidRPr="00D9028D" w:rsidRDefault="00D9028D" w:rsidP="00A22FAB">
      <w:pPr>
        <w:shd w:val="clear" w:color="auto" w:fill="FFFF00"/>
        <w:rPr>
          <w:rFonts w:cs="Arial"/>
        </w:rPr>
      </w:pPr>
      <w:r w:rsidRPr="00D9028D">
        <w:rPr>
          <w:rFonts w:cs="Arial"/>
        </w:rPr>
        <w:t> </w:t>
      </w:r>
    </w:p>
    <w:p w14:paraId="07B037DB" w14:textId="229B4515" w:rsidR="00CA6675" w:rsidRDefault="00D9028D" w:rsidP="00A22FAB">
      <w:pPr>
        <w:shd w:val="clear" w:color="auto" w:fill="FFFF00"/>
        <w:rPr>
          <w:rFonts w:cs="Arial"/>
        </w:rPr>
      </w:pPr>
      <w:r w:rsidRPr="00D9028D">
        <w:rPr>
          <w:rFonts w:cs="Arial"/>
        </w:rPr>
        <w:t>We have also requested NHS Professionals begin to search for theatre staff.</w:t>
      </w:r>
      <w:r w:rsidR="000473CB">
        <w:rPr>
          <w:rFonts w:cs="Arial"/>
        </w:rPr>
        <w:t xml:space="preserve"> </w:t>
      </w:r>
      <w:r w:rsidRPr="00D9028D">
        <w:rPr>
          <w:rFonts w:cs="Arial"/>
        </w:rPr>
        <w:t>Prelimina</w:t>
      </w:r>
      <w:r w:rsidR="00A6642D">
        <w:rPr>
          <w:rFonts w:cs="Arial"/>
        </w:rPr>
        <w:t>ry discussions have taken place.</w:t>
      </w:r>
      <w:r w:rsidR="000473CB">
        <w:rPr>
          <w:rFonts w:cs="Arial"/>
        </w:rPr>
        <w:t xml:space="preserve"> </w:t>
      </w:r>
      <w:r w:rsidRPr="00D9028D">
        <w:rPr>
          <w:rFonts w:cs="Arial"/>
        </w:rPr>
        <w:t>They are confident that they will be able to support our programme</w:t>
      </w:r>
      <w:r w:rsidR="00A6642D">
        <w:rPr>
          <w:rFonts w:cs="Arial"/>
        </w:rPr>
        <w:t>,</w:t>
      </w:r>
      <w:r w:rsidRPr="00D9028D">
        <w:rPr>
          <w:rFonts w:cs="Arial"/>
        </w:rPr>
        <w:t xml:space="preserve"> although they will not be able to deliver suitable nurses in time for the </w:t>
      </w:r>
      <w:r w:rsidR="00A6642D">
        <w:rPr>
          <w:rFonts w:cs="Arial"/>
        </w:rPr>
        <w:t>June cohort intake.</w:t>
      </w:r>
    </w:p>
    <w:p w14:paraId="31796BBC" w14:textId="0E7445AB" w:rsidR="00A6642D" w:rsidRDefault="00A6642D" w:rsidP="00BB0A71">
      <w:pPr>
        <w:rPr>
          <w:rFonts w:cs="Arial"/>
        </w:rPr>
      </w:pPr>
    </w:p>
    <w:p w14:paraId="1DA164C0" w14:textId="7056BFD2" w:rsidR="00A6642D" w:rsidRDefault="00A6642D" w:rsidP="0085071C">
      <w:pPr>
        <w:pStyle w:val="Heading2"/>
      </w:pPr>
      <w:r w:rsidRPr="00C4700F">
        <w:t>Starters</w:t>
      </w:r>
    </w:p>
    <w:p w14:paraId="0ED7DD30" w14:textId="0D06FCF9" w:rsidR="00A6642D" w:rsidRDefault="00D82427" w:rsidP="00BB0A71">
      <w:pPr>
        <w:rPr>
          <w:rFonts w:cs="Arial"/>
        </w:rPr>
      </w:pPr>
      <w:r>
        <w:rPr>
          <w:rFonts w:cs="Arial"/>
        </w:rPr>
        <w:t>The Directorate split of the 320</w:t>
      </w:r>
      <w:r w:rsidR="00A6642D">
        <w:rPr>
          <w:rFonts w:cs="Arial"/>
        </w:rPr>
        <w:t xml:space="preserve"> starters </w:t>
      </w:r>
      <w:r w:rsidR="0027212B">
        <w:rPr>
          <w:rFonts w:cs="Arial"/>
        </w:rPr>
        <w:t xml:space="preserve">in 2024/2025 </w:t>
      </w:r>
      <w:r w:rsidR="00A6642D">
        <w:rPr>
          <w:rFonts w:cs="Arial"/>
        </w:rPr>
        <w:t>is shown in the chart below:</w:t>
      </w:r>
    </w:p>
    <w:p w14:paraId="1F2E14E7" w14:textId="0612C297" w:rsidR="00A6642D" w:rsidRDefault="00A6642D" w:rsidP="00BB0A71">
      <w:pPr>
        <w:rPr>
          <w:rFonts w:cs="Arial"/>
        </w:rPr>
      </w:pPr>
    </w:p>
    <w:p w14:paraId="18BFDAC6" w14:textId="2CD2145E" w:rsidR="00A6642D" w:rsidRDefault="004542D4" w:rsidP="00BB0A71">
      <w:pPr>
        <w:rPr>
          <w:rFonts w:cs="Arial"/>
        </w:rPr>
      </w:pPr>
      <w:r>
        <w:rPr>
          <w:noProof/>
          <w:lang w:eastAsia="en-GB"/>
        </w:rPr>
        <w:drawing>
          <wp:inline distT="0" distB="0" distL="0" distR="0" wp14:anchorId="126417F8" wp14:editId="118B355A">
            <wp:extent cx="6840220" cy="2160000"/>
            <wp:effectExtent l="0" t="0" r="17780" b="12065"/>
            <wp:docPr id="30" name="Chart 30"/>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6BEAE1FE" w14:textId="7FE36AD1" w:rsidR="00826319" w:rsidRDefault="00826319" w:rsidP="00BB0A71">
      <w:pPr>
        <w:rPr>
          <w:rFonts w:cs="Arial"/>
          <w:szCs w:val="24"/>
        </w:rPr>
      </w:pPr>
    </w:p>
    <w:p w14:paraId="10B0E517" w14:textId="0ADB44BC" w:rsidR="0018616E" w:rsidRDefault="0018616E" w:rsidP="00BB0A71">
      <w:pPr>
        <w:rPr>
          <w:rFonts w:cs="Arial"/>
          <w:szCs w:val="24"/>
        </w:rPr>
      </w:pPr>
      <w:r>
        <w:rPr>
          <w:rFonts w:cs="Arial"/>
          <w:szCs w:val="24"/>
        </w:rPr>
        <w:t>The breakdown of starters by job family is shown in the following chart:</w:t>
      </w:r>
    </w:p>
    <w:p w14:paraId="18E89B58" w14:textId="77777777" w:rsidR="00D82427" w:rsidRDefault="00D82427" w:rsidP="00BB0A71">
      <w:pPr>
        <w:rPr>
          <w:rFonts w:cs="Arial"/>
          <w:szCs w:val="24"/>
        </w:rPr>
      </w:pPr>
    </w:p>
    <w:p w14:paraId="5543BE78" w14:textId="3F0DE178" w:rsidR="00A6642D" w:rsidRDefault="00D82427" w:rsidP="00BB0A71">
      <w:pPr>
        <w:rPr>
          <w:rFonts w:cs="Arial"/>
          <w:szCs w:val="24"/>
        </w:rPr>
      </w:pPr>
      <w:r>
        <w:rPr>
          <w:noProof/>
          <w:lang w:eastAsia="en-GB"/>
        </w:rPr>
        <w:drawing>
          <wp:inline distT="0" distB="0" distL="0" distR="0" wp14:anchorId="128F8DB7" wp14:editId="2DAAC0C7">
            <wp:extent cx="6840220" cy="2160000"/>
            <wp:effectExtent l="0" t="0" r="17780" b="12065"/>
            <wp:docPr id="32" name="Chart 32"/>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2877BF4D" w14:textId="585010DF" w:rsidR="0018616E" w:rsidRDefault="0018616E" w:rsidP="00BB0A71">
      <w:pPr>
        <w:rPr>
          <w:rFonts w:cs="Arial"/>
          <w:szCs w:val="24"/>
        </w:rPr>
      </w:pPr>
    </w:p>
    <w:p w14:paraId="0ADF569F" w14:textId="6A8154A5" w:rsidR="00C641FD" w:rsidRDefault="00251999" w:rsidP="00BB0A71">
      <w:r>
        <w:t>It should not be a surprise that the job family with by far the larges</w:t>
      </w:r>
      <w:r w:rsidR="003E5ECD">
        <w:t>t number of new starts in the monitored period was Nursing and Midwifery.</w:t>
      </w:r>
      <w:r w:rsidR="00CA40E1">
        <w:t xml:space="preserve"> </w:t>
      </w:r>
      <w:r w:rsidR="00AC249E">
        <w:t>It</w:t>
      </w:r>
      <w:r w:rsidR="003E5ECD">
        <w:t xml:space="preserve"> accounted for </w:t>
      </w:r>
      <w:r w:rsidR="00D82427">
        <w:t>32.5</w:t>
      </w:r>
      <w:r w:rsidR="003E5ECD">
        <w:t>% of starters.</w:t>
      </w:r>
    </w:p>
    <w:p w14:paraId="0D507612" w14:textId="05FE6117" w:rsidR="007F5F30" w:rsidRPr="00F825B7" w:rsidRDefault="007F5F30" w:rsidP="00BB0A71">
      <w:pPr>
        <w:rPr>
          <w:rFonts w:eastAsiaTheme="majorEastAsia"/>
          <w:b/>
          <w:bCs/>
        </w:rPr>
      </w:pPr>
      <w:r w:rsidRPr="00F825B7">
        <w:br w:type="page"/>
      </w:r>
    </w:p>
    <w:p w14:paraId="62CE4057" w14:textId="77777777" w:rsidR="00AE140D" w:rsidRPr="00F825B7" w:rsidRDefault="00C06EE9" w:rsidP="00755B9F">
      <w:pPr>
        <w:pStyle w:val="Heading1"/>
      </w:pPr>
      <w:bookmarkStart w:id="21" w:name="_Toc76025088"/>
      <w:r w:rsidRPr="00F825B7">
        <w:t>Sickness Absence</w:t>
      </w:r>
      <w:bookmarkEnd w:id="21"/>
    </w:p>
    <w:p w14:paraId="1D874577" w14:textId="77777777" w:rsidR="00C06EE9" w:rsidRPr="00F825B7" w:rsidRDefault="00C06EE9" w:rsidP="00BB0A71">
      <w:pPr>
        <w:rPr>
          <w:rFonts w:cs="Arial"/>
          <w:szCs w:val="24"/>
        </w:rPr>
      </w:pPr>
    </w:p>
    <w:p w14:paraId="7431BA6E" w14:textId="77777777" w:rsidR="00755B9F" w:rsidRPr="00755B9F" w:rsidRDefault="00755B9F" w:rsidP="00CE5833">
      <w:pPr>
        <w:pStyle w:val="ListParagraph"/>
        <w:keepNext/>
        <w:keepLines/>
        <w:numPr>
          <w:ilvl w:val="0"/>
          <w:numId w:val="1"/>
        </w:numPr>
        <w:contextualSpacing w:val="0"/>
        <w:outlineLvl w:val="1"/>
        <w:rPr>
          <w:rFonts w:eastAsiaTheme="majorEastAsia" w:cstheme="majorBidi"/>
          <w:b/>
          <w:bCs/>
          <w:vanish/>
          <w:sz w:val="28"/>
          <w:szCs w:val="26"/>
        </w:rPr>
      </w:pPr>
      <w:bookmarkStart w:id="22" w:name="_Toc76025089"/>
    </w:p>
    <w:p w14:paraId="6980A35F" w14:textId="6A8E67D1" w:rsidR="005F2546" w:rsidRDefault="005F2546" w:rsidP="0085071C">
      <w:pPr>
        <w:pStyle w:val="Heading2"/>
      </w:pPr>
      <w:r w:rsidRPr="00F825B7">
        <w:t>Board</w:t>
      </w:r>
      <w:r w:rsidR="00D867DB">
        <w:t xml:space="preserve"> W</w:t>
      </w:r>
      <w:r w:rsidRPr="00F825B7">
        <w:t>ide Sickness Absence</w:t>
      </w:r>
      <w:bookmarkEnd w:id="22"/>
    </w:p>
    <w:p w14:paraId="070855BF" w14:textId="362A7797" w:rsidR="00AA0FEF" w:rsidRPr="00AA0FEF" w:rsidRDefault="009A7D5B" w:rsidP="008E7061">
      <w:pPr>
        <w:pStyle w:val="Heading3"/>
      </w:pPr>
      <w:bookmarkStart w:id="23" w:name="_Toc76025090"/>
      <w:r>
        <w:t>2024</w:t>
      </w:r>
      <w:r w:rsidR="00AA0FEF">
        <w:t>/202</w:t>
      </w:r>
      <w:bookmarkEnd w:id="23"/>
      <w:r>
        <w:t>5</w:t>
      </w:r>
    </w:p>
    <w:p w14:paraId="65CE38E1" w14:textId="13C419D8" w:rsidR="00751D63" w:rsidRPr="00AF255D" w:rsidRDefault="00C654EE" w:rsidP="00BB0A71">
      <w:pPr>
        <w:rPr>
          <w:rFonts w:cs="Arial"/>
          <w:szCs w:val="24"/>
        </w:rPr>
      </w:pPr>
      <w:r w:rsidRPr="00AF255D">
        <w:rPr>
          <w:rFonts w:cs="Arial"/>
          <w:szCs w:val="24"/>
        </w:rPr>
        <w:t xml:space="preserve">Sickness absence is recorded by the service on the Scottish Standard Time System (SSTS) and statistics relating to the levels of sickness absence at a Departmental, </w:t>
      </w:r>
      <w:r w:rsidR="003040B3" w:rsidRPr="00AF255D">
        <w:rPr>
          <w:rFonts w:cs="Arial"/>
          <w:szCs w:val="24"/>
        </w:rPr>
        <w:t>Directorate</w:t>
      </w:r>
      <w:r w:rsidRPr="00AF255D">
        <w:rPr>
          <w:rFonts w:cs="Arial"/>
          <w:szCs w:val="24"/>
        </w:rPr>
        <w:t xml:space="preserve"> and Board level are reported monthly to stakeholders by t</w:t>
      </w:r>
      <w:r w:rsidR="000C09D2" w:rsidRPr="00AF255D">
        <w:rPr>
          <w:rFonts w:cs="Arial"/>
          <w:szCs w:val="24"/>
        </w:rPr>
        <w:t>he Human Resources Department.</w:t>
      </w:r>
      <w:r w:rsidR="00901CC7" w:rsidRPr="00AF255D">
        <w:rPr>
          <w:rFonts w:cs="Arial"/>
          <w:szCs w:val="24"/>
        </w:rPr>
        <w:t xml:space="preserve"> </w:t>
      </w:r>
      <w:r w:rsidRPr="00AF255D">
        <w:rPr>
          <w:rFonts w:cs="Arial"/>
          <w:szCs w:val="24"/>
        </w:rPr>
        <w:t xml:space="preserve">The long term </w:t>
      </w:r>
      <w:r w:rsidR="00E85B5C" w:rsidRPr="00AF255D">
        <w:rPr>
          <w:rFonts w:cs="Arial"/>
          <w:szCs w:val="24"/>
        </w:rPr>
        <w:t>national standard</w:t>
      </w:r>
      <w:r w:rsidRPr="00AF255D">
        <w:rPr>
          <w:rFonts w:cs="Arial"/>
          <w:szCs w:val="24"/>
        </w:rPr>
        <w:t xml:space="preserve"> for sickness absence is 4</w:t>
      </w:r>
      <w:r w:rsidR="006D492C" w:rsidRPr="00AF255D">
        <w:rPr>
          <w:rFonts w:cs="Arial"/>
          <w:szCs w:val="24"/>
        </w:rPr>
        <w:t>.0</w:t>
      </w:r>
      <w:r w:rsidRPr="00AF255D">
        <w:rPr>
          <w:rFonts w:cs="Arial"/>
          <w:szCs w:val="24"/>
        </w:rPr>
        <w:t>%</w:t>
      </w:r>
      <w:r w:rsidR="009F446D">
        <w:rPr>
          <w:rFonts w:cs="Arial"/>
          <w:szCs w:val="24"/>
        </w:rPr>
        <w:t xml:space="preserve">, and </w:t>
      </w:r>
      <w:r w:rsidR="007656E6">
        <w:rPr>
          <w:rFonts w:cs="Arial"/>
          <w:szCs w:val="24"/>
        </w:rPr>
        <w:t xml:space="preserve">in 2024/2025 </w:t>
      </w:r>
      <w:r w:rsidR="009F446D">
        <w:rPr>
          <w:rFonts w:cs="Arial"/>
          <w:szCs w:val="24"/>
        </w:rPr>
        <w:t>NHS GJ set a local target of 5.4%</w:t>
      </w:r>
      <w:r w:rsidRPr="00AF255D">
        <w:rPr>
          <w:rFonts w:cs="Arial"/>
          <w:szCs w:val="24"/>
        </w:rPr>
        <w:t>.</w:t>
      </w:r>
      <w:r w:rsidR="00901CC7" w:rsidRPr="00AF255D">
        <w:rPr>
          <w:rFonts w:cs="Arial"/>
          <w:szCs w:val="24"/>
        </w:rPr>
        <w:t xml:space="preserve"> </w:t>
      </w:r>
      <w:r w:rsidRPr="00AF255D">
        <w:rPr>
          <w:rFonts w:cs="Arial"/>
          <w:szCs w:val="24"/>
        </w:rPr>
        <w:t xml:space="preserve">Over the monitored period the levels of sickness absence </w:t>
      </w:r>
      <w:r w:rsidR="00F17E7D" w:rsidRPr="00AF255D">
        <w:rPr>
          <w:rFonts w:cs="Arial"/>
          <w:szCs w:val="24"/>
        </w:rPr>
        <w:t xml:space="preserve">for </w:t>
      </w:r>
      <w:r w:rsidR="00C75078">
        <w:rPr>
          <w:rFonts w:cs="Arial"/>
          <w:szCs w:val="24"/>
        </w:rPr>
        <w:t>NHS GJ</w:t>
      </w:r>
      <w:r w:rsidR="00F17E7D" w:rsidRPr="00AF255D">
        <w:rPr>
          <w:rFonts w:cs="Arial"/>
          <w:szCs w:val="24"/>
        </w:rPr>
        <w:t xml:space="preserve"> </w:t>
      </w:r>
      <w:r w:rsidRPr="00AF255D">
        <w:rPr>
          <w:rFonts w:cs="Arial"/>
          <w:szCs w:val="24"/>
        </w:rPr>
        <w:t xml:space="preserve">were higher than the </w:t>
      </w:r>
      <w:r w:rsidR="00E85B5C" w:rsidRPr="00AF255D">
        <w:rPr>
          <w:rFonts w:cs="Arial"/>
          <w:szCs w:val="24"/>
        </w:rPr>
        <w:t xml:space="preserve">national </w:t>
      </w:r>
      <w:r w:rsidR="009F446D">
        <w:rPr>
          <w:rFonts w:cs="Arial"/>
          <w:szCs w:val="24"/>
        </w:rPr>
        <w:t>and local targets</w:t>
      </w:r>
      <w:r w:rsidRPr="00AF255D">
        <w:rPr>
          <w:rFonts w:cs="Arial"/>
          <w:szCs w:val="24"/>
        </w:rPr>
        <w:t xml:space="preserve"> </w:t>
      </w:r>
      <w:r w:rsidR="00F17E7D" w:rsidRPr="00AF255D">
        <w:rPr>
          <w:rFonts w:cs="Arial"/>
          <w:szCs w:val="24"/>
        </w:rPr>
        <w:t>each month</w:t>
      </w:r>
      <w:r w:rsidRPr="00AF255D">
        <w:rPr>
          <w:rFonts w:cs="Arial"/>
          <w:szCs w:val="24"/>
        </w:rPr>
        <w:t xml:space="preserve">, </w:t>
      </w:r>
      <w:r w:rsidR="00F91166" w:rsidRPr="00AF255D">
        <w:rPr>
          <w:rFonts w:cs="Arial"/>
          <w:szCs w:val="24"/>
        </w:rPr>
        <w:t>as can be seen in the chart below.</w:t>
      </w:r>
      <w:r w:rsidR="00901CC7" w:rsidRPr="00AF255D">
        <w:rPr>
          <w:rFonts w:cs="Arial"/>
          <w:szCs w:val="24"/>
        </w:rPr>
        <w:t xml:space="preserve"> </w:t>
      </w:r>
      <w:r w:rsidR="00F17E7D" w:rsidRPr="00AF255D">
        <w:rPr>
          <w:rFonts w:cs="Arial"/>
          <w:szCs w:val="24"/>
        </w:rPr>
        <w:t>T</w:t>
      </w:r>
      <w:r w:rsidR="00751D63" w:rsidRPr="00AF255D">
        <w:rPr>
          <w:rFonts w:cs="Arial"/>
          <w:szCs w:val="24"/>
        </w:rPr>
        <w:t xml:space="preserve">he </w:t>
      </w:r>
      <w:r w:rsidR="00792495" w:rsidRPr="00AF255D">
        <w:rPr>
          <w:rFonts w:cs="Arial"/>
          <w:szCs w:val="24"/>
        </w:rPr>
        <w:t>annual</w:t>
      </w:r>
      <w:r w:rsidR="00751D63" w:rsidRPr="00AF255D">
        <w:rPr>
          <w:rFonts w:cs="Arial"/>
          <w:szCs w:val="24"/>
        </w:rPr>
        <w:t xml:space="preserve"> r</w:t>
      </w:r>
      <w:r w:rsidR="00F17E7D" w:rsidRPr="00AF255D">
        <w:rPr>
          <w:rFonts w:cs="Arial"/>
          <w:szCs w:val="24"/>
        </w:rPr>
        <w:t xml:space="preserve">ate of sickness absence for </w:t>
      </w:r>
      <w:r w:rsidR="009F446D">
        <w:rPr>
          <w:rFonts w:cs="Arial"/>
          <w:szCs w:val="24"/>
        </w:rPr>
        <w:t>2024/2025</w:t>
      </w:r>
      <w:r w:rsidR="00751D63" w:rsidRPr="00AF255D">
        <w:rPr>
          <w:rFonts w:cs="Arial"/>
          <w:szCs w:val="24"/>
        </w:rPr>
        <w:t xml:space="preserve"> c</w:t>
      </w:r>
      <w:r w:rsidR="00F17E7D" w:rsidRPr="00AF255D">
        <w:rPr>
          <w:rFonts w:cs="Arial"/>
          <w:szCs w:val="24"/>
        </w:rPr>
        <w:t xml:space="preserve">ame in at </w:t>
      </w:r>
      <w:r w:rsidR="00D5639F">
        <w:rPr>
          <w:rFonts w:cs="Arial"/>
          <w:szCs w:val="24"/>
        </w:rPr>
        <w:t>6.2</w:t>
      </w:r>
      <w:r w:rsidR="00F17E7D" w:rsidRPr="00AF255D">
        <w:rPr>
          <w:rFonts w:cs="Arial"/>
          <w:szCs w:val="24"/>
        </w:rPr>
        <w:t xml:space="preserve">%, compared to </w:t>
      </w:r>
      <w:r w:rsidR="00D5639F">
        <w:rPr>
          <w:rFonts w:cs="Arial"/>
          <w:szCs w:val="24"/>
        </w:rPr>
        <w:t>5.5</w:t>
      </w:r>
      <w:r w:rsidR="00751D63" w:rsidRPr="00AF255D">
        <w:rPr>
          <w:rFonts w:cs="Arial"/>
          <w:szCs w:val="24"/>
        </w:rPr>
        <w:t>% for the previous year.</w:t>
      </w:r>
      <w:r w:rsidR="00142A82" w:rsidRPr="00AF255D">
        <w:rPr>
          <w:rFonts w:cs="Arial"/>
          <w:szCs w:val="24"/>
        </w:rPr>
        <w:t xml:space="preserve"> </w:t>
      </w:r>
      <w:r w:rsidR="00AD27FC" w:rsidRPr="00AF255D">
        <w:rPr>
          <w:rFonts w:cs="Arial"/>
          <w:szCs w:val="24"/>
        </w:rPr>
        <w:t xml:space="preserve">The sickness absence trend over the year </w:t>
      </w:r>
      <w:r w:rsidR="008A5874">
        <w:rPr>
          <w:rFonts w:cs="Arial"/>
          <w:szCs w:val="24"/>
        </w:rPr>
        <w:t>was</w:t>
      </w:r>
      <w:r w:rsidR="00AD27FC" w:rsidRPr="00AF255D">
        <w:rPr>
          <w:rFonts w:cs="Arial"/>
          <w:szCs w:val="24"/>
        </w:rPr>
        <w:t xml:space="preserve"> slightly </w:t>
      </w:r>
      <w:r w:rsidR="00804D6A">
        <w:rPr>
          <w:rFonts w:cs="Arial"/>
          <w:szCs w:val="24"/>
        </w:rPr>
        <w:t>upward</w:t>
      </w:r>
      <w:r w:rsidR="00AD27FC" w:rsidRPr="00AF255D">
        <w:rPr>
          <w:rFonts w:cs="Arial"/>
          <w:szCs w:val="24"/>
        </w:rPr>
        <w:t xml:space="preserve">, </w:t>
      </w:r>
      <w:r w:rsidR="007977C1">
        <w:rPr>
          <w:rFonts w:cs="Arial"/>
          <w:szCs w:val="24"/>
        </w:rPr>
        <w:t>similar to the previous year</w:t>
      </w:r>
      <w:r w:rsidR="00D5639F">
        <w:rPr>
          <w:rFonts w:cs="Arial"/>
          <w:szCs w:val="24"/>
        </w:rPr>
        <w:t>.</w:t>
      </w:r>
    </w:p>
    <w:p w14:paraId="33690E4B" w14:textId="77777777" w:rsidR="00F17E7D" w:rsidRPr="00AF255D" w:rsidRDefault="00F17E7D" w:rsidP="00BB0A71">
      <w:pPr>
        <w:rPr>
          <w:rFonts w:cs="Arial"/>
          <w:szCs w:val="24"/>
        </w:rPr>
      </w:pPr>
    </w:p>
    <w:p w14:paraId="60562511" w14:textId="4CD97173" w:rsidR="00F17E7D" w:rsidRPr="00AF255D" w:rsidRDefault="00F17E7D" w:rsidP="00BB0A71">
      <w:pPr>
        <w:rPr>
          <w:rFonts w:cs="Arial"/>
          <w:szCs w:val="24"/>
        </w:rPr>
      </w:pPr>
      <w:r w:rsidRPr="00AF255D">
        <w:rPr>
          <w:rFonts w:cs="Arial"/>
          <w:szCs w:val="24"/>
        </w:rPr>
        <w:t>Human Resources continues to work closely with service management to manage sickness absence across the organisation, with the aims of supporting those on sick leave during their absence, providing assistance to enable those on sick leave to return to work, and helpin</w:t>
      </w:r>
      <w:r w:rsidR="00882F4E">
        <w:rPr>
          <w:rFonts w:cs="Arial"/>
          <w:szCs w:val="24"/>
        </w:rPr>
        <w:t>g managers to ensure that their team members</w:t>
      </w:r>
      <w:r w:rsidRPr="00AF255D">
        <w:rPr>
          <w:rFonts w:cs="Arial"/>
          <w:szCs w:val="24"/>
        </w:rPr>
        <w:t xml:space="preserve"> remain at work.</w:t>
      </w:r>
      <w:r w:rsidR="00F50D13">
        <w:rPr>
          <w:rFonts w:cs="Arial"/>
          <w:szCs w:val="24"/>
        </w:rPr>
        <w:t xml:space="preserve">  We provide absence management training, 1:1 sessions for managers and employees, and monthly updates on sickness absence at departmental, directorate and organisational level, to support attendance at work.</w:t>
      </w:r>
    </w:p>
    <w:p w14:paraId="63D8E480" w14:textId="711A7D11" w:rsidR="00AD27FC" w:rsidRDefault="00AD27FC" w:rsidP="00BB0A71">
      <w:pPr>
        <w:rPr>
          <w:rFonts w:cs="Arial"/>
          <w:szCs w:val="24"/>
        </w:rPr>
      </w:pPr>
    </w:p>
    <w:p w14:paraId="12C2EED9" w14:textId="12046518" w:rsidR="00AD27FC" w:rsidRPr="00AF255D" w:rsidRDefault="00D5639F" w:rsidP="00BB0A71">
      <w:pPr>
        <w:rPr>
          <w:rFonts w:cs="Arial"/>
          <w:szCs w:val="24"/>
        </w:rPr>
      </w:pPr>
      <w:r>
        <w:rPr>
          <w:noProof/>
          <w:lang w:eastAsia="en-GB"/>
        </w:rPr>
        <w:drawing>
          <wp:inline distT="0" distB="0" distL="0" distR="0" wp14:anchorId="4DA71313" wp14:editId="38F3D1A1">
            <wp:extent cx="6840220" cy="2160000"/>
            <wp:effectExtent l="0" t="0" r="17780" b="12065"/>
            <wp:docPr id="35" name="Chart 35"/>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5B51C755" w14:textId="77777777" w:rsidR="00FA7A47" w:rsidRPr="00AF255D" w:rsidRDefault="00FA7A47" w:rsidP="00BB0A71">
      <w:pPr>
        <w:rPr>
          <w:rFonts w:cs="Arial"/>
          <w:szCs w:val="24"/>
        </w:rPr>
      </w:pPr>
    </w:p>
    <w:p w14:paraId="6B58F32D" w14:textId="2F1BA183" w:rsidR="00AA0FEF" w:rsidRPr="00AF255D" w:rsidRDefault="00AA0FEF" w:rsidP="008E7061">
      <w:pPr>
        <w:pStyle w:val="Heading3"/>
      </w:pPr>
      <w:bookmarkStart w:id="24" w:name="_Toc76025091"/>
      <w:r w:rsidRPr="00AF255D">
        <w:t>2015/2016 to 202</w:t>
      </w:r>
      <w:r w:rsidR="00D5639F">
        <w:t>4</w:t>
      </w:r>
      <w:r w:rsidRPr="00AF255D">
        <w:t>/202</w:t>
      </w:r>
      <w:bookmarkEnd w:id="24"/>
      <w:r w:rsidR="00D5639F">
        <w:t>5</w:t>
      </w:r>
    </w:p>
    <w:p w14:paraId="4E75E362" w14:textId="3C02638B" w:rsidR="00AA0FEF" w:rsidRPr="00AF255D" w:rsidRDefault="00AA0FEF" w:rsidP="00BB0A71">
      <w:pPr>
        <w:rPr>
          <w:rFonts w:cs="Arial"/>
          <w:szCs w:val="24"/>
        </w:rPr>
      </w:pPr>
      <w:r w:rsidRPr="00AF255D">
        <w:rPr>
          <w:rFonts w:cs="Arial"/>
          <w:szCs w:val="24"/>
        </w:rPr>
        <w:t>We started to produce the annual Workforce Monitoring Reports to cover 2015/2016.</w:t>
      </w:r>
      <w:r w:rsidR="00142A82" w:rsidRPr="00AF255D">
        <w:rPr>
          <w:rFonts w:cs="Arial"/>
          <w:szCs w:val="24"/>
        </w:rPr>
        <w:t xml:space="preserve"> </w:t>
      </w:r>
      <w:r w:rsidRPr="00AF255D">
        <w:rPr>
          <w:rFonts w:cs="Arial"/>
          <w:szCs w:val="24"/>
        </w:rPr>
        <w:t xml:space="preserve">Since that year sickness absence rates for </w:t>
      </w:r>
      <w:r w:rsidR="00C75078">
        <w:rPr>
          <w:rFonts w:cs="Arial"/>
          <w:szCs w:val="24"/>
        </w:rPr>
        <w:t>NHS GJ</w:t>
      </w:r>
      <w:r w:rsidRPr="00AF255D">
        <w:rPr>
          <w:rFonts w:cs="Arial"/>
          <w:szCs w:val="24"/>
        </w:rPr>
        <w:t xml:space="preserve"> </w:t>
      </w:r>
      <w:r w:rsidR="007977C1">
        <w:rPr>
          <w:rFonts w:cs="Arial"/>
          <w:szCs w:val="24"/>
        </w:rPr>
        <w:t>have ranged between 4.4</w:t>
      </w:r>
      <w:r w:rsidR="00D5639F">
        <w:rPr>
          <w:rFonts w:cs="Arial"/>
          <w:szCs w:val="24"/>
        </w:rPr>
        <w:t>% and 6.2</w:t>
      </w:r>
      <w:r w:rsidRPr="00AF255D">
        <w:rPr>
          <w:rFonts w:cs="Arial"/>
          <w:szCs w:val="24"/>
        </w:rPr>
        <w:t>%.</w:t>
      </w:r>
      <w:r w:rsidR="00142A82" w:rsidRPr="00AF255D">
        <w:rPr>
          <w:rFonts w:cs="Arial"/>
          <w:szCs w:val="24"/>
        </w:rPr>
        <w:t xml:space="preserve"> </w:t>
      </w:r>
      <w:r w:rsidRPr="00AF255D">
        <w:rPr>
          <w:rFonts w:cs="Arial"/>
          <w:szCs w:val="24"/>
        </w:rPr>
        <w:t xml:space="preserve">At </w:t>
      </w:r>
      <w:r w:rsidR="00D5639F">
        <w:rPr>
          <w:rFonts w:cs="Arial"/>
          <w:szCs w:val="24"/>
        </w:rPr>
        <w:t>6.2</w:t>
      </w:r>
      <w:r w:rsidRPr="00AF255D">
        <w:rPr>
          <w:rFonts w:cs="Arial"/>
          <w:szCs w:val="24"/>
        </w:rPr>
        <w:t>%</w:t>
      </w:r>
      <w:r w:rsidR="00D5639F">
        <w:rPr>
          <w:rFonts w:cs="Arial"/>
          <w:szCs w:val="24"/>
        </w:rPr>
        <w:t>,</w:t>
      </w:r>
      <w:r w:rsidRPr="00AF255D">
        <w:rPr>
          <w:rFonts w:cs="Arial"/>
          <w:szCs w:val="24"/>
        </w:rPr>
        <w:t xml:space="preserve"> 202</w:t>
      </w:r>
      <w:r w:rsidR="00D5639F">
        <w:rPr>
          <w:rFonts w:cs="Arial"/>
          <w:szCs w:val="24"/>
        </w:rPr>
        <w:t>4/2025</w:t>
      </w:r>
      <w:r w:rsidRPr="00AF255D">
        <w:rPr>
          <w:rFonts w:cs="Arial"/>
          <w:szCs w:val="24"/>
        </w:rPr>
        <w:t xml:space="preserve"> has </w:t>
      </w:r>
      <w:r w:rsidR="00760E96">
        <w:rPr>
          <w:rFonts w:cs="Arial"/>
          <w:szCs w:val="24"/>
        </w:rPr>
        <w:t xml:space="preserve">a </w:t>
      </w:r>
      <w:r w:rsidR="00D5639F">
        <w:rPr>
          <w:rFonts w:cs="Arial"/>
          <w:szCs w:val="24"/>
        </w:rPr>
        <w:t>higher rate than 2023/2024</w:t>
      </w:r>
      <w:r w:rsidRPr="00AF255D">
        <w:rPr>
          <w:rFonts w:cs="Arial"/>
          <w:szCs w:val="24"/>
        </w:rPr>
        <w:t xml:space="preserve">, and </w:t>
      </w:r>
      <w:r w:rsidR="00D5639F">
        <w:rPr>
          <w:rFonts w:cs="Arial"/>
          <w:szCs w:val="24"/>
        </w:rPr>
        <w:t>is the highest we have recorded since we started producing the Workforce Monitoring Report.</w:t>
      </w:r>
    </w:p>
    <w:p w14:paraId="1BA0FEF2" w14:textId="0EC340EC" w:rsidR="00AA0FEF" w:rsidRDefault="00AA0FEF" w:rsidP="00BB0A71">
      <w:pPr>
        <w:rPr>
          <w:rFonts w:cs="Arial"/>
          <w:szCs w:val="24"/>
        </w:rPr>
      </w:pPr>
    </w:p>
    <w:p w14:paraId="739E545B" w14:textId="55864C87" w:rsidR="00824D39" w:rsidRDefault="00D5639F" w:rsidP="00BB0A71">
      <w:pPr>
        <w:rPr>
          <w:rFonts w:cs="Arial"/>
          <w:szCs w:val="24"/>
        </w:rPr>
      </w:pPr>
      <w:r>
        <w:rPr>
          <w:noProof/>
          <w:lang w:eastAsia="en-GB"/>
        </w:rPr>
        <w:drawing>
          <wp:inline distT="0" distB="0" distL="0" distR="0" wp14:anchorId="1C32A99E" wp14:editId="6FBC6AAA">
            <wp:extent cx="6840220" cy="2160000"/>
            <wp:effectExtent l="0" t="0" r="17780" b="12065"/>
            <wp:docPr id="36" name="Chart 36"/>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51659393" w14:textId="56305F92" w:rsidR="003B6936" w:rsidRDefault="003B6936" w:rsidP="00BB0A71">
      <w:pPr>
        <w:rPr>
          <w:rFonts w:cs="Arial"/>
          <w:szCs w:val="24"/>
        </w:rPr>
      </w:pPr>
    </w:p>
    <w:p w14:paraId="18CF4A65" w14:textId="1E77C9DF" w:rsidR="00755B9F" w:rsidRDefault="00755B9F" w:rsidP="00BB0A71">
      <w:pPr>
        <w:rPr>
          <w:rFonts w:cs="Arial"/>
          <w:szCs w:val="24"/>
        </w:rPr>
      </w:pPr>
    </w:p>
    <w:p w14:paraId="74882F9F" w14:textId="77777777" w:rsidR="00755B9F" w:rsidRPr="00AF255D" w:rsidRDefault="00755B9F" w:rsidP="00BB0A71">
      <w:pPr>
        <w:rPr>
          <w:rFonts w:cs="Arial"/>
          <w:szCs w:val="24"/>
        </w:rPr>
      </w:pPr>
    </w:p>
    <w:p w14:paraId="0FD741C1" w14:textId="74FA0F34" w:rsidR="009A73F1" w:rsidRPr="00AF255D" w:rsidRDefault="009A73F1" w:rsidP="008E7061">
      <w:pPr>
        <w:pStyle w:val="Heading3"/>
      </w:pPr>
      <w:bookmarkStart w:id="25" w:name="_Toc76025092"/>
      <w:r w:rsidRPr="00AF255D">
        <w:t xml:space="preserve">Comparison with Other National Boards and </w:t>
      </w:r>
      <w:r w:rsidR="00352966" w:rsidRPr="00AF255D">
        <w:t>NHS</w:t>
      </w:r>
      <w:r w:rsidR="008338EC">
        <w:t xml:space="preserve"> </w:t>
      </w:r>
      <w:r w:rsidRPr="00AF255D">
        <w:t>Scotland</w:t>
      </w:r>
      <w:bookmarkEnd w:id="25"/>
    </w:p>
    <w:p w14:paraId="50024E92" w14:textId="68AA0C6E" w:rsidR="009A73F1" w:rsidRPr="00AF255D" w:rsidRDefault="00390E19" w:rsidP="00BB0A71">
      <w:pPr>
        <w:rPr>
          <w:rFonts w:cs="Arial"/>
          <w:szCs w:val="24"/>
        </w:rPr>
      </w:pPr>
      <w:r w:rsidRPr="00AF255D">
        <w:rPr>
          <w:rFonts w:cs="Arial"/>
          <w:szCs w:val="24"/>
        </w:rPr>
        <w:t xml:space="preserve">Since 2015/2016 sickness absence rates for NHS GJ have tended to be lower than for the National Boards and </w:t>
      </w:r>
      <w:r w:rsidR="008338EC">
        <w:rPr>
          <w:rFonts w:cs="Arial"/>
          <w:szCs w:val="24"/>
        </w:rPr>
        <w:t>NHS Scotland</w:t>
      </w:r>
      <w:r w:rsidRPr="00AF255D">
        <w:rPr>
          <w:rFonts w:cs="Arial"/>
          <w:szCs w:val="24"/>
        </w:rPr>
        <w:t xml:space="preserve"> as a whole, as</w:t>
      </w:r>
      <w:r w:rsidR="00125042">
        <w:rPr>
          <w:rFonts w:cs="Arial"/>
          <w:szCs w:val="24"/>
        </w:rPr>
        <w:t xml:space="preserve"> can be seen in the chart below:</w:t>
      </w:r>
      <w:r w:rsidR="00142A82" w:rsidRPr="00AF255D">
        <w:rPr>
          <w:rFonts w:cs="Arial"/>
          <w:szCs w:val="24"/>
        </w:rPr>
        <w:t xml:space="preserve"> </w:t>
      </w:r>
    </w:p>
    <w:p w14:paraId="038D1F7E" w14:textId="0695C4B4" w:rsidR="00390E19" w:rsidRDefault="00390E19" w:rsidP="00BB0A71">
      <w:pPr>
        <w:rPr>
          <w:rFonts w:cs="Arial"/>
          <w:szCs w:val="24"/>
        </w:rPr>
      </w:pPr>
    </w:p>
    <w:p w14:paraId="3AA7EDD4" w14:textId="2E19C89F" w:rsidR="003B6936" w:rsidRDefault="00BF1811" w:rsidP="00BB0A71">
      <w:pPr>
        <w:rPr>
          <w:rFonts w:cs="Arial"/>
          <w:szCs w:val="24"/>
        </w:rPr>
      </w:pPr>
      <w:r>
        <w:rPr>
          <w:noProof/>
          <w:lang w:eastAsia="en-GB"/>
        </w:rPr>
        <w:drawing>
          <wp:inline distT="0" distB="0" distL="0" distR="0" wp14:anchorId="2E3242F2" wp14:editId="15135211">
            <wp:extent cx="6840220" cy="2160000"/>
            <wp:effectExtent l="0" t="0" r="17780" b="12065"/>
            <wp:docPr id="3" name="Chart 3"/>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418E9337" w14:textId="25373EFE" w:rsidR="009A73F1" w:rsidRPr="00AF255D" w:rsidRDefault="009A73F1" w:rsidP="00BB0A71">
      <w:pPr>
        <w:rPr>
          <w:rFonts w:cs="Arial"/>
          <w:szCs w:val="24"/>
        </w:rPr>
      </w:pPr>
    </w:p>
    <w:p w14:paraId="15B26F89" w14:textId="77777777" w:rsidR="005F2546" w:rsidRPr="00AF255D" w:rsidRDefault="00BB6112" w:rsidP="0085071C">
      <w:pPr>
        <w:pStyle w:val="Heading2"/>
      </w:pPr>
      <w:bookmarkStart w:id="26" w:name="_Toc76025093"/>
      <w:r w:rsidRPr="00AF255D">
        <w:t>Long</w:t>
      </w:r>
      <w:r w:rsidR="005F2546" w:rsidRPr="00AF255D">
        <w:t xml:space="preserve"> Term and </w:t>
      </w:r>
      <w:r w:rsidRPr="00AF255D">
        <w:t>Short</w:t>
      </w:r>
      <w:r w:rsidR="005F2546" w:rsidRPr="00AF255D">
        <w:t xml:space="preserve"> Term Sickness Absence</w:t>
      </w:r>
      <w:bookmarkEnd w:id="26"/>
    </w:p>
    <w:p w14:paraId="796DAA57" w14:textId="4BB4A51C" w:rsidR="00F91166" w:rsidRPr="00AF255D" w:rsidRDefault="00EB04CB" w:rsidP="00BB0A71">
      <w:pPr>
        <w:rPr>
          <w:rFonts w:cs="Arial"/>
          <w:szCs w:val="24"/>
        </w:rPr>
      </w:pPr>
      <w:r w:rsidRPr="00AF255D">
        <w:rPr>
          <w:rFonts w:cs="Arial"/>
          <w:szCs w:val="24"/>
        </w:rPr>
        <w:t xml:space="preserve">Further analysis </w:t>
      </w:r>
      <w:r w:rsidR="00C12721" w:rsidRPr="00AF255D">
        <w:rPr>
          <w:rFonts w:cs="Arial"/>
          <w:szCs w:val="24"/>
        </w:rPr>
        <w:t xml:space="preserve">splits absences down into </w:t>
      </w:r>
      <w:r w:rsidR="00BB6112" w:rsidRPr="00AF255D">
        <w:rPr>
          <w:rFonts w:cs="Arial"/>
          <w:szCs w:val="24"/>
        </w:rPr>
        <w:t>long</w:t>
      </w:r>
      <w:r w:rsidR="00C12721" w:rsidRPr="00AF255D">
        <w:rPr>
          <w:rFonts w:cs="Arial"/>
          <w:szCs w:val="24"/>
        </w:rPr>
        <w:t xml:space="preserve"> </w:t>
      </w:r>
      <w:r w:rsidRPr="00AF255D">
        <w:rPr>
          <w:rFonts w:cs="Arial"/>
          <w:szCs w:val="24"/>
        </w:rPr>
        <w:t xml:space="preserve">term and </w:t>
      </w:r>
      <w:r w:rsidR="00BB6112" w:rsidRPr="00AF255D">
        <w:rPr>
          <w:rFonts w:cs="Arial"/>
          <w:szCs w:val="24"/>
        </w:rPr>
        <w:t>short</w:t>
      </w:r>
      <w:r w:rsidR="00C12721" w:rsidRPr="00AF255D">
        <w:rPr>
          <w:rFonts w:cs="Arial"/>
          <w:szCs w:val="24"/>
        </w:rPr>
        <w:t xml:space="preserve"> </w:t>
      </w:r>
      <w:r w:rsidRPr="00AF255D">
        <w:rPr>
          <w:rFonts w:cs="Arial"/>
          <w:szCs w:val="24"/>
        </w:rPr>
        <w:t>term, with long</w:t>
      </w:r>
      <w:r w:rsidR="00C12721" w:rsidRPr="00AF255D">
        <w:rPr>
          <w:rFonts w:cs="Arial"/>
          <w:szCs w:val="24"/>
        </w:rPr>
        <w:t xml:space="preserve"> </w:t>
      </w:r>
      <w:r w:rsidRPr="00AF255D">
        <w:rPr>
          <w:rFonts w:cs="Arial"/>
          <w:szCs w:val="24"/>
        </w:rPr>
        <w:t xml:space="preserve">term representing absences </w:t>
      </w:r>
      <w:r w:rsidR="00CD48A7">
        <w:rPr>
          <w:rFonts w:cs="Arial"/>
          <w:szCs w:val="24"/>
        </w:rPr>
        <w:t>of 29 days or more</w:t>
      </w:r>
      <w:r w:rsidRPr="00AF255D">
        <w:rPr>
          <w:rFonts w:cs="Arial"/>
          <w:szCs w:val="24"/>
        </w:rPr>
        <w:t>.</w:t>
      </w:r>
      <w:r w:rsidR="00901CC7" w:rsidRPr="00AF255D">
        <w:rPr>
          <w:rFonts w:cs="Arial"/>
          <w:szCs w:val="24"/>
        </w:rPr>
        <w:t xml:space="preserve"> </w:t>
      </w:r>
      <w:r w:rsidR="00181D13">
        <w:rPr>
          <w:rFonts w:cs="Arial"/>
          <w:szCs w:val="24"/>
        </w:rPr>
        <w:t xml:space="preserve">The chart below shows monthly </w:t>
      </w:r>
      <w:r w:rsidR="008A5874">
        <w:rPr>
          <w:rFonts w:cs="Arial"/>
          <w:szCs w:val="24"/>
        </w:rPr>
        <w:t>absence rates</w:t>
      </w:r>
      <w:r w:rsidR="00181D13">
        <w:rPr>
          <w:rFonts w:cs="Arial"/>
          <w:szCs w:val="24"/>
        </w:rPr>
        <w:t xml:space="preserve"> for all, long- and short-term sickness absence</w:t>
      </w:r>
      <w:r w:rsidR="008F3F75" w:rsidRPr="00AF255D">
        <w:rPr>
          <w:rFonts w:cs="Arial"/>
          <w:szCs w:val="24"/>
        </w:rPr>
        <w:t>.</w:t>
      </w:r>
    </w:p>
    <w:p w14:paraId="7F2CC80F" w14:textId="2E271FC5" w:rsidR="005F2546" w:rsidRDefault="005F2546" w:rsidP="00BB0A71">
      <w:pPr>
        <w:rPr>
          <w:rFonts w:cs="Arial"/>
          <w:szCs w:val="24"/>
        </w:rPr>
      </w:pPr>
    </w:p>
    <w:p w14:paraId="2DFA820A" w14:textId="6F4F4F95" w:rsidR="00181D13" w:rsidRDefault="00365F36" w:rsidP="00BB0A71">
      <w:pPr>
        <w:rPr>
          <w:rFonts w:cs="Arial"/>
          <w:szCs w:val="24"/>
        </w:rPr>
      </w:pPr>
      <w:r>
        <w:rPr>
          <w:noProof/>
          <w:lang w:eastAsia="en-GB"/>
        </w:rPr>
        <w:drawing>
          <wp:inline distT="0" distB="0" distL="0" distR="0" wp14:anchorId="50ACEBAF" wp14:editId="5B22E4B7">
            <wp:extent cx="6840220" cy="2160000"/>
            <wp:effectExtent l="0" t="0" r="17780" b="12065"/>
            <wp:docPr id="38" name="Chart 38"/>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532B96D0" w14:textId="77777777" w:rsidR="000E5083" w:rsidRPr="00AF255D" w:rsidRDefault="000E5083" w:rsidP="00BB0A71">
      <w:pPr>
        <w:rPr>
          <w:rFonts w:cs="Arial"/>
          <w:szCs w:val="24"/>
        </w:rPr>
      </w:pPr>
    </w:p>
    <w:p w14:paraId="4A458E57" w14:textId="77777777" w:rsidR="005F2546" w:rsidRPr="00AF255D" w:rsidRDefault="005F2546" w:rsidP="0085071C">
      <w:pPr>
        <w:pStyle w:val="Heading2"/>
      </w:pPr>
      <w:bookmarkStart w:id="27" w:name="_Toc76025094"/>
      <w:r w:rsidRPr="00AF255D">
        <w:t xml:space="preserve">Sickness Absence by </w:t>
      </w:r>
      <w:r w:rsidR="00217F76" w:rsidRPr="00AF255D">
        <w:t>Directorate</w:t>
      </w:r>
      <w:bookmarkEnd w:id="27"/>
    </w:p>
    <w:p w14:paraId="69728535" w14:textId="1E14EA1C" w:rsidR="005E4741" w:rsidRPr="00AF255D" w:rsidRDefault="00F17CCD" w:rsidP="008E7061">
      <w:pPr>
        <w:pStyle w:val="Heading3"/>
      </w:pPr>
      <w:bookmarkStart w:id="28" w:name="_Toc76025095"/>
      <w:r>
        <w:t>2024</w:t>
      </w:r>
      <w:r w:rsidR="005E4741" w:rsidRPr="00AF255D">
        <w:t>/202</w:t>
      </w:r>
      <w:bookmarkEnd w:id="28"/>
      <w:r>
        <w:t>5</w:t>
      </w:r>
    </w:p>
    <w:p w14:paraId="696D27C8" w14:textId="2191BB85" w:rsidR="002C2005" w:rsidRDefault="00614175" w:rsidP="00BB0A71">
      <w:pPr>
        <w:rPr>
          <w:rFonts w:cs="Arial"/>
          <w:szCs w:val="24"/>
        </w:rPr>
      </w:pPr>
      <w:r w:rsidRPr="00AF255D">
        <w:rPr>
          <w:rFonts w:cs="Arial"/>
          <w:szCs w:val="24"/>
        </w:rPr>
        <w:t>The chart below highlights</w:t>
      </w:r>
      <w:r w:rsidR="00CF1E27" w:rsidRPr="00AF255D">
        <w:rPr>
          <w:rFonts w:cs="Arial"/>
          <w:szCs w:val="24"/>
        </w:rPr>
        <w:t xml:space="preserve"> the t</w:t>
      </w:r>
      <w:r w:rsidRPr="00AF255D">
        <w:rPr>
          <w:rFonts w:cs="Arial"/>
          <w:szCs w:val="24"/>
        </w:rPr>
        <w:t xml:space="preserve">otal, </w:t>
      </w:r>
      <w:r w:rsidR="00C709B1">
        <w:rPr>
          <w:rFonts w:cs="Arial"/>
          <w:szCs w:val="24"/>
        </w:rPr>
        <w:t>long</w:t>
      </w:r>
      <w:r w:rsidRPr="00AF255D">
        <w:rPr>
          <w:rFonts w:cs="Arial"/>
          <w:szCs w:val="24"/>
        </w:rPr>
        <w:t xml:space="preserve"> </w:t>
      </w:r>
      <w:r w:rsidR="00CF1E27" w:rsidRPr="00AF255D">
        <w:rPr>
          <w:rFonts w:cs="Arial"/>
          <w:szCs w:val="24"/>
        </w:rPr>
        <w:t xml:space="preserve">term and </w:t>
      </w:r>
      <w:r w:rsidR="00C709B1">
        <w:rPr>
          <w:rFonts w:cs="Arial"/>
          <w:szCs w:val="24"/>
        </w:rPr>
        <w:t>short</w:t>
      </w:r>
      <w:r w:rsidRPr="00AF255D">
        <w:rPr>
          <w:rFonts w:cs="Arial"/>
          <w:szCs w:val="24"/>
        </w:rPr>
        <w:t xml:space="preserve"> </w:t>
      </w:r>
      <w:r w:rsidR="00CF1E27" w:rsidRPr="00AF255D">
        <w:rPr>
          <w:rFonts w:cs="Arial"/>
          <w:szCs w:val="24"/>
        </w:rPr>
        <w:t>t</w:t>
      </w:r>
      <w:r w:rsidRPr="00AF255D">
        <w:rPr>
          <w:rFonts w:cs="Arial"/>
          <w:szCs w:val="24"/>
        </w:rPr>
        <w:t xml:space="preserve">erm sickness absence </w:t>
      </w:r>
      <w:r w:rsidR="004816C2" w:rsidRPr="00AF255D">
        <w:rPr>
          <w:rFonts w:cs="Arial"/>
          <w:szCs w:val="24"/>
        </w:rPr>
        <w:t>rates</w:t>
      </w:r>
      <w:r w:rsidRPr="00AF255D">
        <w:rPr>
          <w:rFonts w:cs="Arial"/>
          <w:szCs w:val="24"/>
        </w:rPr>
        <w:t xml:space="preserve"> for each of the four </w:t>
      </w:r>
      <w:r w:rsidR="005C4355" w:rsidRPr="00AF255D">
        <w:rPr>
          <w:rFonts w:cs="Arial"/>
          <w:szCs w:val="24"/>
        </w:rPr>
        <w:t>Directorates</w:t>
      </w:r>
      <w:r w:rsidRPr="00AF255D">
        <w:rPr>
          <w:rFonts w:cs="Arial"/>
          <w:szCs w:val="24"/>
        </w:rPr>
        <w:t xml:space="preserve"> over the monitored period.</w:t>
      </w:r>
      <w:r w:rsidR="00901CC7" w:rsidRPr="00AF255D">
        <w:rPr>
          <w:rFonts w:cs="Arial"/>
          <w:szCs w:val="24"/>
        </w:rPr>
        <w:t xml:space="preserve"> </w:t>
      </w:r>
      <w:r w:rsidR="005C4355" w:rsidRPr="00AF255D">
        <w:rPr>
          <w:rFonts w:cs="Arial"/>
          <w:szCs w:val="24"/>
        </w:rPr>
        <w:t>The s</w:t>
      </w:r>
      <w:r w:rsidR="00C709B1">
        <w:rPr>
          <w:rFonts w:cs="Arial"/>
          <w:szCs w:val="24"/>
        </w:rPr>
        <w:t>ickness absence rate</w:t>
      </w:r>
      <w:r w:rsidR="00F17CCD">
        <w:rPr>
          <w:rFonts w:cs="Arial"/>
          <w:szCs w:val="24"/>
        </w:rPr>
        <w:t>s of</w:t>
      </w:r>
      <w:r w:rsidR="005C4355" w:rsidRPr="00AF255D">
        <w:rPr>
          <w:rFonts w:cs="Arial"/>
          <w:szCs w:val="24"/>
        </w:rPr>
        <w:t xml:space="preserve"> </w:t>
      </w:r>
      <w:r w:rsidR="00F17CCD">
        <w:rPr>
          <w:rFonts w:cs="Arial"/>
          <w:szCs w:val="24"/>
        </w:rPr>
        <w:t>all four Directorates are above the national target</w:t>
      </w:r>
      <w:r w:rsidR="00C709B1">
        <w:rPr>
          <w:rFonts w:cs="Arial"/>
          <w:szCs w:val="24"/>
        </w:rPr>
        <w:t xml:space="preserve"> of 4.0%, </w:t>
      </w:r>
      <w:r w:rsidR="00647468">
        <w:rPr>
          <w:rFonts w:cs="Arial"/>
          <w:szCs w:val="24"/>
        </w:rPr>
        <w:t xml:space="preserve">coming in at 4.5%, </w:t>
      </w:r>
      <w:r w:rsidR="00F17CCD">
        <w:rPr>
          <w:rFonts w:cs="Arial"/>
          <w:szCs w:val="24"/>
        </w:rPr>
        <w:t>but the rates for Corporate (4.8%) and the Golden Jubilee Conference Hotel (4.2%) are below the local NHS GJ target of 5.4%.In all four Directorates long term sickness absence accounted for more than half of all sickness absence.</w:t>
      </w:r>
    </w:p>
    <w:p w14:paraId="2A400805" w14:textId="77777777" w:rsidR="000E4833" w:rsidRPr="00AF255D" w:rsidRDefault="000E4833" w:rsidP="00BB0A71">
      <w:pPr>
        <w:rPr>
          <w:rFonts w:cs="Arial"/>
          <w:szCs w:val="24"/>
        </w:rPr>
      </w:pPr>
    </w:p>
    <w:p w14:paraId="0C944D13" w14:textId="514AF175" w:rsidR="00A160EB" w:rsidRDefault="000E4833" w:rsidP="00BB0A71">
      <w:pPr>
        <w:rPr>
          <w:rFonts w:cs="Arial"/>
          <w:szCs w:val="24"/>
        </w:rPr>
      </w:pPr>
      <w:r>
        <w:rPr>
          <w:noProof/>
          <w:lang w:eastAsia="en-GB"/>
        </w:rPr>
        <w:drawing>
          <wp:inline distT="0" distB="0" distL="0" distR="0" wp14:anchorId="431DF723" wp14:editId="15DD46C4">
            <wp:extent cx="6840000" cy="2196000"/>
            <wp:effectExtent l="0" t="0" r="18415" b="13970"/>
            <wp:docPr id="37" name="Chart 37"/>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11A172C8" w14:textId="51F3408F" w:rsidR="0018514B" w:rsidRPr="00AF255D" w:rsidRDefault="0018514B" w:rsidP="00BB0A71">
      <w:pPr>
        <w:rPr>
          <w:rFonts w:cs="Arial"/>
          <w:szCs w:val="24"/>
        </w:rPr>
      </w:pPr>
    </w:p>
    <w:p w14:paraId="71B923DA" w14:textId="0AAEA4EA" w:rsidR="005E4741" w:rsidRPr="00AF255D" w:rsidRDefault="005E4741" w:rsidP="008E7061">
      <w:pPr>
        <w:pStyle w:val="Heading3"/>
      </w:pPr>
      <w:bookmarkStart w:id="29" w:name="_Toc76025096"/>
      <w:r w:rsidRPr="00AF255D">
        <w:t>2015/2016 to 20</w:t>
      </w:r>
      <w:r w:rsidR="00365F36">
        <w:t>24</w:t>
      </w:r>
      <w:r w:rsidRPr="00AF255D">
        <w:t>/202</w:t>
      </w:r>
      <w:bookmarkEnd w:id="29"/>
      <w:r w:rsidR="00365F36">
        <w:t>5</w:t>
      </w:r>
    </w:p>
    <w:p w14:paraId="66A15CB3" w14:textId="6F1AC31B" w:rsidR="005E4741" w:rsidRDefault="00C07FA4" w:rsidP="00BB0A71">
      <w:pPr>
        <w:rPr>
          <w:rFonts w:cs="Arial"/>
          <w:szCs w:val="24"/>
        </w:rPr>
      </w:pPr>
      <w:r w:rsidRPr="00AF255D">
        <w:rPr>
          <w:rFonts w:cs="Arial"/>
          <w:szCs w:val="24"/>
        </w:rPr>
        <w:t xml:space="preserve">The tables below show </w:t>
      </w:r>
      <w:r w:rsidR="0082512D">
        <w:rPr>
          <w:rFonts w:cs="Arial"/>
          <w:szCs w:val="24"/>
        </w:rPr>
        <w:t>the</w:t>
      </w:r>
      <w:r w:rsidRPr="00AF255D">
        <w:rPr>
          <w:rFonts w:cs="Arial"/>
          <w:szCs w:val="24"/>
        </w:rPr>
        <w:t xml:space="preserve"> sickness absence rates for </w:t>
      </w:r>
      <w:r w:rsidR="0082512D" w:rsidRPr="00AF255D">
        <w:rPr>
          <w:rFonts w:cs="Arial"/>
          <w:szCs w:val="24"/>
        </w:rPr>
        <w:t>each Directorate</w:t>
      </w:r>
      <w:r w:rsidR="0082512D">
        <w:rPr>
          <w:rFonts w:cs="Arial"/>
          <w:szCs w:val="24"/>
        </w:rPr>
        <w:t xml:space="preserve"> for</w:t>
      </w:r>
      <w:r w:rsidR="0082512D" w:rsidRPr="00AF255D">
        <w:rPr>
          <w:rFonts w:cs="Arial"/>
          <w:szCs w:val="24"/>
        </w:rPr>
        <w:t xml:space="preserve"> </w:t>
      </w:r>
      <w:r w:rsidR="008D4BF0">
        <w:rPr>
          <w:rFonts w:cs="Arial"/>
          <w:szCs w:val="24"/>
        </w:rPr>
        <w:t>each year from 2015/2016 to 2024/2025</w:t>
      </w:r>
      <w:r w:rsidRPr="00AF255D">
        <w:rPr>
          <w:rFonts w:cs="Arial"/>
          <w:szCs w:val="24"/>
        </w:rPr>
        <w:t>, along with the trend for sickness absence for each Directorate.</w:t>
      </w:r>
      <w:r w:rsidR="00142A82" w:rsidRPr="00AF255D">
        <w:rPr>
          <w:rFonts w:cs="Arial"/>
          <w:szCs w:val="24"/>
        </w:rPr>
        <w:t xml:space="preserve"> </w:t>
      </w:r>
      <w:r w:rsidR="008D4BF0">
        <w:rPr>
          <w:rFonts w:cs="Arial"/>
          <w:szCs w:val="24"/>
        </w:rPr>
        <w:t xml:space="preserve">All four Directorates show an increasing sickness absence rate trend over the </w:t>
      </w:r>
      <w:r w:rsidR="0082512D">
        <w:rPr>
          <w:rFonts w:cs="Arial"/>
          <w:szCs w:val="24"/>
        </w:rPr>
        <w:t>years reviewed</w:t>
      </w:r>
      <w:r w:rsidR="008D4BF0">
        <w:rPr>
          <w:rFonts w:cs="Arial"/>
          <w:szCs w:val="24"/>
        </w:rPr>
        <w:t>, with the most pronounced increase in Heart, Lung and Diagnostic Services.</w:t>
      </w:r>
    </w:p>
    <w:p w14:paraId="1FBFFBB4" w14:textId="7B6959B7" w:rsidR="009A225C" w:rsidRDefault="009A225C" w:rsidP="00BB0A71">
      <w:pPr>
        <w:rPr>
          <w:rFonts w:cs="Arial"/>
          <w:szCs w:val="24"/>
        </w:rPr>
      </w:pPr>
    </w:p>
    <w:p w14:paraId="13A3A9A2" w14:textId="58139339" w:rsidR="008D4BF0" w:rsidRDefault="008D4BF0" w:rsidP="00BB0A71">
      <w:pPr>
        <w:rPr>
          <w:rFonts w:cs="Arial"/>
          <w:szCs w:val="24"/>
        </w:rPr>
      </w:pPr>
      <w:r>
        <w:rPr>
          <w:noProof/>
          <w:lang w:eastAsia="en-GB"/>
        </w:rPr>
        <w:drawing>
          <wp:inline distT="0" distB="0" distL="0" distR="0" wp14:anchorId="288977C9" wp14:editId="73F055C4">
            <wp:extent cx="3330000" cy="2160000"/>
            <wp:effectExtent l="0" t="0" r="3810" b="12065"/>
            <wp:docPr id="39" name="Chart 39"/>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r>
        <w:rPr>
          <w:rFonts w:cs="Arial"/>
          <w:szCs w:val="24"/>
        </w:rPr>
        <w:t xml:space="preserve">    </w:t>
      </w:r>
      <w:r>
        <w:rPr>
          <w:noProof/>
          <w:lang w:eastAsia="en-GB"/>
        </w:rPr>
        <w:drawing>
          <wp:inline distT="0" distB="0" distL="0" distR="0" wp14:anchorId="70BCC2BC" wp14:editId="33A0C786">
            <wp:extent cx="3330000" cy="2160000"/>
            <wp:effectExtent l="0" t="0" r="3810" b="12065"/>
            <wp:docPr id="40" name="Chart 40"/>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04B6C1B5" w14:textId="58B0437C" w:rsidR="008D4BF0" w:rsidRDefault="008D4BF0" w:rsidP="00BB0A71">
      <w:pPr>
        <w:rPr>
          <w:rFonts w:cs="Arial"/>
          <w:szCs w:val="24"/>
        </w:rPr>
      </w:pPr>
    </w:p>
    <w:p w14:paraId="7D19C91B" w14:textId="37C3228F" w:rsidR="008D4BF0" w:rsidRDefault="008D4BF0" w:rsidP="00BB0A71">
      <w:pPr>
        <w:rPr>
          <w:rFonts w:cs="Arial"/>
          <w:szCs w:val="24"/>
        </w:rPr>
      </w:pPr>
      <w:r>
        <w:rPr>
          <w:noProof/>
          <w:lang w:eastAsia="en-GB"/>
        </w:rPr>
        <w:drawing>
          <wp:inline distT="0" distB="0" distL="0" distR="0" wp14:anchorId="5F193FB3" wp14:editId="3065D06B">
            <wp:extent cx="3330000" cy="2160000"/>
            <wp:effectExtent l="0" t="0" r="3810" b="12065"/>
            <wp:docPr id="1"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r>
        <w:rPr>
          <w:rFonts w:cs="Arial"/>
          <w:szCs w:val="24"/>
        </w:rPr>
        <w:t xml:space="preserve">    </w:t>
      </w:r>
      <w:r>
        <w:rPr>
          <w:noProof/>
          <w:lang w:eastAsia="en-GB"/>
        </w:rPr>
        <w:drawing>
          <wp:inline distT="0" distB="0" distL="0" distR="0" wp14:anchorId="72CFEDB6" wp14:editId="6D4FFED9">
            <wp:extent cx="3330000" cy="2160000"/>
            <wp:effectExtent l="0" t="0" r="3810" b="12065"/>
            <wp:docPr id="41" name="Chart 41"/>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7028D72C" w14:textId="4D719C53" w:rsidR="009A225C" w:rsidRDefault="009A225C" w:rsidP="00BB0A71">
      <w:pPr>
        <w:rPr>
          <w:rFonts w:cs="Arial"/>
          <w:szCs w:val="24"/>
        </w:rPr>
      </w:pPr>
    </w:p>
    <w:p w14:paraId="76C3BB72" w14:textId="77777777" w:rsidR="002B6861" w:rsidRDefault="002B6861" w:rsidP="0085071C">
      <w:pPr>
        <w:pStyle w:val="Heading2"/>
      </w:pPr>
      <w:bookmarkStart w:id="30" w:name="_Toc76025097"/>
      <w:r>
        <w:t>Sickness Absence by Job Family</w:t>
      </w:r>
      <w:bookmarkEnd w:id="30"/>
    </w:p>
    <w:p w14:paraId="4DFB03A4" w14:textId="391F2BC0" w:rsidR="002B6861" w:rsidRDefault="0066288E" w:rsidP="00BB0A71">
      <w:pPr>
        <w:rPr>
          <w:rFonts w:cs="Arial"/>
          <w:szCs w:val="24"/>
        </w:rPr>
      </w:pPr>
      <w:r>
        <w:rPr>
          <w:rFonts w:cs="Arial"/>
          <w:szCs w:val="24"/>
        </w:rPr>
        <w:t xml:space="preserve">Of the total </w:t>
      </w:r>
      <w:r w:rsidR="00C80876">
        <w:rPr>
          <w:rFonts w:cs="Arial"/>
          <w:szCs w:val="24"/>
        </w:rPr>
        <w:t>287176.3</w:t>
      </w:r>
      <w:r>
        <w:rPr>
          <w:rFonts w:cs="Arial"/>
          <w:szCs w:val="24"/>
        </w:rPr>
        <w:t xml:space="preserve"> h</w:t>
      </w:r>
      <w:r w:rsidR="00C80876">
        <w:rPr>
          <w:rFonts w:cs="Arial"/>
          <w:szCs w:val="24"/>
        </w:rPr>
        <w:t>ours of sickness absence in 2024/2025</w:t>
      </w:r>
      <w:r>
        <w:rPr>
          <w:rFonts w:cs="Arial"/>
          <w:szCs w:val="24"/>
        </w:rPr>
        <w:t xml:space="preserve">, </w:t>
      </w:r>
      <w:r w:rsidR="00C80876">
        <w:rPr>
          <w:rFonts w:cs="Arial"/>
          <w:szCs w:val="24"/>
        </w:rPr>
        <w:t>166621.3</w:t>
      </w:r>
      <w:r>
        <w:rPr>
          <w:rFonts w:cs="Arial"/>
          <w:szCs w:val="24"/>
        </w:rPr>
        <w:t xml:space="preserve"> hours (</w:t>
      </w:r>
      <w:r w:rsidR="00C80876">
        <w:rPr>
          <w:rFonts w:cs="Arial"/>
          <w:szCs w:val="24"/>
        </w:rPr>
        <w:t>58.0</w:t>
      </w:r>
      <w:r>
        <w:rPr>
          <w:rFonts w:cs="Arial"/>
          <w:szCs w:val="24"/>
        </w:rPr>
        <w:t>%) affected the Nursing and Midwifery job family.</w:t>
      </w:r>
      <w:r w:rsidR="00544D39">
        <w:rPr>
          <w:rFonts w:cs="Arial"/>
          <w:szCs w:val="24"/>
        </w:rPr>
        <w:t xml:space="preserve"> </w:t>
      </w:r>
      <w:r>
        <w:rPr>
          <w:rFonts w:cs="Arial"/>
          <w:szCs w:val="24"/>
        </w:rPr>
        <w:t>As can be seen from the chart below this is well above the 4</w:t>
      </w:r>
      <w:r w:rsidR="00C80876">
        <w:rPr>
          <w:rFonts w:cs="Arial"/>
          <w:szCs w:val="24"/>
        </w:rPr>
        <w:t>3.2</w:t>
      </w:r>
      <w:r>
        <w:rPr>
          <w:rFonts w:cs="Arial"/>
          <w:szCs w:val="24"/>
        </w:rPr>
        <w:t>% of the workforce that they represent.</w:t>
      </w:r>
      <w:r w:rsidR="00544D39">
        <w:rPr>
          <w:rFonts w:cs="Arial"/>
          <w:szCs w:val="24"/>
        </w:rPr>
        <w:t xml:space="preserve"> </w:t>
      </w:r>
      <w:r>
        <w:rPr>
          <w:rFonts w:cs="Arial"/>
          <w:szCs w:val="24"/>
        </w:rPr>
        <w:t>Both Administrative Services and Medical and Dental have considerably less sickness absence than might be expected compared to the proportions of the workforce they represent.</w:t>
      </w:r>
    </w:p>
    <w:p w14:paraId="745F7C66" w14:textId="6A687A84" w:rsidR="006514AF" w:rsidRDefault="006514AF" w:rsidP="00BB0A71">
      <w:pPr>
        <w:rPr>
          <w:rFonts w:cs="Arial"/>
          <w:szCs w:val="24"/>
        </w:rPr>
      </w:pPr>
    </w:p>
    <w:p w14:paraId="45310B78" w14:textId="2C454E01" w:rsidR="00192EF2" w:rsidRDefault="008D4BF0" w:rsidP="00BB0A71">
      <w:pPr>
        <w:rPr>
          <w:rFonts w:cs="Arial"/>
          <w:szCs w:val="24"/>
        </w:rPr>
      </w:pPr>
      <w:r>
        <w:rPr>
          <w:noProof/>
          <w:lang w:eastAsia="en-GB"/>
        </w:rPr>
        <w:drawing>
          <wp:inline distT="0" distB="0" distL="0" distR="0" wp14:anchorId="79CE5048" wp14:editId="385B8CB0">
            <wp:extent cx="6515100" cy="2160000"/>
            <wp:effectExtent l="0" t="0" r="0" b="12065"/>
            <wp:docPr id="42" name="Chart 42"/>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5F9683D4" w14:textId="77777777" w:rsidR="002B6861" w:rsidRPr="00AF255D" w:rsidRDefault="002B6861" w:rsidP="00BB0A71">
      <w:pPr>
        <w:rPr>
          <w:rFonts w:cs="Arial"/>
          <w:szCs w:val="24"/>
        </w:rPr>
      </w:pPr>
    </w:p>
    <w:p w14:paraId="2C4C564D" w14:textId="77777777" w:rsidR="0018378F" w:rsidRPr="00AF255D" w:rsidRDefault="0018378F" w:rsidP="0085071C">
      <w:pPr>
        <w:pStyle w:val="Heading2"/>
      </w:pPr>
      <w:bookmarkStart w:id="31" w:name="_Toc76025098"/>
      <w:r w:rsidRPr="00AF255D">
        <w:t>Sickness Absence by Age and Gender</w:t>
      </w:r>
      <w:bookmarkEnd w:id="31"/>
    </w:p>
    <w:p w14:paraId="07978C3C" w14:textId="7F2871B0" w:rsidR="00DC3018" w:rsidRPr="00AF255D" w:rsidRDefault="008F7381" w:rsidP="00BB0A71">
      <w:pPr>
        <w:rPr>
          <w:rFonts w:cs="Arial"/>
          <w:szCs w:val="24"/>
        </w:rPr>
      </w:pPr>
      <w:r w:rsidRPr="00AF255D">
        <w:rPr>
          <w:rFonts w:cs="Arial"/>
          <w:szCs w:val="24"/>
        </w:rPr>
        <w:t xml:space="preserve">The two charts below look at the proportion of sickness absence by age range and gender </w:t>
      </w:r>
      <w:r w:rsidR="0082512D">
        <w:rPr>
          <w:rFonts w:cs="Arial"/>
          <w:szCs w:val="24"/>
        </w:rPr>
        <w:t xml:space="preserve">for the period under review, </w:t>
      </w:r>
      <w:r w:rsidRPr="00AF255D">
        <w:rPr>
          <w:rFonts w:cs="Arial"/>
          <w:szCs w:val="24"/>
        </w:rPr>
        <w:t xml:space="preserve">and compare that with the proportion of </w:t>
      </w:r>
      <w:r w:rsidR="0066288E">
        <w:rPr>
          <w:rFonts w:cs="Arial"/>
          <w:szCs w:val="24"/>
        </w:rPr>
        <w:t>the workforce</w:t>
      </w:r>
      <w:r w:rsidRPr="00AF255D">
        <w:rPr>
          <w:rFonts w:cs="Arial"/>
          <w:szCs w:val="24"/>
        </w:rPr>
        <w:t xml:space="preserve"> by ag</w:t>
      </w:r>
      <w:r w:rsidR="00A83B48" w:rsidRPr="00AF255D">
        <w:rPr>
          <w:rFonts w:cs="Arial"/>
          <w:szCs w:val="24"/>
        </w:rPr>
        <w:t>e range and gender</w:t>
      </w:r>
      <w:r w:rsidR="005B34D4" w:rsidRPr="00AF255D">
        <w:rPr>
          <w:rFonts w:cs="Arial"/>
          <w:szCs w:val="24"/>
        </w:rPr>
        <w:t xml:space="preserve"> as</w:t>
      </w:r>
      <w:r w:rsidR="00E00249" w:rsidRPr="00AF255D">
        <w:rPr>
          <w:rFonts w:cs="Arial"/>
          <w:szCs w:val="24"/>
        </w:rPr>
        <w:t xml:space="preserve"> at 31 March 202</w:t>
      </w:r>
      <w:r w:rsidR="007D7B0A">
        <w:rPr>
          <w:rFonts w:cs="Arial"/>
          <w:szCs w:val="24"/>
        </w:rPr>
        <w:t>5</w:t>
      </w:r>
      <w:r w:rsidR="00DC3018" w:rsidRPr="00AF255D">
        <w:rPr>
          <w:rFonts w:cs="Arial"/>
          <w:szCs w:val="24"/>
        </w:rPr>
        <w:t>.</w:t>
      </w:r>
      <w:r w:rsidR="00901CC7" w:rsidRPr="00AF255D">
        <w:rPr>
          <w:rFonts w:cs="Arial"/>
          <w:szCs w:val="24"/>
        </w:rPr>
        <w:t xml:space="preserve"> </w:t>
      </w:r>
      <w:r w:rsidR="00AB5F96">
        <w:rPr>
          <w:rFonts w:cs="Arial"/>
          <w:szCs w:val="24"/>
        </w:rPr>
        <w:t>There are no huge discrepancies between the proportion of sickness absence that each age range and gender within that age range represent when compared to the proportion of the workforce that they represent.</w:t>
      </w:r>
      <w:r w:rsidR="00544D39">
        <w:rPr>
          <w:rFonts w:cs="Arial"/>
          <w:szCs w:val="24"/>
        </w:rPr>
        <w:t xml:space="preserve"> </w:t>
      </w:r>
      <w:r w:rsidR="00AB5F96">
        <w:rPr>
          <w:rFonts w:cs="Arial"/>
          <w:szCs w:val="24"/>
        </w:rPr>
        <w:t xml:space="preserve">Females aged </w:t>
      </w:r>
      <w:r w:rsidR="000B0EBB">
        <w:rPr>
          <w:rFonts w:cs="Arial"/>
          <w:szCs w:val="24"/>
        </w:rPr>
        <w:t>55 – 59 have a 2.6</w:t>
      </w:r>
      <w:r w:rsidR="004466A1">
        <w:rPr>
          <w:rFonts w:cs="Arial"/>
          <w:szCs w:val="24"/>
        </w:rPr>
        <w:t>% greater share of sickness abs</w:t>
      </w:r>
      <w:r w:rsidR="00AB5F96">
        <w:rPr>
          <w:rFonts w:cs="Arial"/>
          <w:szCs w:val="24"/>
        </w:rPr>
        <w:t xml:space="preserve">ence than the percentage of the workforce that age range and gender combination makes up, </w:t>
      </w:r>
      <w:r w:rsidR="000B0EBB">
        <w:rPr>
          <w:rFonts w:cs="Arial"/>
          <w:szCs w:val="24"/>
        </w:rPr>
        <w:t>and females aged 40 – 44 have a 2.4</w:t>
      </w:r>
      <w:r w:rsidR="004466A1">
        <w:rPr>
          <w:rFonts w:cs="Arial"/>
          <w:szCs w:val="24"/>
        </w:rPr>
        <w:t>% greater share of sickness absence, but those are the largest discrepancies</w:t>
      </w:r>
      <w:r w:rsidR="00AB5F96">
        <w:rPr>
          <w:rFonts w:cs="Arial"/>
          <w:szCs w:val="24"/>
        </w:rPr>
        <w:t>.</w:t>
      </w:r>
      <w:r w:rsidR="000B0EBB">
        <w:rPr>
          <w:rFonts w:cs="Arial"/>
          <w:szCs w:val="24"/>
        </w:rPr>
        <w:t xml:space="preserve">  Overall, females make up 73.5% of the workforce and 80.5% of all sickness absence.</w:t>
      </w:r>
    </w:p>
    <w:p w14:paraId="17E63D84" w14:textId="4E0D9676" w:rsidR="000F5640" w:rsidRDefault="000F5640" w:rsidP="00BB0A71">
      <w:pPr>
        <w:rPr>
          <w:rFonts w:cs="Arial"/>
          <w:szCs w:val="24"/>
        </w:rPr>
      </w:pPr>
    </w:p>
    <w:p w14:paraId="76D2A913" w14:textId="77777777" w:rsidR="000F5640" w:rsidRPr="00AF255D" w:rsidRDefault="000F5640" w:rsidP="00BB0A71">
      <w:pPr>
        <w:rPr>
          <w:rFonts w:cs="Arial"/>
          <w:szCs w:val="24"/>
        </w:rPr>
      </w:pPr>
      <w:r>
        <w:rPr>
          <w:rFonts w:cs="Arial"/>
          <w:szCs w:val="24"/>
        </w:rPr>
        <w:t>eESS does not allow for non-binary or third genders, and the charts only show Female and Male.</w:t>
      </w:r>
    </w:p>
    <w:p w14:paraId="0AAD309F" w14:textId="5B570EDD" w:rsidR="005173C0" w:rsidRDefault="005173C0" w:rsidP="00BB0A71">
      <w:pPr>
        <w:rPr>
          <w:rFonts w:cs="Arial"/>
          <w:szCs w:val="24"/>
        </w:rPr>
      </w:pPr>
    </w:p>
    <w:p w14:paraId="35E224E7" w14:textId="2563400B" w:rsidR="00DB1741" w:rsidRDefault="007D7B0A" w:rsidP="00BB0A71">
      <w:pPr>
        <w:rPr>
          <w:rFonts w:cs="Arial"/>
          <w:szCs w:val="24"/>
        </w:rPr>
      </w:pPr>
      <w:r>
        <w:rPr>
          <w:noProof/>
          <w:lang w:eastAsia="en-GB"/>
        </w:rPr>
        <w:drawing>
          <wp:inline distT="0" distB="0" distL="0" distR="0" wp14:anchorId="6B9CA562" wp14:editId="442D9E08">
            <wp:extent cx="6840220" cy="2520000"/>
            <wp:effectExtent l="0" t="0" r="17780" b="13970"/>
            <wp:docPr id="44" name="Chart 44"/>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3ED5C19A" w14:textId="08D48824" w:rsidR="001A2CCA" w:rsidRDefault="001A2CCA" w:rsidP="00BB0A71">
      <w:pPr>
        <w:rPr>
          <w:rFonts w:cs="Arial"/>
          <w:szCs w:val="24"/>
        </w:rPr>
      </w:pPr>
    </w:p>
    <w:p w14:paraId="2642690E" w14:textId="6492C1E2" w:rsidR="00D91DB4" w:rsidRDefault="005E0BB2" w:rsidP="00BB0A71">
      <w:pPr>
        <w:rPr>
          <w:rFonts w:cs="Arial"/>
          <w:szCs w:val="24"/>
        </w:rPr>
      </w:pPr>
      <w:r>
        <w:rPr>
          <w:noProof/>
          <w:lang w:eastAsia="en-GB"/>
        </w:rPr>
        <w:drawing>
          <wp:inline distT="0" distB="0" distL="0" distR="0" wp14:anchorId="6D24E845" wp14:editId="79142388">
            <wp:extent cx="6840220" cy="2520000"/>
            <wp:effectExtent l="0" t="0" r="17780" b="13970"/>
            <wp:docPr id="43" name="Chart 43"/>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707D052B" w14:textId="77777777" w:rsidR="0090113A" w:rsidRPr="00AF255D" w:rsidRDefault="0090113A" w:rsidP="00BB0A71">
      <w:pPr>
        <w:rPr>
          <w:rFonts w:cs="Arial"/>
          <w:szCs w:val="24"/>
        </w:rPr>
      </w:pPr>
    </w:p>
    <w:p w14:paraId="2970F428" w14:textId="77777777" w:rsidR="00543403" w:rsidRPr="00AF255D" w:rsidRDefault="00543403" w:rsidP="0085071C">
      <w:pPr>
        <w:pStyle w:val="Heading2"/>
      </w:pPr>
      <w:bookmarkStart w:id="32" w:name="_Toc76025099"/>
      <w:r w:rsidRPr="00AF255D">
        <w:t>Reasons for Sickness Absence</w:t>
      </w:r>
      <w:bookmarkEnd w:id="32"/>
    </w:p>
    <w:p w14:paraId="71C3DF89" w14:textId="7010C987" w:rsidR="00544D39" w:rsidRDefault="00543403" w:rsidP="00BB0A71">
      <w:pPr>
        <w:rPr>
          <w:rFonts w:cs="Arial"/>
          <w:szCs w:val="24"/>
        </w:rPr>
      </w:pPr>
      <w:r w:rsidRPr="00AF255D">
        <w:rPr>
          <w:rFonts w:cs="Arial"/>
          <w:szCs w:val="24"/>
        </w:rPr>
        <w:t>When sickness absence is recorded on SSTS an absence reason has to be entered on to the system.</w:t>
      </w:r>
      <w:r w:rsidR="00901CC7" w:rsidRPr="00AF255D">
        <w:rPr>
          <w:rFonts w:cs="Arial"/>
          <w:szCs w:val="24"/>
        </w:rPr>
        <w:t xml:space="preserve"> </w:t>
      </w:r>
      <w:r w:rsidRPr="00AF255D">
        <w:rPr>
          <w:rFonts w:cs="Arial"/>
          <w:szCs w:val="24"/>
        </w:rPr>
        <w:t xml:space="preserve">The proportionate absence breakdown is shown in the </w:t>
      </w:r>
      <w:r w:rsidR="00544D39">
        <w:rPr>
          <w:rFonts w:cs="Arial"/>
          <w:szCs w:val="24"/>
        </w:rPr>
        <w:t>chart</w:t>
      </w:r>
      <w:r w:rsidRPr="00AF255D">
        <w:rPr>
          <w:rFonts w:cs="Arial"/>
          <w:szCs w:val="24"/>
        </w:rPr>
        <w:t xml:space="preserve"> below</w:t>
      </w:r>
      <w:r w:rsidR="0085076E" w:rsidRPr="00AF255D">
        <w:rPr>
          <w:rFonts w:cs="Arial"/>
          <w:szCs w:val="24"/>
        </w:rPr>
        <w:t xml:space="preserve"> for </w:t>
      </w:r>
      <w:r w:rsidR="00147011">
        <w:rPr>
          <w:rFonts w:cs="Arial"/>
          <w:szCs w:val="24"/>
        </w:rPr>
        <w:t>all of the</w:t>
      </w:r>
      <w:r w:rsidR="00041915" w:rsidRPr="00AF255D">
        <w:rPr>
          <w:rFonts w:cs="Arial"/>
          <w:szCs w:val="24"/>
        </w:rPr>
        <w:t xml:space="preserve"> reasons for sickness absence</w:t>
      </w:r>
      <w:r w:rsidR="00544D39">
        <w:rPr>
          <w:rFonts w:cs="Arial"/>
          <w:szCs w:val="24"/>
        </w:rPr>
        <w:t xml:space="preserve"> that caused</w:t>
      </w:r>
      <w:r w:rsidR="004473DE">
        <w:rPr>
          <w:rFonts w:cs="Arial"/>
          <w:szCs w:val="24"/>
        </w:rPr>
        <w:t xml:space="preserve"> 1.0% or </w:t>
      </w:r>
      <w:r w:rsidR="00544D39">
        <w:rPr>
          <w:rFonts w:cs="Arial"/>
          <w:szCs w:val="24"/>
        </w:rPr>
        <w:t>more of sickness absence</w:t>
      </w:r>
      <w:r w:rsidRPr="00AF255D">
        <w:rPr>
          <w:rFonts w:cs="Arial"/>
          <w:szCs w:val="24"/>
        </w:rPr>
        <w:t>.</w:t>
      </w:r>
      <w:r w:rsidR="00901CC7" w:rsidRPr="00AF255D">
        <w:rPr>
          <w:rFonts w:cs="Arial"/>
          <w:szCs w:val="24"/>
        </w:rPr>
        <w:t xml:space="preserve"> </w:t>
      </w:r>
    </w:p>
    <w:p w14:paraId="4908B922" w14:textId="3D26446D" w:rsidR="00544D39" w:rsidRDefault="00544D39" w:rsidP="00BB0A71">
      <w:pPr>
        <w:rPr>
          <w:rFonts w:cs="Arial"/>
          <w:szCs w:val="24"/>
        </w:rPr>
      </w:pPr>
    </w:p>
    <w:p w14:paraId="001BEFF4" w14:textId="77F03C12" w:rsidR="00984B9D" w:rsidRDefault="007C3C16" w:rsidP="00BB0A71">
      <w:pPr>
        <w:rPr>
          <w:rFonts w:cs="Arial"/>
          <w:szCs w:val="24"/>
        </w:rPr>
      </w:pPr>
      <w:r>
        <w:rPr>
          <w:noProof/>
          <w:lang w:eastAsia="en-GB"/>
        </w:rPr>
        <w:drawing>
          <wp:inline distT="0" distB="0" distL="0" distR="0" wp14:anchorId="563D70E1" wp14:editId="36CE94C5">
            <wp:extent cx="6600825" cy="3420000"/>
            <wp:effectExtent l="0" t="0" r="9525" b="9525"/>
            <wp:docPr id="6" name="Chart 6"/>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75CE77EF" w14:textId="48493CE6" w:rsidR="00544D39" w:rsidRDefault="00544D39" w:rsidP="00BB0A71">
      <w:pPr>
        <w:rPr>
          <w:rFonts w:cs="Arial"/>
          <w:szCs w:val="24"/>
        </w:rPr>
      </w:pPr>
    </w:p>
    <w:p w14:paraId="6D5379BF" w14:textId="7FC4DF44" w:rsidR="00041915" w:rsidRPr="00AF255D" w:rsidRDefault="000E01BC" w:rsidP="00BB0A71">
      <w:pPr>
        <w:rPr>
          <w:rFonts w:cs="Arial"/>
          <w:szCs w:val="24"/>
        </w:rPr>
      </w:pPr>
      <w:r w:rsidRPr="00AF255D">
        <w:rPr>
          <w:rFonts w:cs="Arial"/>
          <w:szCs w:val="24"/>
        </w:rPr>
        <w:t>The most commonly cited reason for sickness absence during the monitored period was “Anxiety/stress/depression/other psychiatric illnesses”, whi</w:t>
      </w:r>
      <w:r w:rsidR="00BF0FC9" w:rsidRPr="00AF255D">
        <w:rPr>
          <w:rFonts w:cs="Arial"/>
          <w:szCs w:val="24"/>
        </w:rPr>
        <w:t xml:space="preserve">ch </w:t>
      </w:r>
      <w:r w:rsidR="00041915" w:rsidRPr="00AF255D">
        <w:rPr>
          <w:rFonts w:cs="Arial"/>
          <w:szCs w:val="24"/>
        </w:rPr>
        <w:t>caused 2</w:t>
      </w:r>
      <w:r w:rsidR="00C1301D">
        <w:rPr>
          <w:rFonts w:cs="Arial"/>
          <w:szCs w:val="24"/>
        </w:rPr>
        <w:t>2.9</w:t>
      </w:r>
      <w:r w:rsidR="00041915" w:rsidRPr="00AF255D">
        <w:rPr>
          <w:rFonts w:cs="Arial"/>
          <w:szCs w:val="24"/>
        </w:rPr>
        <w:t xml:space="preserve">% of all sickness absence, </w:t>
      </w:r>
      <w:r w:rsidR="00C1301D">
        <w:rPr>
          <w:rFonts w:cs="Arial"/>
          <w:szCs w:val="24"/>
        </w:rPr>
        <w:t>up from 22.5</w:t>
      </w:r>
      <w:r w:rsidR="00041915" w:rsidRPr="00AF255D">
        <w:rPr>
          <w:rFonts w:cs="Arial"/>
          <w:szCs w:val="24"/>
        </w:rPr>
        <w:t>% the year before</w:t>
      </w:r>
      <w:r w:rsidRPr="00AF255D">
        <w:rPr>
          <w:rFonts w:cs="Arial"/>
          <w:szCs w:val="24"/>
        </w:rPr>
        <w:t>.</w:t>
      </w:r>
      <w:r w:rsidR="00544D39">
        <w:rPr>
          <w:rFonts w:cs="Arial"/>
          <w:szCs w:val="24"/>
        </w:rPr>
        <w:t xml:space="preserve"> The second most common reason, “</w:t>
      </w:r>
      <w:r w:rsidR="0082512D">
        <w:rPr>
          <w:rFonts w:cs="Arial"/>
          <w:szCs w:val="24"/>
        </w:rPr>
        <w:t>Cold, cough, flu – influenza</w:t>
      </w:r>
      <w:r w:rsidR="00544D39">
        <w:rPr>
          <w:rFonts w:cs="Arial"/>
          <w:szCs w:val="24"/>
        </w:rPr>
        <w:t>”</w:t>
      </w:r>
      <w:r w:rsidR="0082512D">
        <w:rPr>
          <w:rFonts w:cs="Arial"/>
          <w:szCs w:val="24"/>
        </w:rPr>
        <w:t>,</w:t>
      </w:r>
      <w:r w:rsidR="00544D39">
        <w:rPr>
          <w:rFonts w:cs="Arial"/>
          <w:szCs w:val="24"/>
        </w:rPr>
        <w:t xml:space="preserve"> was</w:t>
      </w:r>
      <w:r w:rsidR="00C1301D">
        <w:rPr>
          <w:rFonts w:cs="Arial"/>
          <w:szCs w:val="24"/>
        </w:rPr>
        <w:t xml:space="preserve"> much lower, accounting for 11.9</w:t>
      </w:r>
      <w:r w:rsidR="00D34BAF">
        <w:rPr>
          <w:rFonts w:cs="Arial"/>
          <w:szCs w:val="24"/>
        </w:rPr>
        <w:t>% of hours lost to sickness absence</w:t>
      </w:r>
      <w:r w:rsidR="00C1301D">
        <w:rPr>
          <w:rFonts w:cs="Arial"/>
          <w:szCs w:val="24"/>
        </w:rPr>
        <w:t>, up from 10.5% in 2023/2024</w:t>
      </w:r>
      <w:r w:rsidR="00D34BAF">
        <w:rPr>
          <w:rFonts w:cs="Arial"/>
          <w:szCs w:val="24"/>
        </w:rPr>
        <w:t>.</w:t>
      </w:r>
    </w:p>
    <w:p w14:paraId="36727EB6" w14:textId="77777777" w:rsidR="00041915" w:rsidRPr="00AF255D" w:rsidRDefault="00041915" w:rsidP="00BB0A71">
      <w:pPr>
        <w:rPr>
          <w:rFonts w:cs="Arial"/>
          <w:szCs w:val="24"/>
        </w:rPr>
      </w:pPr>
    </w:p>
    <w:p w14:paraId="0FF3DA65" w14:textId="52913E38" w:rsidR="00544D39" w:rsidRDefault="00544D39" w:rsidP="00BB0A71">
      <w:pPr>
        <w:rPr>
          <w:rFonts w:eastAsiaTheme="majorEastAsia"/>
          <w:sz w:val="32"/>
        </w:rPr>
      </w:pPr>
      <w:bookmarkStart w:id="33" w:name="_Toc76025100"/>
      <w:r>
        <w:br w:type="page"/>
      </w:r>
    </w:p>
    <w:p w14:paraId="10EB8054" w14:textId="227E6F78" w:rsidR="00C06EE9" w:rsidRPr="00F825B7" w:rsidRDefault="004A4537" w:rsidP="00CE5833">
      <w:pPr>
        <w:pStyle w:val="Heading1"/>
      </w:pPr>
      <w:r>
        <w:t xml:space="preserve">Supporting </w:t>
      </w:r>
      <w:r w:rsidR="00C06EE9" w:rsidRPr="00F825B7">
        <w:t>Work Life Balance</w:t>
      </w:r>
      <w:bookmarkEnd w:id="33"/>
    </w:p>
    <w:p w14:paraId="35A6C7F8" w14:textId="77777777" w:rsidR="00C06EE9" w:rsidRPr="00F825B7" w:rsidRDefault="00C06EE9" w:rsidP="00BB0A71">
      <w:pPr>
        <w:rPr>
          <w:rFonts w:cs="Arial"/>
          <w:szCs w:val="24"/>
        </w:rPr>
      </w:pPr>
    </w:p>
    <w:p w14:paraId="5A524A70" w14:textId="577FB0DA" w:rsidR="002D3A73" w:rsidRPr="009C7DF1" w:rsidRDefault="00C1301D" w:rsidP="00BB0A71">
      <w:pPr>
        <w:rPr>
          <w:rFonts w:cs="Arial"/>
          <w:szCs w:val="24"/>
        </w:rPr>
      </w:pPr>
      <w:r>
        <w:rPr>
          <w:rFonts w:cs="Arial"/>
          <w:szCs w:val="24"/>
        </w:rPr>
        <w:t xml:space="preserve">NHS Scotland has a suite of </w:t>
      </w:r>
      <w:r w:rsidR="004A4537">
        <w:rPr>
          <w:rFonts w:cs="Arial"/>
          <w:szCs w:val="24"/>
        </w:rPr>
        <w:t xml:space="preserve">“Once for Scotland” </w:t>
      </w:r>
      <w:hyperlink r:id="rId33" w:history="1">
        <w:r w:rsidRPr="00C1301D">
          <w:rPr>
            <w:rStyle w:val="Hyperlink"/>
            <w:rFonts w:cs="Arial"/>
            <w:szCs w:val="24"/>
          </w:rPr>
          <w:t>Workforce Policies</w:t>
        </w:r>
      </w:hyperlink>
      <w:r>
        <w:rPr>
          <w:rFonts w:cs="Arial"/>
          <w:szCs w:val="24"/>
        </w:rPr>
        <w:t>, which</w:t>
      </w:r>
      <w:r w:rsidR="00566BF5" w:rsidRPr="009C7DF1">
        <w:rPr>
          <w:rFonts w:cs="Arial"/>
          <w:szCs w:val="24"/>
        </w:rPr>
        <w:t xml:space="preserve"> </w:t>
      </w:r>
      <w:r w:rsidR="00675D70" w:rsidRPr="009C7DF1">
        <w:rPr>
          <w:rFonts w:cs="Arial"/>
          <w:szCs w:val="24"/>
        </w:rPr>
        <w:t xml:space="preserve">have been developed to provide members of </w:t>
      </w:r>
      <w:r>
        <w:rPr>
          <w:rFonts w:cs="Arial"/>
          <w:szCs w:val="24"/>
        </w:rPr>
        <w:t xml:space="preserve">the workforce </w:t>
      </w:r>
      <w:r w:rsidR="00675D70" w:rsidRPr="009C7DF1">
        <w:rPr>
          <w:rFonts w:cs="Arial"/>
          <w:szCs w:val="24"/>
        </w:rPr>
        <w:t xml:space="preserve">with a range of </w:t>
      </w:r>
      <w:r>
        <w:rPr>
          <w:rFonts w:cs="Arial"/>
          <w:szCs w:val="24"/>
        </w:rPr>
        <w:t xml:space="preserve">standardised policies to be used consistently and seamlessly across the NHS in Scotland.  Some of these policies relate to </w:t>
      </w:r>
      <w:r w:rsidR="00675D70" w:rsidRPr="009C7DF1">
        <w:rPr>
          <w:rFonts w:cs="Arial"/>
          <w:szCs w:val="24"/>
        </w:rPr>
        <w:t xml:space="preserve">flexible working options and leave arrangements to help </w:t>
      </w:r>
      <w:r>
        <w:rPr>
          <w:rFonts w:cs="Arial"/>
          <w:szCs w:val="24"/>
        </w:rPr>
        <w:t>members of the workforce</w:t>
      </w:r>
      <w:r w:rsidR="00675D70" w:rsidRPr="009C7DF1">
        <w:rPr>
          <w:rFonts w:cs="Arial"/>
          <w:szCs w:val="24"/>
        </w:rPr>
        <w:t xml:space="preserve"> to balance their lifestyle, whilst maintaining and promoting the best possible service to patients.</w:t>
      </w:r>
    </w:p>
    <w:p w14:paraId="21FE8042" w14:textId="77777777" w:rsidR="00460FC3" w:rsidRPr="009C7DF1" w:rsidRDefault="00460FC3" w:rsidP="00BB0A71">
      <w:pPr>
        <w:rPr>
          <w:rFonts w:cs="Arial"/>
          <w:szCs w:val="24"/>
        </w:rPr>
      </w:pPr>
    </w:p>
    <w:p w14:paraId="1788E86D" w14:textId="77777777" w:rsidR="00CE5833" w:rsidRPr="00CE5833" w:rsidRDefault="00CE5833" w:rsidP="00CE5833">
      <w:pPr>
        <w:pStyle w:val="ListParagraph"/>
        <w:keepNext/>
        <w:keepLines/>
        <w:numPr>
          <w:ilvl w:val="0"/>
          <w:numId w:val="1"/>
        </w:numPr>
        <w:contextualSpacing w:val="0"/>
        <w:outlineLvl w:val="1"/>
        <w:rPr>
          <w:rFonts w:eastAsiaTheme="majorEastAsia" w:cstheme="majorBidi"/>
          <w:b/>
          <w:bCs/>
          <w:vanish/>
          <w:sz w:val="28"/>
          <w:szCs w:val="26"/>
        </w:rPr>
      </w:pPr>
      <w:bookmarkStart w:id="34" w:name="_Special_Leave"/>
      <w:bookmarkStart w:id="35" w:name="_Toc76025101"/>
      <w:bookmarkEnd w:id="34"/>
    </w:p>
    <w:p w14:paraId="3B8B2816" w14:textId="75AA0B85" w:rsidR="00C06EE9" w:rsidRPr="009C7DF1" w:rsidRDefault="00C06EE9" w:rsidP="0085071C">
      <w:pPr>
        <w:pStyle w:val="Heading2"/>
      </w:pPr>
      <w:r w:rsidRPr="009C7DF1">
        <w:t>Special Leave</w:t>
      </w:r>
      <w:bookmarkEnd w:id="35"/>
    </w:p>
    <w:p w14:paraId="0FDD4A64" w14:textId="1A19883E" w:rsidR="004A4537" w:rsidRDefault="004A4537" w:rsidP="00BB0A71">
      <w:pPr>
        <w:rPr>
          <w:rFonts w:cs="Arial"/>
          <w:szCs w:val="24"/>
        </w:rPr>
      </w:pPr>
      <w:r>
        <w:rPr>
          <w:rFonts w:cs="Arial"/>
          <w:szCs w:val="24"/>
        </w:rPr>
        <w:t xml:space="preserve">The </w:t>
      </w:r>
      <w:hyperlink r:id="rId34" w:history="1">
        <w:r w:rsidRPr="004A4537">
          <w:rPr>
            <w:rStyle w:val="Hyperlink"/>
            <w:rFonts w:cs="Arial"/>
            <w:szCs w:val="24"/>
          </w:rPr>
          <w:t>Special Leave Policy</w:t>
        </w:r>
      </w:hyperlink>
      <w:r>
        <w:rPr>
          <w:rFonts w:cs="Arial"/>
          <w:szCs w:val="24"/>
        </w:rPr>
        <w:t>, which applies to all employees, allows employers to provide a supportive and person-centred response where everyday arrangements break down, or urgent and unforeseen situations arise, such as:</w:t>
      </w:r>
    </w:p>
    <w:p w14:paraId="089F3E07" w14:textId="3DBAC834" w:rsidR="004A4537" w:rsidRPr="00CE5833" w:rsidRDefault="004A4537" w:rsidP="00CE5833">
      <w:pPr>
        <w:pStyle w:val="ListParagraph"/>
        <w:numPr>
          <w:ilvl w:val="0"/>
          <w:numId w:val="5"/>
        </w:numPr>
        <w:rPr>
          <w:rFonts w:cs="Arial"/>
          <w:szCs w:val="24"/>
        </w:rPr>
      </w:pPr>
      <w:r w:rsidRPr="00CE5833">
        <w:rPr>
          <w:rFonts w:cs="Arial"/>
          <w:szCs w:val="24"/>
        </w:rPr>
        <w:t>the sudden and immediate need to provide care to a family member, a dependent, a close friend or a colleague;</w:t>
      </w:r>
    </w:p>
    <w:p w14:paraId="02769C52" w14:textId="71C2FCB5" w:rsidR="004A4537" w:rsidRPr="00CE5833" w:rsidRDefault="004A4537" w:rsidP="00CE5833">
      <w:pPr>
        <w:pStyle w:val="ListParagraph"/>
        <w:numPr>
          <w:ilvl w:val="0"/>
          <w:numId w:val="5"/>
        </w:numPr>
        <w:rPr>
          <w:rFonts w:cs="Arial"/>
          <w:szCs w:val="24"/>
        </w:rPr>
      </w:pPr>
      <w:r w:rsidRPr="00CE5833">
        <w:rPr>
          <w:rFonts w:cs="Arial"/>
          <w:szCs w:val="24"/>
        </w:rPr>
        <w:t>the death, including miscarriage, or serious illness of a family member, a dependent, a close friend or a colleague;</w:t>
      </w:r>
    </w:p>
    <w:p w14:paraId="6065B146" w14:textId="380F249E" w:rsidR="004A4537" w:rsidRPr="00CE5833" w:rsidRDefault="004A4537" w:rsidP="00CE5833">
      <w:pPr>
        <w:pStyle w:val="ListParagraph"/>
        <w:numPr>
          <w:ilvl w:val="0"/>
          <w:numId w:val="5"/>
        </w:numPr>
        <w:rPr>
          <w:rFonts w:cs="Arial"/>
          <w:szCs w:val="24"/>
        </w:rPr>
      </w:pPr>
      <w:r w:rsidRPr="00CE5833">
        <w:rPr>
          <w:rFonts w:cs="Arial"/>
          <w:szCs w:val="24"/>
        </w:rPr>
        <w:t>emergencies or unexpected domestic situations.</w:t>
      </w:r>
    </w:p>
    <w:p w14:paraId="37FC9432" w14:textId="502F687B" w:rsidR="004A4537" w:rsidRDefault="004A4537" w:rsidP="00BB0A71">
      <w:pPr>
        <w:rPr>
          <w:rFonts w:cs="Arial"/>
          <w:szCs w:val="24"/>
        </w:rPr>
      </w:pPr>
    </w:p>
    <w:p w14:paraId="45C806EF" w14:textId="56EB1EDE" w:rsidR="004A4537" w:rsidRDefault="004A4537" w:rsidP="00BB0A71">
      <w:pPr>
        <w:rPr>
          <w:rFonts w:cs="Arial"/>
          <w:szCs w:val="24"/>
        </w:rPr>
      </w:pPr>
      <w:r>
        <w:rPr>
          <w:rFonts w:cs="Arial"/>
          <w:szCs w:val="24"/>
        </w:rPr>
        <w:t>In addition, the policy provides child bereavement leave, planned unpaid carer’s leave, and time off to undertake civic and public duties and attend specialist clinical appointments.</w:t>
      </w:r>
    </w:p>
    <w:p w14:paraId="19E71613" w14:textId="77777777" w:rsidR="004A4537" w:rsidRDefault="004A4537" w:rsidP="00BB0A71">
      <w:pPr>
        <w:rPr>
          <w:rFonts w:cs="Arial"/>
          <w:szCs w:val="24"/>
        </w:rPr>
      </w:pPr>
    </w:p>
    <w:p w14:paraId="3E63C12D" w14:textId="236EE82C" w:rsidR="00EC5BC8" w:rsidRPr="009C7DF1" w:rsidRDefault="006D4034" w:rsidP="00BB0A71">
      <w:pPr>
        <w:rPr>
          <w:rFonts w:cs="Arial"/>
          <w:szCs w:val="24"/>
        </w:rPr>
      </w:pPr>
      <w:r>
        <w:rPr>
          <w:rFonts w:cs="Arial"/>
          <w:szCs w:val="24"/>
        </w:rPr>
        <w:t xml:space="preserve">In the monitored period, </w:t>
      </w:r>
      <w:r w:rsidR="00EC5BC8" w:rsidRPr="009C7DF1">
        <w:rPr>
          <w:rFonts w:cs="Arial"/>
          <w:szCs w:val="24"/>
        </w:rPr>
        <w:t xml:space="preserve">a total of </w:t>
      </w:r>
      <w:r w:rsidR="00414030">
        <w:rPr>
          <w:rFonts w:cs="Arial"/>
          <w:szCs w:val="24"/>
        </w:rPr>
        <w:t>28891.1</w:t>
      </w:r>
      <w:r w:rsidR="00B10CDF">
        <w:rPr>
          <w:rFonts w:cs="Arial"/>
          <w:szCs w:val="24"/>
        </w:rPr>
        <w:t xml:space="preserve"> </w:t>
      </w:r>
      <w:r w:rsidR="00EC5BC8" w:rsidRPr="009C7DF1">
        <w:rPr>
          <w:rFonts w:cs="Arial"/>
          <w:szCs w:val="24"/>
        </w:rPr>
        <w:t xml:space="preserve">hours of special leave were taken, compared with </w:t>
      </w:r>
      <w:r w:rsidR="00414030">
        <w:rPr>
          <w:rFonts w:cs="Arial"/>
          <w:szCs w:val="24"/>
        </w:rPr>
        <w:t>28710.9</w:t>
      </w:r>
      <w:r w:rsidR="00BA215E">
        <w:rPr>
          <w:rFonts w:cs="Arial"/>
          <w:szCs w:val="24"/>
        </w:rPr>
        <w:t xml:space="preserve"> </w:t>
      </w:r>
      <w:r w:rsidR="00EC5BC8" w:rsidRPr="009C7DF1">
        <w:rPr>
          <w:rFonts w:cs="Arial"/>
          <w:szCs w:val="24"/>
        </w:rPr>
        <w:t>hours the previous year, broken up by Directorate as shown below:</w:t>
      </w:r>
    </w:p>
    <w:p w14:paraId="13F6BBA2" w14:textId="77777777" w:rsidR="00723B3B" w:rsidRPr="009C7DF1" w:rsidRDefault="00723B3B" w:rsidP="00BB0A71">
      <w:pPr>
        <w:rPr>
          <w:rFonts w:cs="Arial"/>
          <w:szCs w:val="24"/>
        </w:rPr>
      </w:pPr>
    </w:p>
    <w:tbl>
      <w:tblPr>
        <w:tblStyle w:val="TableGrid"/>
        <w:tblW w:w="0" w:type="auto"/>
        <w:jc w:val="center"/>
        <w:tblLook w:val="04A0" w:firstRow="1" w:lastRow="0" w:firstColumn="1" w:lastColumn="0" w:noHBand="0" w:noVBand="1"/>
      </w:tblPr>
      <w:tblGrid>
        <w:gridCol w:w="4219"/>
        <w:gridCol w:w="2705"/>
      </w:tblGrid>
      <w:tr w:rsidR="00EC5BC8" w:rsidRPr="009C7DF1" w14:paraId="29BF370D" w14:textId="77777777" w:rsidTr="00EC5BC8">
        <w:trPr>
          <w:jc w:val="center"/>
        </w:trPr>
        <w:tc>
          <w:tcPr>
            <w:tcW w:w="4219" w:type="dxa"/>
          </w:tcPr>
          <w:p w14:paraId="7B88F8FC" w14:textId="77777777" w:rsidR="00EC5BC8" w:rsidRPr="009C7DF1" w:rsidRDefault="00EC5BC8" w:rsidP="00BB0A71">
            <w:pPr>
              <w:rPr>
                <w:rFonts w:cs="Arial"/>
                <w:b/>
                <w:szCs w:val="24"/>
              </w:rPr>
            </w:pPr>
            <w:r w:rsidRPr="009C7DF1">
              <w:rPr>
                <w:rFonts w:cs="Arial"/>
                <w:b/>
                <w:szCs w:val="24"/>
              </w:rPr>
              <w:t>Directorate</w:t>
            </w:r>
          </w:p>
        </w:tc>
        <w:tc>
          <w:tcPr>
            <w:tcW w:w="2705" w:type="dxa"/>
          </w:tcPr>
          <w:p w14:paraId="50C4D228" w14:textId="77777777" w:rsidR="00EC5BC8" w:rsidRPr="009C7DF1" w:rsidRDefault="00EC5BC8" w:rsidP="00BB0A71">
            <w:pPr>
              <w:rPr>
                <w:rFonts w:cs="Arial"/>
                <w:b/>
                <w:szCs w:val="24"/>
              </w:rPr>
            </w:pPr>
            <w:r w:rsidRPr="009C7DF1">
              <w:rPr>
                <w:rFonts w:cs="Arial"/>
                <w:b/>
                <w:szCs w:val="24"/>
              </w:rPr>
              <w:t>Special Leave Hours</w:t>
            </w:r>
          </w:p>
        </w:tc>
      </w:tr>
      <w:tr w:rsidR="00B10CDF" w:rsidRPr="009C7DF1" w14:paraId="5056976B" w14:textId="77777777" w:rsidTr="00085B63">
        <w:trPr>
          <w:jc w:val="center"/>
        </w:trPr>
        <w:tc>
          <w:tcPr>
            <w:tcW w:w="4219" w:type="dxa"/>
          </w:tcPr>
          <w:p w14:paraId="27AFC47E" w14:textId="77777777" w:rsidR="00B10CDF" w:rsidRPr="009C7DF1" w:rsidRDefault="00B10CDF" w:rsidP="00BB0A71">
            <w:pPr>
              <w:rPr>
                <w:rFonts w:cs="Arial"/>
                <w:szCs w:val="24"/>
              </w:rPr>
            </w:pPr>
            <w:r w:rsidRPr="009C7DF1">
              <w:rPr>
                <w:rFonts w:cs="Arial"/>
                <w:szCs w:val="24"/>
              </w:rPr>
              <w:t>Corporate</w:t>
            </w:r>
          </w:p>
        </w:tc>
        <w:tc>
          <w:tcPr>
            <w:tcW w:w="2705" w:type="dxa"/>
          </w:tcPr>
          <w:p w14:paraId="1D11D64A" w14:textId="4430C88A" w:rsidR="00B10CDF" w:rsidRPr="009C7DF1" w:rsidRDefault="00414030" w:rsidP="00534816">
            <w:pPr>
              <w:jc w:val="right"/>
              <w:rPr>
                <w:rFonts w:cs="Arial"/>
                <w:color w:val="000000"/>
              </w:rPr>
            </w:pPr>
            <w:r>
              <w:rPr>
                <w:rFonts w:cs="Arial"/>
                <w:color w:val="000000"/>
              </w:rPr>
              <w:t>6281.9</w:t>
            </w:r>
          </w:p>
        </w:tc>
      </w:tr>
      <w:tr w:rsidR="00B10CDF" w:rsidRPr="009C7DF1" w14:paraId="4D24BE27" w14:textId="77777777" w:rsidTr="00085B63">
        <w:trPr>
          <w:jc w:val="center"/>
        </w:trPr>
        <w:tc>
          <w:tcPr>
            <w:tcW w:w="4219" w:type="dxa"/>
          </w:tcPr>
          <w:p w14:paraId="24FBC91A" w14:textId="77777777" w:rsidR="00B10CDF" w:rsidRPr="009C7DF1" w:rsidRDefault="00B10CDF" w:rsidP="00BB0A71">
            <w:pPr>
              <w:rPr>
                <w:rFonts w:cs="Arial"/>
                <w:szCs w:val="24"/>
              </w:rPr>
            </w:pPr>
            <w:r w:rsidRPr="009C7DF1">
              <w:rPr>
                <w:rFonts w:cs="Arial"/>
                <w:szCs w:val="24"/>
              </w:rPr>
              <w:t>Golden Jubilee Conference Hotel</w:t>
            </w:r>
          </w:p>
        </w:tc>
        <w:tc>
          <w:tcPr>
            <w:tcW w:w="2705" w:type="dxa"/>
          </w:tcPr>
          <w:p w14:paraId="6A5EAD21" w14:textId="12EDA824" w:rsidR="00B10CDF" w:rsidRPr="009C7DF1" w:rsidRDefault="00414030" w:rsidP="00534816">
            <w:pPr>
              <w:jc w:val="right"/>
              <w:rPr>
                <w:rFonts w:cs="Arial"/>
                <w:color w:val="000000"/>
              </w:rPr>
            </w:pPr>
            <w:r>
              <w:rPr>
                <w:rFonts w:cs="Arial"/>
                <w:color w:val="000000"/>
              </w:rPr>
              <w:t>884.0</w:t>
            </w:r>
          </w:p>
        </w:tc>
      </w:tr>
      <w:tr w:rsidR="00B10CDF" w:rsidRPr="009C7DF1" w14:paraId="1E27F847" w14:textId="77777777" w:rsidTr="00085B63">
        <w:trPr>
          <w:jc w:val="center"/>
        </w:trPr>
        <w:tc>
          <w:tcPr>
            <w:tcW w:w="4219" w:type="dxa"/>
          </w:tcPr>
          <w:p w14:paraId="159FBEFA" w14:textId="77777777" w:rsidR="00B10CDF" w:rsidRPr="009C7DF1" w:rsidRDefault="00B10CDF" w:rsidP="00BB0A71">
            <w:pPr>
              <w:rPr>
                <w:rFonts w:cs="Arial"/>
                <w:szCs w:val="24"/>
              </w:rPr>
            </w:pPr>
            <w:r w:rsidRPr="009C7DF1">
              <w:rPr>
                <w:rFonts w:cs="Arial"/>
                <w:szCs w:val="24"/>
              </w:rPr>
              <w:t>Heart, Lung and Diagnostic Services</w:t>
            </w:r>
          </w:p>
        </w:tc>
        <w:tc>
          <w:tcPr>
            <w:tcW w:w="2705" w:type="dxa"/>
          </w:tcPr>
          <w:p w14:paraId="2C6E4A5F" w14:textId="3D53E89A" w:rsidR="00B10CDF" w:rsidRPr="009C7DF1" w:rsidRDefault="00414030" w:rsidP="00534816">
            <w:pPr>
              <w:jc w:val="right"/>
              <w:rPr>
                <w:rFonts w:cs="Arial"/>
                <w:color w:val="000000"/>
              </w:rPr>
            </w:pPr>
            <w:r>
              <w:rPr>
                <w:rFonts w:cs="Arial"/>
                <w:color w:val="000000"/>
              </w:rPr>
              <w:t>8637.4</w:t>
            </w:r>
          </w:p>
        </w:tc>
      </w:tr>
      <w:tr w:rsidR="00B10CDF" w:rsidRPr="009C7DF1" w14:paraId="0DDD1529" w14:textId="77777777" w:rsidTr="00085B63">
        <w:trPr>
          <w:jc w:val="center"/>
        </w:trPr>
        <w:tc>
          <w:tcPr>
            <w:tcW w:w="4219" w:type="dxa"/>
          </w:tcPr>
          <w:p w14:paraId="7E6C867E" w14:textId="77777777" w:rsidR="00B10CDF" w:rsidRPr="009C7DF1" w:rsidRDefault="00B10CDF" w:rsidP="00BB0A71">
            <w:pPr>
              <w:rPr>
                <w:rFonts w:cs="Arial"/>
                <w:szCs w:val="24"/>
              </w:rPr>
            </w:pPr>
            <w:r w:rsidRPr="009C7DF1">
              <w:rPr>
                <w:rFonts w:cs="Arial"/>
                <w:szCs w:val="24"/>
              </w:rPr>
              <w:t>National Elective Services</w:t>
            </w:r>
          </w:p>
        </w:tc>
        <w:tc>
          <w:tcPr>
            <w:tcW w:w="2705" w:type="dxa"/>
          </w:tcPr>
          <w:p w14:paraId="247093A6" w14:textId="3142B2BE" w:rsidR="00B10CDF" w:rsidRPr="009C7DF1" w:rsidRDefault="00414030" w:rsidP="00534816">
            <w:pPr>
              <w:jc w:val="right"/>
              <w:rPr>
                <w:rFonts w:cs="Arial"/>
                <w:color w:val="000000"/>
              </w:rPr>
            </w:pPr>
            <w:r>
              <w:rPr>
                <w:rFonts w:cs="Arial"/>
                <w:color w:val="000000"/>
              </w:rPr>
              <w:t>13087.8</w:t>
            </w:r>
          </w:p>
        </w:tc>
      </w:tr>
      <w:tr w:rsidR="00B10CDF" w:rsidRPr="009C7DF1" w14:paraId="5B30A8F4" w14:textId="77777777" w:rsidTr="00085B63">
        <w:trPr>
          <w:jc w:val="center"/>
        </w:trPr>
        <w:tc>
          <w:tcPr>
            <w:tcW w:w="4219" w:type="dxa"/>
          </w:tcPr>
          <w:p w14:paraId="75816ECD" w14:textId="7B250E18" w:rsidR="00B10CDF" w:rsidRPr="009C7DF1" w:rsidRDefault="00B10CDF" w:rsidP="00BB0A71">
            <w:pPr>
              <w:rPr>
                <w:rFonts w:cs="Arial"/>
                <w:b/>
                <w:szCs w:val="24"/>
              </w:rPr>
            </w:pPr>
            <w:r>
              <w:rPr>
                <w:rFonts w:cs="Arial"/>
                <w:b/>
                <w:szCs w:val="24"/>
              </w:rPr>
              <w:t>NHS GJ</w:t>
            </w:r>
            <w:r w:rsidRPr="009C7DF1">
              <w:rPr>
                <w:rFonts w:cs="Arial"/>
                <w:b/>
                <w:szCs w:val="24"/>
              </w:rPr>
              <w:t xml:space="preserve"> Total</w:t>
            </w:r>
          </w:p>
        </w:tc>
        <w:tc>
          <w:tcPr>
            <w:tcW w:w="2705" w:type="dxa"/>
          </w:tcPr>
          <w:p w14:paraId="0184B56C" w14:textId="50AAD613" w:rsidR="00B10CDF" w:rsidRPr="00B10CDF" w:rsidRDefault="00414030" w:rsidP="00534816">
            <w:pPr>
              <w:jc w:val="right"/>
              <w:rPr>
                <w:rFonts w:cs="Arial"/>
                <w:b/>
                <w:bCs/>
                <w:color w:val="000000"/>
              </w:rPr>
            </w:pPr>
            <w:r>
              <w:rPr>
                <w:rFonts w:cs="Arial"/>
                <w:b/>
                <w:bCs/>
                <w:color w:val="000000"/>
              </w:rPr>
              <w:t>28891.1</w:t>
            </w:r>
          </w:p>
        </w:tc>
      </w:tr>
    </w:tbl>
    <w:p w14:paraId="74CE85BC" w14:textId="77777777" w:rsidR="00EC5BC8" w:rsidRPr="009C7DF1" w:rsidRDefault="00EC5BC8" w:rsidP="00BB0A71">
      <w:pPr>
        <w:rPr>
          <w:rFonts w:cs="Arial"/>
          <w:szCs w:val="24"/>
        </w:rPr>
      </w:pPr>
    </w:p>
    <w:p w14:paraId="31ED7495" w14:textId="5FF8E089" w:rsidR="00F16A92" w:rsidRPr="009C7DF1" w:rsidRDefault="00836EC0" w:rsidP="00BB0A71">
      <w:pPr>
        <w:rPr>
          <w:rFonts w:cs="Arial"/>
          <w:szCs w:val="24"/>
        </w:rPr>
      </w:pPr>
      <w:r>
        <w:rPr>
          <w:rFonts w:cs="Arial"/>
          <w:szCs w:val="24"/>
        </w:rPr>
        <w:t xml:space="preserve">The </w:t>
      </w:r>
      <w:r w:rsidR="00EC5BC8" w:rsidRPr="009C7DF1">
        <w:rPr>
          <w:rFonts w:cs="Arial"/>
          <w:szCs w:val="24"/>
        </w:rPr>
        <w:t>top ten</w:t>
      </w:r>
      <w:r w:rsidR="00723B3B" w:rsidRPr="009C7DF1">
        <w:rPr>
          <w:rFonts w:cs="Arial"/>
          <w:szCs w:val="24"/>
        </w:rPr>
        <w:t xml:space="preserve"> reasons fo</w:t>
      </w:r>
      <w:r w:rsidR="00CB0A29">
        <w:rPr>
          <w:rFonts w:cs="Arial"/>
          <w:szCs w:val="24"/>
        </w:rPr>
        <w:t>r special leave are shown in the table below:</w:t>
      </w:r>
    </w:p>
    <w:p w14:paraId="34CF2D8B" w14:textId="14416995" w:rsidR="00723B3B" w:rsidRDefault="00723B3B" w:rsidP="00BB0A71">
      <w:pPr>
        <w:rPr>
          <w:rFonts w:cs="Arial"/>
          <w:szCs w:val="24"/>
        </w:rPr>
      </w:pPr>
    </w:p>
    <w:tbl>
      <w:tblPr>
        <w:tblW w:w="8500" w:type="dxa"/>
        <w:jc w:val="center"/>
        <w:tblLook w:val="04A0" w:firstRow="1" w:lastRow="0" w:firstColumn="1" w:lastColumn="0" w:noHBand="0" w:noVBand="1"/>
      </w:tblPr>
      <w:tblGrid>
        <w:gridCol w:w="3681"/>
        <w:gridCol w:w="2693"/>
        <w:gridCol w:w="2126"/>
      </w:tblGrid>
      <w:tr w:rsidR="003F48C9" w:rsidRPr="00414030" w14:paraId="6C646ABD" w14:textId="77777777" w:rsidTr="003F48C9">
        <w:trPr>
          <w:trHeight w:val="315"/>
          <w:jc w:val="center"/>
        </w:trPr>
        <w:tc>
          <w:tcPr>
            <w:tcW w:w="368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D227182" w14:textId="3D5BDD74" w:rsidR="003F48C9" w:rsidRPr="00414030" w:rsidRDefault="002A083D" w:rsidP="00BB0A71">
            <w:pPr>
              <w:rPr>
                <w:rFonts w:eastAsia="Times New Roman" w:cs="Arial"/>
                <w:b/>
                <w:bCs/>
                <w:color w:val="000000"/>
                <w:szCs w:val="24"/>
                <w:lang w:eastAsia="en-GB"/>
              </w:rPr>
            </w:pPr>
            <w:r>
              <w:rPr>
                <w:rFonts w:eastAsia="Times New Roman" w:cs="Arial"/>
                <w:b/>
                <w:bCs/>
                <w:color w:val="000000"/>
                <w:szCs w:val="24"/>
                <w:lang w:eastAsia="en-GB"/>
              </w:rPr>
              <w:t>Reason F</w:t>
            </w:r>
            <w:r w:rsidR="003F48C9" w:rsidRPr="00414030">
              <w:rPr>
                <w:rFonts w:eastAsia="Times New Roman" w:cs="Arial"/>
                <w:b/>
                <w:bCs/>
                <w:color w:val="000000"/>
                <w:szCs w:val="24"/>
                <w:lang w:eastAsia="en-GB"/>
              </w:rPr>
              <w:t>or Special Leave</w:t>
            </w:r>
          </w:p>
        </w:tc>
        <w:tc>
          <w:tcPr>
            <w:tcW w:w="2693" w:type="dxa"/>
            <w:tcBorders>
              <w:top w:val="single" w:sz="4" w:space="0" w:color="auto"/>
              <w:left w:val="nil"/>
              <w:bottom w:val="single" w:sz="4" w:space="0" w:color="auto"/>
              <w:right w:val="single" w:sz="4" w:space="0" w:color="auto"/>
            </w:tcBorders>
            <w:shd w:val="clear" w:color="auto" w:fill="auto"/>
            <w:noWrap/>
            <w:vAlign w:val="bottom"/>
            <w:hideMark/>
          </w:tcPr>
          <w:p w14:paraId="1D694DD6" w14:textId="77777777" w:rsidR="003F48C9" w:rsidRPr="00414030" w:rsidRDefault="003F48C9" w:rsidP="00BB0A71">
            <w:pPr>
              <w:rPr>
                <w:rFonts w:eastAsia="Times New Roman" w:cs="Arial"/>
                <w:b/>
                <w:bCs/>
                <w:color w:val="000000"/>
                <w:szCs w:val="24"/>
                <w:lang w:eastAsia="en-GB"/>
              </w:rPr>
            </w:pPr>
            <w:r w:rsidRPr="00414030">
              <w:rPr>
                <w:rFonts w:eastAsia="Times New Roman" w:cs="Arial"/>
                <w:b/>
                <w:bCs/>
                <w:color w:val="000000"/>
                <w:szCs w:val="24"/>
                <w:lang w:eastAsia="en-GB"/>
              </w:rPr>
              <w:t>Special Leave Hours</w:t>
            </w:r>
          </w:p>
        </w:tc>
        <w:tc>
          <w:tcPr>
            <w:tcW w:w="2126" w:type="dxa"/>
            <w:tcBorders>
              <w:top w:val="single" w:sz="4" w:space="0" w:color="auto"/>
              <w:left w:val="nil"/>
              <w:bottom w:val="single" w:sz="4" w:space="0" w:color="auto"/>
              <w:right w:val="single" w:sz="4" w:space="0" w:color="auto"/>
            </w:tcBorders>
            <w:shd w:val="clear" w:color="auto" w:fill="auto"/>
            <w:noWrap/>
            <w:vAlign w:val="bottom"/>
            <w:hideMark/>
          </w:tcPr>
          <w:p w14:paraId="6BDBDAC3" w14:textId="77777777" w:rsidR="003F48C9" w:rsidRPr="00414030" w:rsidRDefault="003F48C9" w:rsidP="00BB0A71">
            <w:pPr>
              <w:rPr>
                <w:rFonts w:eastAsia="Times New Roman" w:cs="Arial"/>
                <w:b/>
                <w:bCs/>
                <w:color w:val="000000"/>
                <w:szCs w:val="24"/>
                <w:lang w:eastAsia="en-GB"/>
              </w:rPr>
            </w:pPr>
            <w:r w:rsidRPr="00414030">
              <w:rPr>
                <w:rFonts w:eastAsia="Times New Roman" w:cs="Arial"/>
                <w:b/>
                <w:bCs/>
                <w:color w:val="000000"/>
                <w:szCs w:val="24"/>
                <w:lang w:eastAsia="en-GB"/>
              </w:rPr>
              <w:t>% Special Leave</w:t>
            </w:r>
          </w:p>
        </w:tc>
      </w:tr>
      <w:tr w:rsidR="00414030" w:rsidRPr="00414030" w14:paraId="4B507C72" w14:textId="77777777" w:rsidTr="00534816">
        <w:trPr>
          <w:trHeight w:val="315"/>
          <w:jc w:val="center"/>
        </w:trPr>
        <w:tc>
          <w:tcPr>
            <w:tcW w:w="3681" w:type="dxa"/>
            <w:tcBorders>
              <w:top w:val="nil"/>
              <w:left w:val="single" w:sz="4" w:space="0" w:color="auto"/>
              <w:bottom w:val="single" w:sz="4" w:space="0" w:color="auto"/>
              <w:right w:val="single" w:sz="4" w:space="0" w:color="auto"/>
            </w:tcBorders>
            <w:shd w:val="clear" w:color="auto" w:fill="auto"/>
            <w:noWrap/>
            <w:vAlign w:val="bottom"/>
            <w:hideMark/>
          </w:tcPr>
          <w:p w14:paraId="635FD742" w14:textId="711FB0B1" w:rsidR="00414030" w:rsidRPr="00414030" w:rsidRDefault="00414030" w:rsidP="00BB0A71">
            <w:pPr>
              <w:rPr>
                <w:rFonts w:eastAsia="Times New Roman" w:cs="Arial"/>
                <w:color w:val="000000"/>
                <w:szCs w:val="24"/>
                <w:lang w:eastAsia="en-GB"/>
              </w:rPr>
            </w:pPr>
            <w:r w:rsidRPr="00414030">
              <w:rPr>
                <w:rFonts w:cs="Arial"/>
                <w:color w:val="000000"/>
                <w:szCs w:val="24"/>
              </w:rPr>
              <w:t>Phased Return</w:t>
            </w:r>
          </w:p>
        </w:tc>
        <w:tc>
          <w:tcPr>
            <w:tcW w:w="2693" w:type="dxa"/>
            <w:tcBorders>
              <w:top w:val="nil"/>
              <w:left w:val="nil"/>
              <w:bottom w:val="single" w:sz="4" w:space="0" w:color="auto"/>
              <w:right w:val="single" w:sz="4" w:space="0" w:color="auto"/>
            </w:tcBorders>
            <w:shd w:val="clear" w:color="auto" w:fill="auto"/>
            <w:noWrap/>
            <w:vAlign w:val="bottom"/>
            <w:hideMark/>
          </w:tcPr>
          <w:p w14:paraId="6ED1EFE4" w14:textId="5C313032" w:rsidR="00414030" w:rsidRPr="00414030" w:rsidRDefault="00414030" w:rsidP="00534816">
            <w:pPr>
              <w:jc w:val="right"/>
              <w:rPr>
                <w:rFonts w:eastAsia="Times New Roman" w:cs="Arial"/>
                <w:color w:val="000000"/>
                <w:szCs w:val="24"/>
                <w:lang w:eastAsia="en-GB"/>
              </w:rPr>
            </w:pPr>
            <w:r w:rsidRPr="00414030">
              <w:rPr>
                <w:rFonts w:cs="Arial"/>
                <w:color w:val="000000"/>
                <w:szCs w:val="24"/>
              </w:rPr>
              <w:t>8678.4</w:t>
            </w:r>
          </w:p>
        </w:tc>
        <w:tc>
          <w:tcPr>
            <w:tcW w:w="2126" w:type="dxa"/>
            <w:tcBorders>
              <w:top w:val="nil"/>
              <w:left w:val="nil"/>
              <w:bottom w:val="single" w:sz="4" w:space="0" w:color="auto"/>
              <w:right w:val="single" w:sz="4" w:space="0" w:color="auto"/>
            </w:tcBorders>
            <w:shd w:val="clear" w:color="auto" w:fill="auto"/>
            <w:noWrap/>
            <w:vAlign w:val="bottom"/>
            <w:hideMark/>
          </w:tcPr>
          <w:p w14:paraId="06ECF3C5" w14:textId="790E45DA" w:rsidR="00414030" w:rsidRPr="00414030" w:rsidRDefault="00414030" w:rsidP="00534816">
            <w:pPr>
              <w:jc w:val="right"/>
              <w:rPr>
                <w:rFonts w:eastAsia="Times New Roman" w:cs="Arial"/>
                <w:color w:val="000000"/>
                <w:szCs w:val="24"/>
                <w:lang w:eastAsia="en-GB"/>
              </w:rPr>
            </w:pPr>
            <w:r w:rsidRPr="00414030">
              <w:rPr>
                <w:rFonts w:cs="Arial"/>
                <w:color w:val="000000"/>
                <w:szCs w:val="24"/>
              </w:rPr>
              <w:t>30.0%</w:t>
            </w:r>
          </w:p>
        </w:tc>
      </w:tr>
      <w:tr w:rsidR="00414030" w:rsidRPr="00414030" w14:paraId="5148E2F7" w14:textId="77777777" w:rsidTr="00534816">
        <w:trPr>
          <w:trHeight w:val="315"/>
          <w:jc w:val="center"/>
        </w:trPr>
        <w:tc>
          <w:tcPr>
            <w:tcW w:w="3681" w:type="dxa"/>
            <w:tcBorders>
              <w:top w:val="nil"/>
              <w:left w:val="single" w:sz="4" w:space="0" w:color="auto"/>
              <w:bottom w:val="single" w:sz="4" w:space="0" w:color="auto"/>
              <w:right w:val="single" w:sz="4" w:space="0" w:color="auto"/>
            </w:tcBorders>
            <w:shd w:val="clear" w:color="auto" w:fill="auto"/>
            <w:noWrap/>
            <w:vAlign w:val="bottom"/>
            <w:hideMark/>
          </w:tcPr>
          <w:p w14:paraId="69C2FDE0" w14:textId="5134D27F" w:rsidR="00414030" w:rsidRPr="00414030" w:rsidRDefault="00414030" w:rsidP="00BB0A71">
            <w:pPr>
              <w:rPr>
                <w:rFonts w:eastAsia="Times New Roman" w:cs="Arial"/>
                <w:color w:val="000000"/>
                <w:szCs w:val="24"/>
                <w:lang w:eastAsia="en-GB"/>
              </w:rPr>
            </w:pPr>
            <w:r w:rsidRPr="00414030">
              <w:rPr>
                <w:rFonts w:cs="Arial"/>
                <w:color w:val="000000"/>
                <w:szCs w:val="24"/>
              </w:rPr>
              <w:t>Carer</w:t>
            </w:r>
          </w:p>
        </w:tc>
        <w:tc>
          <w:tcPr>
            <w:tcW w:w="2693" w:type="dxa"/>
            <w:tcBorders>
              <w:top w:val="nil"/>
              <w:left w:val="nil"/>
              <w:bottom w:val="single" w:sz="4" w:space="0" w:color="auto"/>
              <w:right w:val="single" w:sz="4" w:space="0" w:color="auto"/>
            </w:tcBorders>
            <w:shd w:val="clear" w:color="auto" w:fill="auto"/>
            <w:noWrap/>
            <w:vAlign w:val="bottom"/>
            <w:hideMark/>
          </w:tcPr>
          <w:p w14:paraId="789259C1" w14:textId="1F541725" w:rsidR="00414030" w:rsidRPr="00414030" w:rsidRDefault="00414030" w:rsidP="00534816">
            <w:pPr>
              <w:jc w:val="right"/>
              <w:rPr>
                <w:rFonts w:eastAsia="Times New Roman" w:cs="Arial"/>
                <w:color w:val="000000"/>
                <w:szCs w:val="24"/>
                <w:lang w:eastAsia="en-GB"/>
              </w:rPr>
            </w:pPr>
            <w:r w:rsidRPr="00414030">
              <w:rPr>
                <w:rFonts w:cs="Arial"/>
                <w:color w:val="000000"/>
                <w:szCs w:val="24"/>
              </w:rPr>
              <w:t>4395.6</w:t>
            </w:r>
          </w:p>
        </w:tc>
        <w:tc>
          <w:tcPr>
            <w:tcW w:w="2126" w:type="dxa"/>
            <w:tcBorders>
              <w:top w:val="nil"/>
              <w:left w:val="nil"/>
              <w:bottom w:val="single" w:sz="4" w:space="0" w:color="auto"/>
              <w:right w:val="single" w:sz="4" w:space="0" w:color="auto"/>
            </w:tcBorders>
            <w:shd w:val="clear" w:color="auto" w:fill="auto"/>
            <w:noWrap/>
            <w:vAlign w:val="bottom"/>
            <w:hideMark/>
          </w:tcPr>
          <w:p w14:paraId="218A4A16" w14:textId="7CF45ED1" w:rsidR="00414030" w:rsidRPr="00414030" w:rsidRDefault="00414030" w:rsidP="00534816">
            <w:pPr>
              <w:jc w:val="right"/>
              <w:rPr>
                <w:rFonts w:eastAsia="Times New Roman" w:cs="Arial"/>
                <w:color w:val="000000"/>
                <w:szCs w:val="24"/>
                <w:lang w:eastAsia="en-GB"/>
              </w:rPr>
            </w:pPr>
            <w:r w:rsidRPr="00414030">
              <w:rPr>
                <w:rFonts w:cs="Arial"/>
                <w:color w:val="000000"/>
                <w:szCs w:val="24"/>
              </w:rPr>
              <w:t>15.2%</w:t>
            </w:r>
          </w:p>
        </w:tc>
      </w:tr>
      <w:tr w:rsidR="00414030" w:rsidRPr="00414030" w14:paraId="7F1F5CEA" w14:textId="77777777" w:rsidTr="00534816">
        <w:trPr>
          <w:trHeight w:val="315"/>
          <w:jc w:val="center"/>
        </w:trPr>
        <w:tc>
          <w:tcPr>
            <w:tcW w:w="3681" w:type="dxa"/>
            <w:tcBorders>
              <w:top w:val="nil"/>
              <w:left w:val="single" w:sz="4" w:space="0" w:color="auto"/>
              <w:bottom w:val="single" w:sz="4" w:space="0" w:color="auto"/>
              <w:right w:val="single" w:sz="4" w:space="0" w:color="auto"/>
            </w:tcBorders>
            <w:shd w:val="clear" w:color="auto" w:fill="auto"/>
            <w:noWrap/>
            <w:vAlign w:val="bottom"/>
            <w:hideMark/>
          </w:tcPr>
          <w:p w14:paraId="743807AD" w14:textId="337EF40D" w:rsidR="00414030" w:rsidRPr="00414030" w:rsidRDefault="00414030" w:rsidP="00BB0A71">
            <w:pPr>
              <w:rPr>
                <w:rFonts w:eastAsia="Times New Roman" w:cs="Arial"/>
                <w:color w:val="000000"/>
                <w:szCs w:val="24"/>
                <w:lang w:eastAsia="en-GB"/>
              </w:rPr>
            </w:pPr>
            <w:r w:rsidRPr="00414030">
              <w:rPr>
                <w:rFonts w:cs="Arial"/>
                <w:color w:val="000000"/>
                <w:szCs w:val="24"/>
              </w:rPr>
              <w:t>Bereavement</w:t>
            </w:r>
          </w:p>
        </w:tc>
        <w:tc>
          <w:tcPr>
            <w:tcW w:w="2693" w:type="dxa"/>
            <w:tcBorders>
              <w:top w:val="nil"/>
              <w:left w:val="nil"/>
              <w:bottom w:val="single" w:sz="4" w:space="0" w:color="auto"/>
              <w:right w:val="single" w:sz="4" w:space="0" w:color="auto"/>
            </w:tcBorders>
            <w:shd w:val="clear" w:color="auto" w:fill="auto"/>
            <w:noWrap/>
            <w:vAlign w:val="bottom"/>
            <w:hideMark/>
          </w:tcPr>
          <w:p w14:paraId="248B71E8" w14:textId="52F5E004" w:rsidR="00414030" w:rsidRPr="00414030" w:rsidRDefault="00414030" w:rsidP="00534816">
            <w:pPr>
              <w:jc w:val="right"/>
              <w:rPr>
                <w:rFonts w:eastAsia="Times New Roman" w:cs="Arial"/>
                <w:color w:val="000000"/>
                <w:szCs w:val="24"/>
                <w:lang w:eastAsia="en-GB"/>
              </w:rPr>
            </w:pPr>
            <w:r w:rsidRPr="00414030">
              <w:rPr>
                <w:rFonts w:cs="Arial"/>
                <w:color w:val="000000"/>
                <w:szCs w:val="24"/>
              </w:rPr>
              <w:t>3182.2</w:t>
            </w:r>
          </w:p>
        </w:tc>
        <w:tc>
          <w:tcPr>
            <w:tcW w:w="2126" w:type="dxa"/>
            <w:tcBorders>
              <w:top w:val="nil"/>
              <w:left w:val="nil"/>
              <w:bottom w:val="single" w:sz="4" w:space="0" w:color="auto"/>
              <w:right w:val="single" w:sz="4" w:space="0" w:color="auto"/>
            </w:tcBorders>
            <w:shd w:val="clear" w:color="auto" w:fill="auto"/>
            <w:noWrap/>
            <w:vAlign w:val="bottom"/>
            <w:hideMark/>
          </w:tcPr>
          <w:p w14:paraId="149DA714" w14:textId="36E71C84" w:rsidR="00414030" w:rsidRPr="00414030" w:rsidRDefault="00414030" w:rsidP="00534816">
            <w:pPr>
              <w:jc w:val="right"/>
              <w:rPr>
                <w:rFonts w:eastAsia="Times New Roman" w:cs="Arial"/>
                <w:color w:val="000000"/>
                <w:szCs w:val="24"/>
                <w:lang w:eastAsia="en-GB"/>
              </w:rPr>
            </w:pPr>
            <w:r w:rsidRPr="00414030">
              <w:rPr>
                <w:rFonts w:cs="Arial"/>
                <w:color w:val="000000"/>
                <w:szCs w:val="24"/>
              </w:rPr>
              <w:t>11.0%</w:t>
            </w:r>
          </w:p>
        </w:tc>
      </w:tr>
      <w:tr w:rsidR="00414030" w:rsidRPr="00414030" w14:paraId="13C75185" w14:textId="77777777" w:rsidTr="00534816">
        <w:trPr>
          <w:trHeight w:val="315"/>
          <w:jc w:val="center"/>
        </w:trPr>
        <w:tc>
          <w:tcPr>
            <w:tcW w:w="3681" w:type="dxa"/>
            <w:tcBorders>
              <w:top w:val="nil"/>
              <w:left w:val="single" w:sz="4" w:space="0" w:color="auto"/>
              <w:bottom w:val="single" w:sz="4" w:space="0" w:color="auto"/>
              <w:right w:val="single" w:sz="4" w:space="0" w:color="auto"/>
            </w:tcBorders>
            <w:shd w:val="clear" w:color="auto" w:fill="auto"/>
            <w:noWrap/>
            <w:vAlign w:val="bottom"/>
            <w:hideMark/>
          </w:tcPr>
          <w:p w14:paraId="713C751D" w14:textId="69FBF9B9" w:rsidR="00414030" w:rsidRPr="00414030" w:rsidRDefault="00414030" w:rsidP="00BB0A71">
            <w:pPr>
              <w:rPr>
                <w:rFonts w:eastAsia="Times New Roman" w:cs="Arial"/>
                <w:color w:val="000000"/>
                <w:szCs w:val="24"/>
                <w:lang w:eastAsia="en-GB"/>
              </w:rPr>
            </w:pPr>
            <w:r w:rsidRPr="00414030">
              <w:rPr>
                <w:rFonts w:cs="Arial"/>
                <w:color w:val="000000"/>
                <w:szCs w:val="24"/>
              </w:rPr>
              <w:t>Compassionate</w:t>
            </w:r>
          </w:p>
        </w:tc>
        <w:tc>
          <w:tcPr>
            <w:tcW w:w="2693" w:type="dxa"/>
            <w:tcBorders>
              <w:top w:val="nil"/>
              <w:left w:val="nil"/>
              <w:bottom w:val="single" w:sz="4" w:space="0" w:color="auto"/>
              <w:right w:val="single" w:sz="4" w:space="0" w:color="auto"/>
            </w:tcBorders>
            <w:shd w:val="clear" w:color="auto" w:fill="auto"/>
            <w:noWrap/>
            <w:vAlign w:val="bottom"/>
            <w:hideMark/>
          </w:tcPr>
          <w:p w14:paraId="3765E055" w14:textId="05185137" w:rsidR="00414030" w:rsidRPr="00414030" w:rsidRDefault="00414030" w:rsidP="00534816">
            <w:pPr>
              <w:jc w:val="right"/>
              <w:rPr>
                <w:rFonts w:eastAsia="Times New Roman" w:cs="Arial"/>
                <w:color w:val="000000"/>
                <w:szCs w:val="24"/>
                <w:lang w:eastAsia="en-GB"/>
              </w:rPr>
            </w:pPr>
            <w:r w:rsidRPr="00414030">
              <w:rPr>
                <w:rFonts w:cs="Arial"/>
                <w:color w:val="000000"/>
                <w:szCs w:val="24"/>
              </w:rPr>
              <w:t>2603.2</w:t>
            </w:r>
          </w:p>
        </w:tc>
        <w:tc>
          <w:tcPr>
            <w:tcW w:w="2126" w:type="dxa"/>
            <w:tcBorders>
              <w:top w:val="nil"/>
              <w:left w:val="nil"/>
              <w:bottom w:val="single" w:sz="4" w:space="0" w:color="auto"/>
              <w:right w:val="single" w:sz="4" w:space="0" w:color="auto"/>
            </w:tcBorders>
            <w:shd w:val="clear" w:color="auto" w:fill="auto"/>
            <w:noWrap/>
            <w:vAlign w:val="bottom"/>
            <w:hideMark/>
          </w:tcPr>
          <w:p w14:paraId="5A5BEE06" w14:textId="6EA14B79" w:rsidR="00414030" w:rsidRPr="00414030" w:rsidRDefault="00414030" w:rsidP="00534816">
            <w:pPr>
              <w:jc w:val="right"/>
              <w:rPr>
                <w:rFonts w:eastAsia="Times New Roman" w:cs="Arial"/>
                <w:color w:val="000000"/>
                <w:szCs w:val="24"/>
                <w:lang w:eastAsia="en-GB"/>
              </w:rPr>
            </w:pPr>
            <w:r w:rsidRPr="00414030">
              <w:rPr>
                <w:rFonts w:cs="Arial"/>
                <w:color w:val="000000"/>
                <w:szCs w:val="24"/>
              </w:rPr>
              <w:t>9.0%</w:t>
            </w:r>
          </w:p>
        </w:tc>
      </w:tr>
      <w:tr w:rsidR="00414030" w:rsidRPr="00414030" w14:paraId="28682C47" w14:textId="77777777" w:rsidTr="00534816">
        <w:trPr>
          <w:trHeight w:val="315"/>
          <w:jc w:val="center"/>
        </w:trPr>
        <w:tc>
          <w:tcPr>
            <w:tcW w:w="3681" w:type="dxa"/>
            <w:tcBorders>
              <w:top w:val="nil"/>
              <w:left w:val="single" w:sz="4" w:space="0" w:color="auto"/>
              <w:bottom w:val="single" w:sz="4" w:space="0" w:color="auto"/>
              <w:right w:val="single" w:sz="4" w:space="0" w:color="auto"/>
            </w:tcBorders>
            <w:shd w:val="clear" w:color="auto" w:fill="auto"/>
            <w:noWrap/>
            <w:vAlign w:val="bottom"/>
            <w:hideMark/>
          </w:tcPr>
          <w:p w14:paraId="608F2006" w14:textId="75F4D744" w:rsidR="00414030" w:rsidRPr="00414030" w:rsidRDefault="00414030" w:rsidP="00BB0A71">
            <w:pPr>
              <w:rPr>
                <w:rFonts w:eastAsia="Times New Roman" w:cs="Arial"/>
                <w:color w:val="000000"/>
                <w:szCs w:val="24"/>
                <w:lang w:eastAsia="en-GB"/>
              </w:rPr>
            </w:pPr>
            <w:r w:rsidRPr="00414030">
              <w:rPr>
                <w:rFonts w:cs="Arial"/>
                <w:color w:val="000000"/>
                <w:szCs w:val="24"/>
              </w:rPr>
              <w:t>Medical or dental appointment</w:t>
            </w:r>
          </w:p>
        </w:tc>
        <w:tc>
          <w:tcPr>
            <w:tcW w:w="2693" w:type="dxa"/>
            <w:tcBorders>
              <w:top w:val="nil"/>
              <w:left w:val="nil"/>
              <w:bottom w:val="single" w:sz="4" w:space="0" w:color="auto"/>
              <w:right w:val="single" w:sz="4" w:space="0" w:color="auto"/>
            </w:tcBorders>
            <w:shd w:val="clear" w:color="auto" w:fill="auto"/>
            <w:noWrap/>
            <w:vAlign w:val="bottom"/>
            <w:hideMark/>
          </w:tcPr>
          <w:p w14:paraId="6DCC75AC" w14:textId="2CAB3558" w:rsidR="00414030" w:rsidRPr="00414030" w:rsidRDefault="00414030" w:rsidP="00534816">
            <w:pPr>
              <w:jc w:val="right"/>
              <w:rPr>
                <w:rFonts w:eastAsia="Times New Roman" w:cs="Arial"/>
                <w:color w:val="000000"/>
                <w:szCs w:val="24"/>
                <w:lang w:eastAsia="en-GB"/>
              </w:rPr>
            </w:pPr>
            <w:r w:rsidRPr="00414030">
              <w:rPr>
                <w:rFonts w:cs="Arial"/>
                <w:color w:val="000000"/>
                <w:szCs w:val="24"/>
              </w:rPr>
              <w:t>2354.4</w:t>
            </w:r>
          </w:p>
        </w:tc>
        <w:tc>
          <w:tcPr>
            <w:tcW w:w="2126" w:type="dxa"/>
            <w:tcBorders>
              <w:top w:val="nil"/>
              <w:left w:val="nil"/>
              <w:bottom w:val="single" w:sz="4" w:space="0" w:color="auto"/>
              <w:right w:val="single" w:sz="4" w:space="0" w:color="auto"/>
            </w:tcBorders>
            <w:shd w:val="clear" w:color="auto" w:fill="auto"/>
            <w:noWrap/>
            <w:vAlign w:val="bottom"/>
            <w:hideMark/>
          </w:tcPr>
          <w:p w14:paraId="57CB2C1D" w14:textId="508E0686" w:rsidR="00414030" w:rsidRPr="00414030" w:rsidRDefault="00414030" w:rsidP="00534816">
            <w:pPr>
              <w:jc w:val="right"/>
              <w:rPr>
                <w:rFonts w:eastAsia="Times New Roman" w:cs="Arial"/>
                <w:color w:val="000000"/>
                <w:szCs w:val="24"/>
                <w:lang w:eastAsia="en-GB"/>
              </w:rPr>
            </w:pPr>
            <w:r w:rsidRPr="00414030">
              <w:rPr>
                <w:rFonts w:cs="Arial"/>
                <w:color w:val="000000"/>
                <w:szCs w:val="24"/>
              </w:rPr>
              <w:t>8.1%</w:t>
            </w:r>
          </w:p>
        </w:tc>
      </w:tr>
      <w:tr w:rsidR="00414030" w:rsidRPr="00414030" w14:paraId="4A733CBE" w14:textId="77777777" w:rsidTr="00534816">
        <w:trPr>
          <w:trHeight w:val="315"/>
          <w:jc w:val="center"/>
        </w:trPr>
        <w:tc>
          <w:tcPr>
            <w:tcW w:w="3681" w:type="dxa"/>
            <w:tcBorders>
              <w:top w:val="nil"/>
              <w:left w:val="single" w:sz="4" w:space="0" w:color="auto"/>
              <w:bottom w:val="single" w:sz="4" w:space="0" w:color="auto"/>
              <w:right w:val="single" w:sz="4" w:space="0" w:color="auto"/>
            </w:tcBorders>
            <w:shd w:val="clear" w:color="auto" w:fill="auto"/>
            <w:noWrap/>
            <w:vAlign w:val="bottom"/>
            <w:hideMark/>
          </w:tcPr>
          <w:p w14:paraId="3F776E2B" w14:textId="6CD4D210" w:rsidR="00414030" w:rsidRPr="00414030" w:rsidRDefault="00414030" w:rsidP="00BB0A71">
            <w:pPr>
              <w:rPr>
                <w:rFonts w:eastAsia="Times New Roman" w:cs="Arial"/>
                <w:color w:val="000000"/>
                <w:szCs w:val="24"/>
                <w:lang w:eastAsia="en-GB"/>
              </w:rPr>
            </w:pPr>
            <w:r w:rsidRPr="00414030">
              <w:rPr>
                <w:rFonts w:cs="Arial"/>
                <w:color w:val="000000"/>
                <w:szCs w:val="24"/>
              </w:rPr>
              <w:t>Emergency / domestic issues</w:t>
            </w:r>
          </w:p>
        </w:tc>
        <w:tc>
          <w:tcPr>
            <w:tcW w:w="2693" w:type="dxa"/>
            <w:tcBorders>
              <w:top w:val="nil"/>
              <w:left w:val="nil"/>
              <w:bottom w:val="single" w:sz="4" w:space="0" w:color="auto"/>
              <w:right w:val="single" w:sz="4" w:space="0" w:color="auto"/>
            </w:tcBorders>
            <w:shd w:val="clear" w:color="auto" w:fill="auto"/>
            <w:noWrap/>
            <w:vAlign w:val="bottom"/>
            <w:hideMark/>
          </w:tcPr>
          <w:p w14:paraId="63CA414F" w14:textId="7925D89C" w:rsidR="00414030" w:rsidRPr="00414030" w:rsidRDefault="00414030" w:rsidP="00534816">
            <w:pPr>
              <w:jc w:val="right"/>
              <w:rPr>
                <w:rFonts w:eastAsia="Times New Roman" w:cs="Arial"/>
                <w:color w:val="000000"/>
                <w:szCs w:val="24"/>
                <w:lang w:eastAsia="en-GB"/>
              </w:rPr>
            </w:pPr>
            <w:r w:rsidRPr="00414030">
              <w:rPr>
                <w:rFonts w:cs="Arial"/>
                <w:color w:val="000000"/>
                <w:szCs w:val="24"/>
              </w:rPr>
              <w:t>2296.8</w:t>
            </w:r>
          </w:p>
        </w:tc>
        <w:tc>
          <w:tcPr>
            <w:tcW w:w="2126" w:type="dxa"/>
            <w:tcBorders>
              <w:top w:val="nil"/>
              <w:left w:val="nil"/>
              <w:bottom w:val="single" w:sz="4" w:space="0" w:color="auto"/>
              <w:right w:val="single" w:sz="4" w:space="0" w:color="auto"/>
            </w:tcBorders>
            <w:shd w:val="clear" w:color="auto" w:fill="auto"/>
            <w:noWrap/>
            <w:vAlign w:val="bottom"/>
            <w:hideMark/>
          </w:tcPr>
          <w:p w14:paraId="61385DCC" w14:textId="14F379C7" w:rsidR="00414030" w:rsidRPr="00414030" w:rsidRDefault="00414030" w:rsidP="00534816">
            <w:pPr>
              <w:jc w:val="right"/>
              <w:rPr>
                <w:rFonts w:eastAsia="Times New Roman" w:cs="Arial"/>
                <w:color w:val="000000"/>
                <w:szCs w:val="24"/>
                <w:lang w:eastAsia="en-GB"/>
              </w:rPr>
            </w:pPr>
            <w:r w:rsidRPr="00414030">
              <w:rPr>
                <w:rFonts w:cs="Arial"/>
                <w:color w:val="000000"/>
                <w:szCs w:val="24"/>
              </w:rPr>
              <w:t>8.0%</w:t>
            </w:r>
          </w:p>
        </w:tc>
      </w:tr>
      <w:tr w:rsidR="00414030" w:rsidRPr="00414030" w14:paraId="53E7CC76" w14:textId="77777777" w:rsidTr="00534816">
        <w:trPr>
          <w:trHeight w:val="315"/>
          <w:jc w:val="center"/>
        </w:trPr>
        <w:tc>
          <w:tcPr>
            <w:tcW w:w="3681" w:type="dxa"/>
            <w:tcBorders>
              <w:top w:val="nil"/>
              <w:left w:val="single" w:sz="4" w:space="0" w:color="auto"/>
              <w:bottom w:val="single" w:sz="4" w:space="0" w:color="auto"/>
              <w:right w:val="single" w:sz="4" w:space="0" w:color="auto"/>
            </w:tcBorders>
            <w:shd w:val="clear" w:color="auto" w:fill="auto"/>
            <w:noWrap/>
            <w:vAlign w:val="bottom"/>
            <w:hideMark/>
          </w:tcPr>
          <w:p w14:paraId="41EE1280" w14:textId="44D3BDFD" w:rsidR="00414030" w:rsidRPr="00414030" w:rsidRDefault="00414030" w:rsidP="00BB0A71">
            <w:pPr>
              <w:rPr>
                <w:rFonts w:eastAsia="Times New Roman" w:cs="Arial"/>
                <w:color w:val="000000"/>
                <w:szCs w:val="24"/>
                <w:lang w:eastAsia="en-GB"/>
              </w:rPr>
            </w:pPr>
            <w:r w:rsidRPr="00414030">
              <w:rPr>
                <w:rFonts w:cs="Arial"/>
                <w:color w:val="000000"/>
                <w:szCs w:val="24"/>
              </w:rPr>
              <w:t>Bad weather conditions</w:t>
            </w:r>
          </w:p>
        </w:tc>
        <w:tc>
          <w:tcPr>
            <w:tcW w:w="2693" w:type="dxa"/>
            <w:tcBorders>
              <w:top w:val="nil"/>
              <w:left w:val="nil"/>
              <w:bottom w:val="single" w:sz="4" w:space="0" w:color="auto"/>
              <w:right w:val="single" w:sz="4" w:space="0" w:color="auto"/>
            </w:tcBorders>
            <w:shd w:val="clear" w:color="auto" w:fill="auto"/>
            <w:noWrap/>
            <w:vAlign w:val="bottom"/>
            <w:hideMark/>
          </w:tcPr>
          <w:p w14:paraId="65488B4B" w14:textId="6346CB16" w:rsidR="00414030" w:rsidRPr="00414030" w:rsidRDefault="00414030" w:rsidP="00534816">
            <w:pPr>
              <w:jc w:val="right"/>
              <w:rPr>
                <w:rFonts w:eastAsia="Times New Roman" w:cs="Arial"/>
                <w:color w:val="000000"/>
                <w:szCs w:val="24"/>
                <w:lang w:eastAsia="en-GB"/>
              </w:rPr>
            </w:pPr>
            <w:r w:rsidRPr="00414030">
              <w:rPr>
                <w:rFonts w:cs="Arial"/>
                <w:color w:val="000000"/>
                <w:szCs w:val="24"/>
              </w:rPr>
              <w:t>1756.0</w:t>
            </w:r>
          </w:p>
        </w:tc>
        <w:tc>
          <w:tcPr>
            <w:tcW w:w="2126" w:type="dxa"/>
            <w:tcBorders>
              <w:top w:val="nil"/>
              <w:left w:val="nil"/>
              <w:bottom w:val="single" w:sz="4" w:space="0" w:color="auto"/>
              <w:right w:val="single" w:sz="4" w:space="0" w:color="auto"/>
            </w:tcBorders>
            <w:shd w:val="clear" w:color="auto" w:fill="auto"/>
            <w:noWrap/>
            <w:vAlign w:val="bottom"/>
            <w:hideMark/>
          </w:tcPr>
          <w:p w14:paraId="2B14B16F" w14:textId="04B4063F" w:rsidR="00414030" w:rsidRPr="00414030" w:rsidRDefault="00414030" w:rsidP="00534816">
            <w:pPr>
              <w:jc w:val="right"/>
              <w:rPr>
                <w:rFonts w:eastAsia="Times New Roman" w:cs="Arial"/>
                <w:color w:val="000000"/>
                <w:szCs w:val="24"/>
                <w:lang w:eastAsia="en-GB"/>
              </w:rPr>
            </w:pPr>
            <w:r w:rsidRPr="00414030">
              <w:rPr>
                <w:rFonts w:cs="Arial"/>
                <w:color w:val="000000"/>
                <w:szCs w:val="24"/>
              </w:rPr>
              <w:t>6.1%</w:t>
            </w:r>
          </w:p>
        </w:tc>
      </w:tr>
      <w:tr w:rsidR="00414030" w:rsidRPr="00414030" w14:paraId="30675418" w14:textId="77777777" w:rsidTr="00534816">
        <w:trPr>
          <w:trHeight w:val="315"/>
          <w:jc w:val="center"/>
        </w:trPr>
        <w:tc>
          <w:tcPr>
            <w:tcW w:w="3681" w:type="dxa"/>
            <w:tcBorders>
              <w:top w:val="nil"/>
              <w:left w:val="single" w:sz="4" w:space="0" w:color="auto"/>
              <w:bottom w:val="single" w:sz="4" w:space="0" w:color="auto"/>
              <w:right w:val="single" w:sz="4" w:space="0" w:color="auto"/>
            </w:tcBorders>
            <w:shd w:val="clear" w:color="auto" w:fill="auto"/>
            <w:noWrap/>
            <w:vAlign w:val="bottom"/>
            <w:hideMark/>
          </w:tcPr>
          <w:p w14:paraId="7E9B9C3C" w14:textId="51BFCEE0" w:rsidR="00414030" w:rsidRPr="00414030" w:rsidRDefault="00414030" w:rsidP="00BB0A71">
            <w:pPr>
              <w:rPr>
                <w:rFonts w:eastAsia="Times New Roman" w:cs="Arial"/>
                <w:color w:val="000000"/>
                <w:szCs w:val="24"/>
                <w:lang w:eastAsia="en-GB"/>
              </w:rPr>
            </w:pPr>
            <w:r w:rsidRPr="00414030">
              <w:rPr>
                <w:rFonts w:cs="Arial"/>
                <w:color w:val="000000"/>
                <w:szCs w:val="24"/>
              </w:rPr>
              <w:t>Phased retiral</w:t>
            </w:r>
          </w:p>
        </w:tc>
        <w:tc>
          <w:tcPr>
            <w:tcW w:w="2693" w:type="dxa"/>
            <w:tcBorders>
              <w:top w:val="nil"/>
              <w:left w:val="nil"/>
              <w:bottom w:val="single" w:sz="4" w:space="0" w:color="auto"/>
              <w:right w:val="single" w:sz="4" w:space="0" w:color="auto"/>
            </w:tcBorders>
            <w:shd w:val="clear" w:color="auto" w:fill="auto"/>
            <w:noWrap/>
            <w:vAlign w:val="bottom"/>
            <w:hideMark/>
          </w:tcPr>
          <w:p w14:paraId="32C5B40A" w14:textId="5CEFBC3A" w:rsidR="00414030" w:rsidRPr="00414030" w:rsidRDefault="00414030" w:rsidP="00534816">
            <w:pPr>
              <w:jc w:val="right"/>
              <w:rPr>
                <w:rFonts w:eastAsia="Times New Roman" w:cs="Arial"/>
                <w:color w:val="000000"/>
                <w:szCs w:val="24"/>
                <w:lang w:eastAsia="en-GB"/>
              </w:rPr>
            </w:pPr>
            <w:r w:rsidRPr="00414030">
              <w:rPr>
                <w:rFonts w:cs="Arial"/>
                <w:color w:val="000000"/>
                <w:szCs w:val="24"/>
              </w:rPr>
              <w:t>1385.7</w:t>
            </w:r>
          </w:p>
        </w:tc>
        <w:tc>
          <w:tcPr>
            <w:tcW w:w="2126" w:type="dxa"/>
            <w:tcBorders>
              <w:top w:val="nil"/>
              <w:left w:val="nil"/>
              <w:bottom w:val="single" w:sz="4" w:space="0" w:color="auto"/>
              <w:right w:val="single" w:sz="4" w:space="0" w:color="auto"/>
            </w:tcBorders>
            <w:shd w:val="clear" w:color="auto" w:fill="auto"/>
            <w:noWrap/>
            <w:vAlign w:val="bottom"/>
            <w:hideMark/>
          </w:tcPr>
          <w:p w14:paraId="6598C26A" w14:textId="6082436D" w:rsidR="00414030" w:rsidRPr="00414030" w:rsidRDefault="00414030" w:rsidP="00534816">
            <w:pPr>
              <w:jc w:val="right"/>
              <w:rPr>
                <w:rFonts w:eastAsia="Times New Roman" w:cs="Arial"/>
                <w:color w:val="000000"/>
                <w:szCs w:val="24"/>
                <w:lang w:eastAsia="en-GB"/>
              </w:rPr>
            </w:pPr>
            <w:r w:rsidRPr="00414030">
              <w:rPr>
                <w:rFonts w:cs="Arial"/>
                <w:color w:val="000000"/>
                <w:szCs w:val="24"/>
              </w:rPr>
              <w:t>4.8%</w:t>
            </w:r>
          </w:p>
        </w:tc>
      </w:tr>
      <w:tr w:rsidR="00414030" w:rsidRPr="00414030" w14:paraId="428379D9" w14:textId="77777777" w:rsidTr="00534816">
        <w:trPr>
          <w:trHeight w:val="315"/>
          <w:jc w:val="center"/>
        </w:trPr>
        <w:tc>
          <w:tcPr>
            <w:tcW w:w="3681" w:type="dxa"/>
            <w:tcBorders>
              <w:top w:val="nil"/>
              <w:left w:val="single" w:sz="4" w:space="0" w:color="auto"/>
              <w:bottom w:val="single" w:sz="4" w:space="0" w:color="auto"/>
              <w:right w:val="single" w:sz="4" w:space="0" w:color="auto"/>
            </w:tcBorders>
            <w:shd w:val="clear" w:color="auto" w:fill="auto"/>
            <w:noWrap/>
            <w:vAlign w:val="bottom"/>
            <w:hideMark/>
          </w:tcPr>
          <w:p w14:paraId="0711F2AA" w14:textId="384CC9E9" w:rsidR="00414030" w:rsidRPr="00414030" w:rsidRDefault="00414030" w:rsidP="00BB0A71">
            <w:pPr>
              <w:rPr>
                <w:rFonts w:eastAsia="Times New Roman" w:cs="Arial"/>
                <w:color w:val="000000"/>
                <w:szCs w:val="24"/>
                <w:lang w:eastAsia="en-GB"/>
              </w:rPr>
            </w:pPr>
            <w:r w:rsidRPr="00414030">
              <w:rPr>
                <w:rFonts w:cs="Arial"/>
                <w:color w:val="000000"/>
                <w:szCs w:val="24"/>
              </w:rPr>
              <w:t>Other Special</w:t>
            </w:r>
          </w:p>
        </w:tc>
        <w:tc>
          <w:tcPr>
            <w:tcW w:w="2693" w:type="dxa"/>
            <w:tcBorders>
              <w:top w:val="nil"/>
              <w:left w:val="nil"/>
              <w:bottom w:val="single" w:sz="4" w:space="0" w:color="auto"/>
              <w:right w:val="single" w:sz="4" w:space="0" w:color="auto"/>
            </w:tcBorders>
            <w:shd w:val="clear" w:color="auto" w:fill="auto"/>
            <w:noWrap/>
            <w:vAlign w:val="bottom"/>
            <w:hideMark/>
          </w:tcPr>
          <w:p w14:paraId="56972458" w14:textId="6FD8A7BD" w:rsidR="00414030" w:rsidRPr="00414030" w:rsidRDefault="00414030" w:rsidP="00534816">
            <w:pPr>
              <w:jc w:val="right"/>
              <w:rPr>
                <w:rFonts w:eastAsia="Times New Roman" w:cs="Arial"/>
                <w:color w:val="000000"/>
                <w:szCs w:val="24"/>
                <w:lang w:eastAsia="en-GB"/>
              </w:rPr>
            </w:pPr>
            <w:r w:rsidRPr="00414030">
              <w:rPr>
                <w:rFonts w:cs="Arial"/>
                <w:color w:val="000000"/>
                <w:szCs w:val="24"/>
              </w:rPr>
              <w:t>823.8</w:t>
            </w:r>
          </w:p>
        </w:tc>
        <w:tc>
          <w:tcPr>
            <w:tcW w:w="2126" w:type="dxa"/>
            <w:tcBorders>
              <w:top w:val="nil"/>
              <w:left w:val="nil"/>
              <w:bottom w:val="single" w:sz="4" w:space="0" w:color="auto"/>
              <w:right w:val="single" w:sz="4" w:space="0" w:color="auto"/>
            </w:tcBorders>
            <w:shd w:val="clear" w:color="auto" w:fill="auto"/>
            <w:noWrap/>
            <w:vAlign w:val="bottom"/>
            <w:hideMark/>
          </w:tcPr>
          <w:p w14:paraId="7F5A33D5" w14:textId="7683F2E5" w:rsidR="00414030" w:rsidRPr="00414030" w:rsidRDefault="00414030" w:rsidP="00534816">
            <w:pPr>
              <w:jc w:val="right"/>
              <w:rPr>
                <w:rFonts w:eastAsia="Times New Roman" w:cs="Arial"/>
                <w:color w:val="000000"/>
                <w:szCs w:val="24"/>
                <w:lang w:eastAsia="en-GB"/>
              </w:rPr>
            </w:pPr>
            <w:r w:rsidRPr="00414030">
              <w:rPr>
                <w:rFonts w:cs="Arial"/>
                <w:color w:val="000000"/>
                <w:szCs w:val="24"/>
              </w:rPr>
              <w:t>2.9%</w:t>
            </w:r>
          </w:p>
        </w:tc>
      </w:tr>
      <w:tr w:rsidR="00414030" w:rsidRPr="00414030" w14:paraId="68D06822" w14:textId="77777777" w:rsidTr="00534816">
        <w:trPr>
          <w:trHeight w:val="315"/>
          <w:jc w:val="center"/>
        </w:trPr>
        <w:tc>
          <w:tcPr>
            <w:tcW w:w="3681" w:type="dxa"/>
            <w:tcBorders>
              <w:top w:val="nil"/>
              <w:left w:val="single" w:sz="4" w:space="0" w:color="auto"/>
              <w:bottom w:val="single" w:sz="4" w:space="0" w:color="auto"/>
              <w:right w:val="single" w:sz="4" w:space="0" w:color="auto"/>
            </w:tcBorders>
            <w:shd w:val="clear" w:color="auto" w:fill="auto"/>
            <w:noWrap/>
            <w:vAlign w:val="bottom"/>
            <w:hideMark/>
          </w:tcPr>
          <w:p w14:paraId="48E66342" w14:textId="04989A68" w:rsidR="00414030" w:rsidRPr="00414030" w:rsidRDefault="00414030" w:rsidP="00BB0A71">
            <w:pPr>
              <w:rPr>
                <w:rFonts w:eastAsia="Times New Roman" w:cs="Arial"/>
                <w:color w:val="000000"/>
                <w:szCs w:val="24"/>
                <w:lang w:eastAsia="en-GB"/>
              </w:rPr>
            </w:pPr>
            <w:r w:rsidRPr="00414030">
              <w:rPr>
                <w:rFonts w:cs="Arial"/>
                <w:color w:val="000000"/>
                <w:szCs w:val="24"/>
              </w:rPr>
              <w:t>Unknown/Not Applicable</w:t>
            </w:r>
          </w:p>
        </w:tc>
        <w:tc>
          <w:tcPr>
            <w:tcW w:w="2693" w:type="dxa"/>
            <w:tcBorders>
              <w:top w:val="nil"/>
              <w:left w:val="nil"/>
              <w:bottom w:val="single" w:sz="4" w:space="0" w:color="auto"/>
              <w:right w:val="single" w:sz="4" w:space="0" w:color="auto"/>
            </w:tcBorders>
            <w:shd w:val="clear" w:color="auto" w:fill="auto"/>
            <w:noWrap/>
            <w:vAlign w:val="bottom"/>
            <w:hideMark/>
          </w:tcPr>
          <w:p w14:paraId="497AA442" w14:textId="54CFAC77" w:rsidR="00414030" w:rsidRPr="00414030" w:rsidRDefault="00414030" w:rsidP="00534816">
            <w:pPr>
              <w:jc w:val="right"/>
              <w:rPr>
                <w:rFonts w:eastAsia="Times New Roman" w:cs="Arial"/>
                <w:color w:val="000000"/>
                <w:szCs w:val="24"/>
                <w:lang w:eastAsia="en-GB"/>
              </w:rPr>
            </w:pPr>
            <w:r w:rsidRPr="00414030">
              <w:rPr>
                <w:rFonts w:cs="Arial"/>
                <w:color w:val="000000"/>
                <w:szCs w:val="24"/>
              </w:rPr>
              <w:t>618.7</w:t>
            </w:r>
          </w:p>
        </w:tc>
        <w:tc>
          <w:tcPr>
            <w:tcW w:w="2126" w:type="dxa"/>
            <w:tcBorders>
              <w:top w:val="nil"/>
              <w:left w:val="nil"/>
              <w:bottom w:val="single" w:sz="4" w:space="0" w:color="auto"/>
              <w:right w:val="single" w:sz="4" w:space="0" w:color="auto"/>
            </w:tcBorders>
            <w:shd w:val="clear" w:color="auto" w:fill="auto"/>
            <w:noWrap/>
            <w:vAlign w:val="bottom"/>
            <w:hideMark/>
          </w:tcPr>
          <w:p w14:paraId="00FC442F" w14:textId="3FA969AD" w:rsidR="00414030" w:rsidRPr="00414030" w:rsidRDefault="00414030" w:rsidP="00534816">
            <w:pPr>
              <w:jc w:val="right"/>
              <w:rPr>
                <w:rFonts w:eastAsia="Times New Roman" w:cs="Arial"/>
                <w:color w:val="000000"/>
                <w:szCs w:val="24"/>
                <w:lang w:eastAsia="en-GB"/>
              </w:rPr>
            </w:pPr>
            <w:r w:rsidRPr="00414030">
              <w:rPr>
                <w:rFonts w:cs="Arial"/>
                <w:color w:val="000000"/>
                <w:szCs w:val="24"/>
              </w:rPr>
              <w:t>2.1%</w:t>
            </w:r>
          </w:p>
        </w:tc>
      </w:tr>
    </w:tbl>
    <w:p w14:paraId="2C7C2A0F" w14:textId="77777777" w:rsidR="003F48C9" w:rsidRDefault="003F48C9" w:rsidP="00BB0A71">
      <w:pPr>
        <w:rPr>
          <w:rFonts w:cs="Arial"/>
          <w:szCs w:val="24"/>
        </w:rPr>
      </w:pPr>
    </w:p>
    <w:p w14:paraId="29728F60" w14:textId="77777777" w:rsidR="00C06EE9" w:rsidRPr="009C7DF1" w:rsidRDefault="00C06EE9" w:rsidP="0085071C">
      <w:pPr>
        <w:pStyle w:val="Heading2"/>
      </w:pPr>
      <w:bookmarkStart w:id="36" w:name="_Toc76025102"/>
      <w:r w:rsidRPr="009C7DF1">
        <w:t>Parental Leave</w:t>
      </w:r>
      <w:bookmarkEnd w:id="36"/>
    </w:p>
    <w:p w14:paraId="2AF31770" w14:textId="18D3A28D" w:rsidR="00C06EE9" w:rsidRDefault="00414030" w:rsidP="00BB0A71">
      <w:pPr>
        <w:rPr>
          <w:rFonts w:cs="Arial"/>
          <w:szCs w:val="24"/>
        </w:rPr>
      </w:pPr>
      <w:r>
        <w:rPr>
          <w:rFonts w:cs="Arial"/>
          <w:szCs w:val="24"/>
        </w:rPr>
        <w:t xml:space="preserve">The </w:t>
      </w:r>
      <w:hyperlink r:id="rId35" w:history="1">
        <w:r w:rsidRPr="00414030">
          <w:rPr>
            <w:rStyle w:val="Hyperlink"/>
            <w:rFonts w:cs="Arial"/>
            <w:szCs w:val="24"/>
          </w:rPr>
          <w:t>Parental Leave Policy</w:t>
        </w:r>
      </w:hyperlink>
      <w:r>
        <w:rPr>
          <w:rFonts w:cs="Arial"/>
          <w:szCs w:val="24"/>
        </w:rPr>
        <w:t>, which applies to all employees who meet the eligibility criteria, aims to:</w:t>
      </w:r>
    </w:p>
    <w:p w14:paraId="4BEC0B2B" w14:textId="2BC2084C" w:rsidR="00414030" w:rsidRPr="006D4034" w:rsidRDefault="00414030" w:rsidP="006D4034">
      <w:pPr>
        <w:pStyle w:val="ListParagraph"/>
        <w:numPr>
          <w:ilvl w:val="0"/>
          <w:numId w:val="14"/>
        </w:numPr>
        <w:rPr>
          <w:rFonts w:cs="Arial"/>
          <w:szCs w:val="24"/>
        </w:rPr>
      </w:pPr>
      <w:r w:rsidRPr="006D4034">
        <w:rPr>
          <w:rFonts w:cs="Arial"/>
          <w:szCs w:val="24"/>
        </w:rPr>
        <w:t>outline the eligibility procedure employees must use to request parental leave;</w:t>
      </w:r>
    </w:p>
    <w:p w14:paraId="4DC50EE5" w14:textId="7F0AA379" w:rsidR="00414030" w:rsidRPr="006D4034" w:rsidRDefault="00414030" w:rsidP="006D4034">
      <w:pPr>
        <w:pStyle w:val="ListParagraph"/>
        <w:numPr>
          <w:ilvl w:val="0"/>
          <w:numId w:val="14"/>
        </w:numPr>
        <w:rPr>
          <w:rFonts w:cs="Arial"/>
          <w:szCs w:val="24"/>
        </w:rPr>
      </w:pPr>
      <w:r w:rsidRPr="006D4034">
        <w:rPr>
          <w:rFonts w:cs="Arial"/>
          <w:szCs w:val="24"/>
        </w:rPr>
        <w:t xml:space="preserve">provide details </w:t>
      </w:r>
      <w:r w:rsidR="00EE562A">
        <w:rPr>
          <w:rFonts w:cs="Arial"/>
          <w:szCs w:val="24"/>
        </w:rPr>
        <w:t>a</w:t>
      </w:r>
      <w:r w:rsidRPr="006D4034">
        <w:rPr>
          <w:rFonts w:cs="Arial"/>
          <w:szCs w:val="24"/>
        </w:rPr>
        <w:t>bout employees’ statutory and contractual rights; and</w:t>
      </w:r>
    </w:p>
    <w:p w14:paraId="60F2E92C" w14:textId="5A2B2A9E" w:rsidR="00414030" w:rsidRPr="006D4034" w:rsidRDefault="00414030" w:rsidP="006D4034">
      <w:pPr>
        <w:pStyle w:val="ListParagraph"/>
        <w:numPr>
          <w:ilvl w:val="0"/>
          <w:numId w:val="14"/>
        </w:numPr>
        <w:rPr>
          <w:rFonts w:cs="Arial"/>
          <w:szCs w:val="24"/>
        </w:rPr>
      </w:pPr>
      <w:r w:rsidRPr="006D4034">
        <w:rPr>
          <w:rFonts w:cs="Arial"/>
          <w:szCs w:val="24"/>
        </w:rPr>
        <w:t>confirm parental leave pay arrangements.</w:t>
      </w:r>
    </w:p>
    <w:p w14:paraId="450EE5A3" w14:textId="10C71C8C" w:rsidR="00414030" w:rsidRDefault="00414030" w:rsidP="00BB0A71">
      <w:pPr>
        <w:rPr>
          <w:rFonts w:cs="Arial"/>
          <w:szCs w:val="24"/>
        </w:rPr>
      </w:pPr>
    </w:p>
    <w:p w14:paraId="346A19FC" w14:textId="0D7EC364" w:rsidR="00A50B8A" w:rsidRPr="009C7DF1" w:rsidRDefault="005D6164" w:rsidP="00BB0A71">
      <w:pPr>
        <w:rPr>
          <w:rFonts w:cs="Arial"/>
          <w:szCs w:val="24"/>
        </w:rPr>
      </w:pPr>
      <w:r w:rsidRPr="009C7DF1">
        <w:rPr>
          <w:rFonts w:cs="Arial"/>
          <w:szCs w:val="24"/>
        </w:rPr>
        <w:t xml:space="preserve">Between </w:t>
      </w:r>
      <w:r w:rsidR="00414030">
        <w:rPr>
          <w:rFonts w:cs="Arial"/>
          <w:szCs w:val="24"/>
        </w:rPr>
        <w:t>1 April 2024</w:t>
      </w:r>
      <w:r w:rsidRPr="009C7DF1">
        <w:rPr>
          <w:rFonts w:cs="Arial"/>
          <w:szCs w:val="24"/>
        </w:rPr>
        <w:t xml:space="preserve"> and </w:t>
      </w:r>
      <w:r w:rsidR="00A22DA6" w:rsidRPr="009C7DF1">
        <w:rPr>
          <w:rFonts w:cs="Arial"/>
          <w:szCs w:val="24"/>
        </w:rPr>
        <w:t xml:space="preserve">31 </w:t>
      </w:r>
      <w:r w:rsidR="00F16A92" w:rsidRPr="009C7DF1">
        <w:rPr>
          <w:rFonts w:cs="Arial"/>
          <w:szCs w:val="24"/>
        </w:rPr>
        <w:t>M</w:t>
      </w:r>
      <w:r w:rsidR="00414030">
        <w:rPr>
          <w:rFonts w:cs="Arial"/>
          <w:szCs w:val="24"/>
        </w:rPr>
        <w:t>arch 2025</w:t>
      </w:r>
      <w:r w:rsidR="00A50B8A" w:rsidRPr="009C7DF1">
        <w:rPr>
          <w:rFonts w:cs="Arial"/>
          <w:szCs w:val="24"/>
        </w:rPr>
        <w:t xml:space="preserve"> </w:t>
      </w:r>
      <w:r w:rsidRPr="009C7DF1">
        <w:rPr>
          <w:rFonts w:cs="Arial"/>
          <w:szCs w:val="24"/>
        </w:rPr>
        <w:t xml:space="preserve">a total of </w:t>
      </w:r>
      <w:r w:rsidR="00FF3E41">
        <w:rPr>
          <w:rFonts w:cs="Arial"/>
          <w:szCs w:val="24"/>
        </w:rPr>
        <w:t>10322.9</w:t>
      </w:r>
      <w:r w:rsidR="003F48C9">
        <w:rPr>
          <w:rFonts w:cs="Arial"/>
          <w:szCs w:val="24"/>
        </w:rPr>
        <w:t xml:space="preserve"> </w:t>
      </w:r>
      <w:r w:rsidR="00A50B8A" w:rsidRPr="009C7DF1">
        <w:rPr>
          <w:rFonts w:cs="Arial"/>
          <w:szCs w:val="24"/>
        </w:rPr>
        <w:t>hours of</w:t>
      </w:r>
      <w:r w:rsidR="00B33168" w:rsidRPr="009C7DF1">
        <w:rPr>
          <w:rFonts w:cs="Arial"/>
          <w:szCs w:val="24"/>
        </w:rPr>
        <w:t xml:space="preserve"> parental leave were used, a</w:t>
      </w:r>
      <w:r w:rsidR="003F48C9">
        <w:rPr>
          <w:rFonts w:cs="Arial"/>
          <w:szCs w:val="24"/>
        </w:rPr>
        <w:t>n in</w:t>
      </w:r>
      <w:r w:rsidR="00B04A6E" w:rsidRPr="009C7DF1">
        <w:rPr>
          <w:rFonts w:cs="Arial"/>
          <w:szCs w:val="24"/>
        </w:rPr>
        <w:t>crease</w:t>
      </w:r>
      <w:r w:rsidR="00A50B8A" w:rsidRPr="009C7DF1">
        <w:rPr>
          <w:rFonts w:cs="Arial"/>
          <w:szCs w:val="24"/>
        </w:rPr>
        <w:t xml:space="preserve"> of </w:t>
      </w:r>
      <w:r w:rsidR="00FF3E41">
        <w:rPr>
          <w:rFonts w:cs="Arial"/>
          <w:szCs w:val="24"/>
        </w:rPr>
        <w:t>819.8</w:t>
      </w:r>
      <w:r w:rsidR="00A50B8A" w:rsidRPr="009C7DF1">
        <w:rPr>
          <w:rFonts w:cs="Arial"/>
          <w:szCs w:val="24"/>
        </w:rPr>
        <w:t xml:space="preserve"> hours on the previous year.</w:t>
      </w:r>
      <w:r w:rsidR="00901CC7" w:rsidRPr="009C7DF1">
        <w:rPr>
          <w:rFonts w:cs="Arial"/>
          <w:szCs w:val="24"/>
        </w:rPr>
        <w:t xml:space="preserve"> </w:t>
      </w:r>
      <w:r w:rsidR="00A50B8A" w:rsidRPr="009C7DF1">
        <w:rPr>
          <w:rFonts w:cs="Arial"/>
          <w:szCs w:val="24"/>
        </w:rPr>
        <w:t xml:space="preserve">The breakdown of parental leave by </w:t>
      </w:r>
      <w:r w:rsidR="00B33168" w:rsidRPr="009C7DF1">
        <w:rPr>
          <w:rFonts w:cs="Arial"/>
          <w:szCs w:val="24"/>
        </w:rPr>
        <w:t>Directorate</w:t>
      </w:r>
      <w:r w:rsidR="00A50B8A" w:rsidRPr="009C7DF1">
        <w:rPr>
          <w:rFonts w:cs="Arial"/>
          <w:szCs w:val="24"/>
        </w:rPr>
        <w:t xml:space="preserve"> is as shown below:</w:t>
      </w:r>
    </w:p>
    <w:p w14:paraId="6573A07A" w14:textId="77777777" w:rsidR="00963993" w:rsidRPr="009C7DF1" w:rsidRDefault="00963993" w:rsidP="00BB0A71">
      <w:pPr>
        <w:rPr>
          <w:rFonts w:cs="Arial"/>
          <w:szCs w:val="24"/>
        </w:rPr>
      </w:pPr>
    </w:p>
    <w:tbl>
      <w:tblPr>
        <w:tblStyle w:val="TableGrid"/>
        <w:tblW w:w="0" w:type="auto"/>
        <w:jc w:val="center"/>
        <w:tblLook w:val="04A0" w:firstRow="1" w:lastRow="0" w:firstColumn="1" w:lastColumn="0" w:noHBand="0" w:noVBand="1"/>
      </w:tblPr>
      <w:tblGrid>
        <w:gridCol w:w="4219"/>
        <w:gridCol w:w="2977"/>
      </w:tblGrid>
      <w:tr w:rsidR="00F16A92" w:rsidRPr="009C7DF1" w14:paraId="4C272F12" w14:textId="77777777" w:rsidTr="00461778">
        <w:trPr>
          <w:jc w:val="center"/>
        </w:trPr>
        <w:tc>
          <w:tcPr>
            <w:tcW w:w="4219" w:type="dxa"/>
          </w:tcPr>
          <w:p w14:paraId="1FE0508C" w14:textId="77777777" w:rsidR="00F16A92" w:rsidRPr="009C7DF1" w:rsidRDefault="00F16A92" w:rsidP="00BB0A71">
            <w:pPr>
              <w:rPr>
                <w:rFonts w:cs="Arial"/>
                <w:b/>
                <w:szCs w:val="24"/>
              </w:rPr>
            </w:pPr>
            <w:r w:rsidRPr="009C7DF1">
              <w:rPr>
                <w:rFonts w:cs="Arial"/>
                <w:b/>
                <w:szCs w:val="24"/>
              </w:rPr>
              <w:t>Directorate</w:t>
            </w:r>
          </w:p>
        </w:tc>
        <w:tc>
          <w:tcPr>
            <w:tcW w:w="2977" w:type="dxa"/>
          </w:tcPr>
          <w:p w14:paraId="7B7ED7BC" w14:textId="77777777" w:rsidR="00F16A92" w:rsidRPr="009C7DF1" w:rsidRDefault="00F16A92" w:rsidP="00BB0A71">
            <w:pPr>
              <w:rPr>
                <w:rFonts w:cs="Arial"/>
                <w:b/>
                <w:szCs w:val="24"/>
              </w:rPr>
            </w:pPr>
            <w:r w:rsidRPr="009C7DF1">
              <w:rPr>
                <w:rFonts w:cs="Arial"/>
                <w:b/>
                <w:szCs w:val="24"/>
              </w:rPr>
              <w:t>Special Leave Hours</w:t>
            </w:r>
          </w:p>
        </w:tc>
      </w:tr>
      <w:tr w:rsidR="0007708B" w:rsidRPr="009C7DF1" w14:paraId="2C65E8E4" w14:textId="77777777" w:rsidTr="009E03FF">
        <w:trPr>
          <w:jc w:val="center"/>
        </w:trPr>
        <w:tc>
          <w:tcPr>
            <w:tcW w:w="4219" w:type="dxa"/>
          </w:tcPr>
          <w:p w14:paraId="1645B569" w14:textId="77777777" w:rsidR="0007708B" w:rsidRPr="009C7DF1" w:rsidRDefault="0007708B" w:rsidP="00BB0A71">
            <w:pPr>
              <w:rPr>
                <w:rFonts w:cs="Arial"/>
                <w:szCs w:val="24"/>
              </w:rPr>
            </w:pPr>
            <w:r w:rsidRPr="009C7DF1">
              <w:rPr>
                <w:rFonts w:cs="Arial"/>
                <w:szCs w:val="24"/>
              </w:rPr>
              <w:t>Corporate</w:t>
            </w:r>
          </w:p>
        </w:tc>
        <w:tc>
          <w:tcPr>
            <w:tcW w:w="2977" w:type="dxa"/>
            <w:tcBorders>
              <w:top w:val="single" w:sz="4" w:space="0" w:color="auto"/>
              <w:left w:val="single" w:sz="4" w:space="0" w:color="auto"/>
              <w:bottom w:val="single" w:sz="4" w:space="0" w:color="auto"/>
              <w:right w:val="single" w:sz="4" w:space="0" w:color="auto"/>
            </w:tcBorders>
            <w:shd w:val="clear" w:color="auto" w:fill="auto"/>
            <w:vAlign w:val="bottom"/>
          </w:tcPr>
          <w:p w14:paraId="0B4D37E4" w14:textId="6235866F" w:rsidR="0007708B" w:rsidRPr="0007708B" w:rsidRDefault="00FF3E41" w:rsidP="00534816">
            <w:pPr>
              <w:jc w:val="right"/>
              <w:rPr>
                <w:rFonts w:cs="Arial"/>
                <w:color w:val="000000"/>
                <w:szCs w:val="24"/>
              </w:rPr>
            </w:pPr>
            <w:r>
              <w:rPr>
                <w:rFonts w:cs="Arial"/>
                <w:color w:val="000000"/>
                <w:szCs w:val="24"/>
              </w:rPr>
              <w:t>2647.6</w:t>
            </w:r>
          </w:p>
        </w:tc>
      </w:tr>
      <w:tr w:rsidR="0007708B" w:rsidRPr="009C7DF1" w14:paraId="373A944D" w14:textId="77777777" w:rsidTr="009E03FF">
        <w:trPr>
          <w:jc w:val="center"/>
        </w:trPr>
        <w:tc>
          <w:tcPr>
            <w:tcW w:w="4219" w:type="dxa"/>
          </w:tcPr>
          <w:p w14:paraId="5CA43C1B" w14:textId="77777777" w:rsidR="0007708B" w:rsidRPr="009C7DF1" w:rsidRDefault="0007708B" w:rsidP="00BB0A71">
            <w:pPr>
              <w:rPr>
                <w:rFonts w:cs="Arial"/>
                <w:szCs w:val="24"/>
              </w:rPr>
            </w:pPr>
            <w:r w:rsidRPr="009C7DF1">
              <w:rPr>
                <w:rFonts w:cs="Arial"/>
                <w:szCs w:val="24"/>
              </w:rPr>
              <w:t>Golden Jubilee Conference Hotel</w:t>
            </w:r>
          </w:p>
        </w:tc>
        <w:tc>
          <w:tcPr>
            <w:tcW w:w="2977" w:type="dxa"/>
            <w:tcBorders>
              <w:top w:val="nil"/>
              <w:left w:val="single" w:sz="4" w:space="0" w:color="auto"/>
              <w:bottom w:val="single" w:sz="4" w:space="0" w:color="auto"/>
              <w:right w:val="single" w:sz="4" w:space="0" w:color="auto"/>
            </w:tcBorders>
            <w:shd w:val="clear" w:color="auto" w:fill="auto"/>
            <w:vAlign w:val="bottom"/>
          </w:tcPr>
          <w:p w14:paraId="23A2CA60" w14:textId="1EE5B7FF" w:rsidR="0007708B" w:rsidRPr="0007708B" w:rsidRDefault="00FF3E41" w:rsidP="00534816">
            <w:pPr>
              <w:jc w:val="right"/>
              <w:rPr>
                <w:rFonts w:cs="Arial"/>
                <w:color w:val="000000"/>
                <w:szCs w:val="24"/>
              </w:rPr>
            </w:pPr>
            <w:r>
              <w:rPr>
                <w:rFonts w:cs="Arial"/>
                <w:color w:val="000000"/>
                <w:szCs w:val="24"/>
              </w:rPr>
              <w:t>164.9</w:t>
            </w:r>
          </w:p>
        </w:tc>
      </w:tr>
      <w:tr w:rsidR="0007708B" w:rsidRPr="009C7DF1" w14:paraId="50B6C0FD" w14:textId="77777777" w:rsidTr="009E03FF">
        <w:trPr>
          <w:jc w:val="center"/>
        </w:trPr>
        <w:tc>
          <w:tcPr>
            <w:tcW w:w="4219" w:type="dxa"/>
          </w:tcPr>
          <w:p w14:paraId="5D581621" w14:textId="77777777" w:rsidR="0007708B" w:rsidRPr="009C7DF1" w:rsidRDefault="0007708B" w:rsidP="00BB0A71">
            <w:pPr>
              <w:rPr>
                <w:rFonts w:cs="Arial"/>
                <w:szCs w:val="24"/>
              </w:rPr>
            </w:pPr>
            <w:r w:rsidRPr="009C7DF1">
              <w:rPr>
                <w:rFonts w:cs="Arial"/>
                <w:szCs w:val="24"/>
              </w:rPr>
              <w:t>Heart, Lung and Diagnostic Services</w:t>
            </w:r>
          </w:p>
        </w:tc>
        <w:tc>
          <w:tcPr>
            <w:tcW w:w="2977" w:type="dxa"/>
            <w:tcBorders>
              <w:top w:val="nil"/>
              <w:left w:val="single" w:sz="4" w:space="0" w:color="auto"/>
              <w:bottom w:val="single" w:sz="4" w:space="0" w:color="auto"/>
              <w:right w:val="single" w:sz="4" w:space="0" w:color="auto"/>
            </w:tcBorders>
            <w:shd w:val="clear" w:color="auto" w:fill="auto"/>
            <w:vAlign w:val="bottom"/>
          </w:tcPr>
          <w:p w14:paraId="1755C6C2" w14:textId="2D0A134D" w:rsidR="0007708B" w:rsidRPr="0007708B" w:rsidRDefault="00FF3E41" w:rsidP="00534816">
            <w:pPr>
              <w:jc w:val="right"/>
              <w:rPr>
                <w:rFonts w:cs="Arial"/>
                <w:color w:val="000000"/>
                <w:szCs w:val="24"/>
              </w:rPr>
            </w:pPr>
            <w:r>
              <w:rPr>
                <w:rFonts w:cs="Arial"/>
                <w:color w:val="000000"/>
                <w:szCs w:val="24"/>
              </w:rPr>
              <w:t>3289.5</w:t>
            </w:r>
          </w:p>
        </w:tc>
      </w:tr>
      <w:tr w:rsidR="0007708B" w:rsidRPr="009C7DF1" w14:paraId="264FE2A6" w14:textId="77777777" w:rsidTr="009E03FF">
        <w:trPr>
          <w:jc w:val="center"/>
        </w:trPr>
        <w:tc>
          <w:tcPr>
            <w:tcW w:w="4219" w:type="dxa"/>
          </w:tcPr>
          <w:p w14:paraId="0E1692D0" w14:textId="77777777" w:rsidR="0007708B" w:rsidRPr="009C7DF1" w:rsidRDefault="0007708B" w:rsidP="00BB0A71">
            <w:pPr>
              <w:rPr>
                <w:rFonts w:cs="Arial"/>
                <w:szCs w:val="24"/>
              </w:rPr>
            </w:pPr>
            <w:r w:rsidRPr="009C7DF1">
              <w:rPr>
                <w:rFonts w:cs="Arial"/>
                <w:szCs w:val="24"/>
              </w:rPr>
              <w:t>National Elective Services</w:t>
            </w:r>
          </w:p>
        </w:tc>
        <w:tc>
          <w:tcPr>
            <w:tcW w:w="2977" w:type="dxa"/>
            <w:tcBorders>
              <w:top w:val="nil"/>
              <w:left w:val="single" w:sz="4" w:space="0" w:color="auto"/>
              <w:bottom w:val="single" w:sz="4" w:space="0" w:color="auto"/>
              <w:right w:val="single" w:sz="4" w:space="0" w:color="auto"/>
            </w:tcBorders>
            <w:shd w:val="clear" w:color="auto" w:fill="auto"/>
            <w:vAlign w:val="bottom"/>
          </w:tcPr>
          <w:p w14:paraId="130AF46E" w14:textId="685B978F" w:rsidR="0007708B" w:rsidRPr="0007708B" w:rsidRDefault="00FF3E41" w:rsidP="00534816">
            <w:pPr>
              <w:jc w:val="right"/>
              <w:rPr>
                <w:rFonts w:cs="Arial"/>
                <w:color w:val="000000"/>
                <w:szCs w:val="24"/>
              </w:rPr>
            </w:pPr>
            <w:r>
              <w:rPr>
                <w:rFonts w:cs="Arial"/>
                <w:color w:val="000000"/>
                <w:szCs w:val="24"/>
              </w:rPr>
              <w:t>4220.9</w:t>
            </w:r>
          </w:p>
        </w:tc>
      </w:tr>
      <w:tr w:rsidR="0007708B" w:rsidRPr="009C7DF1" w14:paraId="15BF75F4" w14:textId="77777777" w:rsidTr="009E03FF">
        <w:trPr>
          <w:jc w:val="center"/>
        </w:trPr>
        <w:tc>
          <w:tcPr>
            <w:tcW w:w="4219" w:type="dxa"/>
          </w:tcPr>
          <w:p w14:paraId="61B6C71B" w14:textId="0B38C6D0" w:rsidR="0007708B" w:rsidRPr="009C7DF1" w:rsidRDefault="0007708B" w:rsidP="00BB0A71">
            <w:pPr>
              <w:rPr>
                <w:rFonts w:cs="Arial"/>
                <w:b/>
                <w:szCs w:val="24"/>
              </w:rPr>
            </w:pPr>
            <w:r>
              <w:rPr>
                <w:rFonts w:cs="Arial"/>
                <w:b/>
                <w:szCs w:val="24"/>
              </w:rPr>
              <w:t>NHS GJ</w:t>
            </w:r>
            <w:r w:rsidRPr="009C7DF1">
              <w:rPr>
                <w:rFonts w:cs="Arial"/>
                <w:b/>
                <w:szCs w:val="24"/>
              </w:rPr>
              <w:t xml:space="preserve"> Total</w:t>
            </w:r>
          </w:p>
        </w:tc>
        <w:tc>
          <w:tcPr>
            <w:tcW w:w="2977" w:type="dxa"/>
            <w:tcBorders>
              <w:top w:val="nil"/>
              <w:left w:val="single" w:sz="4" w:space="0" w:color="auto"/>
              <w:bottom w:val="single" w:sz="4" w:space="0" w:color="auto"/>
              <w:right w:val="single" w:sz="4" w:space="0" w:color="auto"/>
            </w:tcBorders>
            <w:shd w:val="clear" w:color="auto" w:fill="auto"/>
            <w:vAlign w:val="bottom"/>
          </w:tcPr>
          <w:p w14:paraId="3C01379E" w14:textId="0D41AFD4" w:rsidR="0007708B" w:rsidRPr="0007708B" w:rsidRDefault="00FF3E41" w:rsidP="00534816">
            <w:pPr>
              <w:jc w:val="right"/>
              <w:rPr>
                <w:rFonts w:cs="Arial"/>
                <w:b/>
                <w:color w:val="000000"/>
                <w:szCs w:val="24"/>
              </w:rPr>
            </w:pPr>
            <w:r>
              <w:rPr>
                <w:rFonts w:cs="Arial"/>
                <w:b/>
                <w:color w:val="000000"/>
                <w:szCs w:val="24"/>
              </w:rPr>
              <w:t>10332.9</w:t>
            </w:r>
          </w:p>
        </w:tc>
      </w:tr>
    </w:tbl>
    <w:p w14:paraId="6D1CC50A" w14:textId="77777777" w:rsidR="00F16A92" w:rsidRPr="009C7DF1" w:rsidRDefault="00F16A92" w:rsidP="00BB0A71">
      <w:pPr>
        <w:rPr>
          <w:rFonts w:cs="Arial"/>
          <w:szCs w:val="24"/>
        </w:rPr>
      </w:pPr>
    </w:p>
    <w:p w14:paraId="03C001B4" w14:textId="2E93D8C8" w:rsidR="00282B28" w:rsidRDefault="00922CCE" w:rsidP="00BB0A71">
      <w:pPr>
        <w:rPr>
          <w:rFonts w:cs="Arial"/>
          <w:szCs w:val="24"/>
        </w:rPr>
      </w:pPr>
      <w:r w:rsidRPr="009C7DF1">
        <w:rPr>
          <w:rFonts w:cs="Arial"/>
          <w:szCs w:val="24"/>
        </w:rPr>
        <w:t>T</w:t>
      </w:r>
      <w:r w:rsidR="005D6164" w:rsidRPr="009C7DF1">
        <w:rPr>
          <w:rFonts w:cs="Arial"/>
          <w:szCs w:val="24"/>
        </w:rPr>
        <w:t xml:space="preserve">he monthly breakdown of parental leave across </w:t>
      </w:r>
      <w:r w:rsidR="00C75078">
        <w:rPr>
          <w:rFonts w:cs="Arial"/>
          <w:szCs w:val="24"/>
        </w:rPr>
        <w:t>NHS GJ</w:t>
      </w:r>
      <w:r w:rsidR="005D6164" w:rsidRPr="009C7DF1">
        <w:rPr>
          <w:rFonts w:cs="Arial"/>
          <w:szCs w:val="24"/>
        </w:rPr>
        <w:t xml:space="preserve"> during the monitored period is shown below.</w:t>
      </w:r>
      <w:r w:rsidR="00901CC7" w:rsidRPr="009C7DF1">
        <w:rPr>
          <w:rFonts w:cs="Arial"/>
          <w:szCs w:val="24"/>
        </w:rPr>
        <w:t xml:space="preserve"> </w:t>
      </w:r>
      <w:r w:rsidR="00B07300" w:rsidRPr="009C7DF1">
        <w:rPr>
          <w:rFonts w:cs="Arial"/>
          <w:szCs w:val="24"/>
        </w:rPr>
        <w:t>There is a peak in July and August</w:t>
      </w:r>
      <w:r w:rsidR="00A50B8A" w:rsidRPr="009C7DF1">
        <w:rPr>
          <w:rFonts w:cs="Arial"/>
          <w:szCs w:val="24"/>
        </w:rPr>
        <w:t>, during the school summer holidays</w:t>
      </w:r>
      <w:r w:rsidR="00B07300" w:rsidRPr="009C7DF1">
        <w:rPr>
          <w:rFonts w:cs="Arial"/>
          <w:szCs w:val="24"/>
        </w:rPr>
        <w:t>, which is to be expected</w:t>
      </w:r>
      <w:r w:rsidR="005D6164" w:rsidRPr="009C7DF1">
        <w:rPr>
          <w:rFonts w:cs="Arial"/>
          <w:szCs w:val="24"/>
        </w:rPr>
        <w:t>.</w:t>
      </w:r>
      <w:r w:rsidR="00901CC7" w:rsidRPr="009C7DF1">
        <w:rPr>
          <w:rFonts w:cs="Arial"/>
          <w:szCs w:val="24"/>
        </w:rPr>
        <w:t xml:space="preserve"> </w:t>
      </w:r>
      <w:r w:rsidR="00B07300" w:rsidRPr="009C7DF1">
        <w:rPr>
          <w:rFonts w:cs="Arial"/>
          <w:szCs w:val="24"/>
        </w:rPr>
        <w:t>There was also a</w:t>
      </w:r>
      <w:r w:rsidR="00D042D4" w:rsidRPr="009C7DF1">
        <w:rPr>
          <w:rFonts w:cs="Arial"/>
          <w:szCs w:val="24"/>
        </w:rPr>
        <w:t xml:space="preserve"> peak was in October, coinciding with school half-term</w:t>
      </w:r>
      <w:r w:rsidR="007F540A">
        <w:rPr>
          <w:rFonts w:cs="Arial"/>
          <w:szCs w:val="24"/>
        </w:rPr>
        <w:t>, and a smaller peak in February for that half-term</w:t>
      </w:r>
      <w:r w:rsidR="00D042D4" w:rsidRPr="009C7DF1">
        <w:rPr>
          <w:rFonts w:cs="Arial"/>
          <w:szCs w:val="24"/>
        </w:rPr>
        <w:t>.</w:t>
      </w:r>
    </w:p>
    <w:p w14:paraId="46ECFFFE" w14:textId="76E1B99B" w:rsidR="00A51853" w:rsidRDefault="00A51853" w:rsidP="00BB0A71">
      <w:pPr>
        <w:rPr>
          <w:rFonts w:cs="Arial"/>
          <w:szCs w:val="24"/>
        </w:rPr>
      </w:pPr>
    </w:p>
    <w:p w14:paraId="4C9A54C3" w14:textId="65A7465F" w:rsidR="00A51853" w:rsidRPr="009C7DF1" w:rsidRDefault="00A51853" w:rsidP="00BB0A71">
      <w:pPr>
        <w:rPr>
          <w:rFonts w:cs="Arial"/>
          <w:szCs w:val="24"/>
        </w:rPr>
      </w:pPr>
      <w:r>
        <w:rPr>
          <w:noProof/>
          <w:lang w:eastAsia="en-GB"/>
        </w:rPr>
        <w:drawing>
          <wp:inline distT="0" distB="0" distL="0" distR="0" wp14:anchorId="5D43A05F" wp14:editId="35A40A4A">
            <wp:extent cx="6840220" cy="2160000"/>
            <wp:effectExtent l="0" t="0" r="17780" b="12065"/>
            <wp:docPr id="9" name="Chart 9"/>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780E0D9C" w14:textId="1A26B37A" w:rsidR="00B07300" w:rsidRDefault="00B07300" w:rsidP="00BB0A71">
      <w:pPr>
        <w:rPr>
          <w:rFonts w:cs="Arial"/>
          <w:szCs w:val="24"/>
        </w:rPr>
      </w:pPr>
    </w:p>
    <w:p w14:paraId="70D66D95" w14:textId="3A727464" w:rsidR="00573DBC" w:rsidRDefault="00573DBC" w:rsidP="0085071C">
      <w:pPr>
        <w:pStyle w:val="Heading2"/>
      </w:pPr>
      <w:r>
        <w:t>Maternity Leave</w:t>
      </w:r>
    </w:p>
    <w:p w14:paraId="6DE18C32" w14:textId="2516F490" w:rsidR="00C4454A" w:rsidRDefault="00C4454A" w:rsidP="00BB0A71">
      <w:pPr>
        <w:rPr>
          <w:rFonts w:cs="Arial"/>
          <w:szCs w:val="24"/>
        </w:rPr>
      </w:pPr>
      <w:r>
        <w:rPr>
          <w:rFonts w:cs="Arial"/>
          <w:szCs w:val="24"/>
        </w:rPr>
        <w:t xml:space="preserve">The </w:t>
      </w:r>
      <w:hyperlink r:id="rId37" w:history="1">
        <w:r w:rsidRPr="00C4454A">
          <w:rPr>
            <w:rStyle w:val="Hyperlink"/>
            <w:rFonts w:cs="Arial"/>
            <w:szCs w:val="24"/>
          </w:rPr>
          <w:t>Maternity Policy</w:t>
        </w:r>
      </w:hyperlink>
      <w:r>
        <w:rPr>
          <w:rFonts w:cs="Arial"/>
          <w:szCs w:val="24"/>
        </w:rPr>
        <w:t xml:space="preserve"> aims to:</w:t>
      </w:r>
    </w:p>
    <w:p w14:paraId="7CB10E8D" w14:textId="7B293EDC" w:rsidR="00C4454A" w:rsidRPr="006D4034" w:rsidRDefault="00C4454A" w:rsidP="006D4034">
      <w:pPr>
        <w:pStyle w:val="ListParagraph"/>
        <w:numPr>
          <w:ilvl w:val="0"/>
          <w:numId w:val="15"/>
        </w:numPr>
        <w:rPr>
          <w:rFonts w:cs="Arial"/>
          <w:szCs w:val="24"/>
        </w:rPr>
      </w:pPr>
      <w:r w:rsidRPr="006D4034">
        <w:rPr>
          <w:rFonts w:cs="Arial"/>
          <w:szCs w:val="24"/>
        </w:rPr>
        <w:t>outline the eligibility procedure employees must use to request maternity leave;</w:t>
      </w:r>
    </w:p>
    <w:p w14:paraId="785D6DF0" w14:textId="5C778739" w:rsidR="00C4454A" w:rsidRPr="006D4034" w:rsidRDefault="00C4454A" w:rsidP="006D4034">
      <w:pPr>
        <w:pStyle w:val="ListParagraph"/>
        <w:numPr>
          <w:ilvl w:val="0"/>
          <w:numId w:val="15"/>
        </w:numPr>
        <w:rPr>
          <w:rFonts w:cs="Arial"/>
          <w:szCs w:val="24"/>
        </w:rPr>
      </w:pPr>
      <w:r w:rsidRPr="006D4034">
        <w:rPr>
          <w:rFonts w:cs="Arial"/>
          <w:szCs w:val="24"/>
        </w:rPr>
        <w:t>provide details about employees; statutory and contractual rights; and</w:t>
      </w:r>
    </w:p>
    <w:p w14:paraId="708B81AD" w14:textId="55188409" w:rsidR="00C4454A" w:rsidRPr="006D4034" w:rsidRDefault="00C4454A" w:rsidP="006D4034">
      <w:pPr>
        <w:pStyle w:val="ListParagraph"/>
        <w:numPr>
          <w:ilvl w:val="0"/>
          <w:numId w:val="15"/>
        </w:numPr>
        <w:rPr>
          <w:rFonts w:cs="Arial"/>
          <w:szCs w:val="24"/>
        </w:rPr>
      </w:pPr>
      <w:r w:rsidRPr="006D4034">
        <w:rPr>
          <w:rFonts w:cs="Arial"/>
          <w:szCs w:val="24"/>
        </w:rPr>
        <w:t>confirm maternity leave and pay arrangements.</w:t>
      </w:r>
    </w:p>
    <w:p w14:paraId="288E20AB" w14:textId="0721CE27" w:rsidR="00C4454A" w:rsidRDefault="00C4454A" w:rsidP="00BB0A71">
      <w:pPr>
        <w:rPr>
          <w:rFonts w:cs="Arial"/>
          <w:szCs w:val="24"/>
        </w:rPr>
      </w:pPr>
    </w:p>
    <w:p w14:paraId="71301DA3" w14:textId="299E3CBB" w:rsidR="00C4454A" w:rsidRDefault="00C4454A" w:rsidP="00BB0A71">
      <w:pPr>
        <w:rPr>
          <w:rFonts w:cs="Arial"/>
          <w:szCs w:val="24"/>
        </w:rPr>
      </w:pPr>
      <w:r>
        <w:rPr>
          <w:rFonts w:cs="Arial"/>
          <w:szCs w:val="24"/>
        </w:rPr>
        <w:t>The Maternity Policy applies to all employees who meet the eligibility criteria, as well as bank, agency and sessional workers who meet specific eligibility criteria.</w:t>
      </w:r>
    </w:p>
    <w:p w14:paraId="6EA66504" w14:textId="45224D77" w:rsidR="00573DBC" w:rsidRDefault="00573DBC" w:rsidP="00BB0A71">
      <w:pPr>
        <w:rPr>
          <w:rFonts w:eastAsia="Times New Roman" w:cs="Arial"/>
          <w:szCs w:val="24"/>
          <w:lang w:eastAsia="en-GB"/>
        </w:rPr>
      </w:pPr>
    </w:p>
    <w:p w14:paraId="53E7F718" w14:textId="5B54DF9A" w:rsidR="00573DBC" w:rsidRDefault="0075588F" w:rsidP="00BB0A71">
      <w:pPr>
        <w:rPr>
          <w:rFonts w:cs="Arial"/>
          <w:szCs w:val="24"/>
        </w:rPr>
      </w:pPr>
      <w:r>
        <w:rPr>
          <w:rFonts w:cs="Arial"/>
          <w:szCs w:val="24"/>
        </w:rPr>
        <w:t xml:space="preserve">Between </w:t>
      </w:r>
      <w:r w:rsidR="00C4454A">
        <w:rPr>
          <w:rFonts w:cs="Arial"/>
          <w:szCs w:val="24"/>
        </w:rPr>
        <w:t>1 April 2024</w:t>
      </w:r>
      <w:r>
        <w:rPr>
          <w:rFonts w:cs="Arial"/>
          <w:szCs w:val="24"/>
        </w:rPr>
        <w:t xml:space="preserve"> and </w:t>
      </w:r>
      <w:r w:rsidR="00C4454A">
        <w:rPr>
          <w:rFonts w:cs="Arial"/>
          <w:szCs w:val="24"/>
        </w:rPr>
        <w:t>31 March 2025</w:t>
      </w:r>
      <w:r w:rsidR="00573DBC">
        <w:rPr>
          <w:rFonts w:cs="Arial"/>
          <w:szCs w:val="24"/>
        </w:rPr>
        <w:t xml:space="preserve">, </w:t>
      </w:r>
      <w:r w:rsidR="007F370D">
        <w:rPr>
          <w:rFonts w:cs="Arial"/>
          <w:szCs w:val="24"/>
        </w:rPr>
        <w:t xml:space="preserve">a total of </w:t>
      </w:r>
      <w:r w:rsidR="00535CEA">
        <w:rPr>
          <w:rFonts w:cs="Arial"/>
          <w:szCs w:val="24"/>
        </w:rPr>
        <w:t>88207.6</w:t>
      </w:r>
      <w:r w:rsidR="007F370D">
        <w:rPr>
          <w:rFonts w:cs="Arial"/>
          <w:szCs w:val="24"/>
        </w:rPr>
        <w:t xml:space="preserve"> hours of maternity leave were used (</w:t>
      </w:r>
      <w:r w:rsidR="00535CEA">
        <w:rPr>
          <w:rFonts w:cs="Arial"/>
          <w:szCs w:val="24"/>
        </w:rPr>
        <w:t>26496.7</w:t>
      </w:r>
      <w:r>
        <w:rPr>
          <w:rFonts w:cs="Arial"/>
          <w:szCs w:val="24"/>
        </w:rPr>
        <w:t xml:space="preserve"> hours </w:t>
      </w:r>
      <w:r w:rsidR="00535CEA">
        <w:rPr>
          <w:rFonts w:cs="Arial"/>
          <w:szCs w:val="24"/>
        </w:rPr>
        <w:t>more</w:t>
      </w:r>
      <w:r w:rsidR="007F370D">
        <w:rPr>
          <w:rFonts w:cs="Arial"/>
          <w:szCs w:val="24"/>
        </w:rPr>
        <w:t xml:space="preserve"> than the previous year), with the Directorate breakdown shown in the table below:</w:t>
      </w:r>
    </w:p>
    <w:p w14:paraId="3B79D784" w14:textId="77777777" w:rsidR="00573DBC" w:rsidRPr="00573DBC" w:rsidRDefault="00573DBC" w:rsidP="00BB0A71">
      <w:pPr>
        <w:rPr>
          <w:rFonts w:cs="Arial"/>
          <w:szCs w:val="24"/>
        </w:rPr>
      </w:pPr>
    </w:p>
    <w:tbl>
      <w:tblPr>
        <w:tblStyle w:val="TableGrid"/>
        <w:tblW w:w="0" w:type="auto"/>
        <w:jc w:val="center"/>
        <w:tblLook w:val="04A0" w:firstRow="1" w:lastRow="0" w:firstColumn="1" w:lastColumn="0" w:noHBand="0" w:noVBand="1"/>
      </w:tblPr>
      <w:tblGrid>
        <w:gridCol w:w="4219"/>
        <w:gridCol w:w="2977"/>
      </w:tblGrid>
      <w:tr w:rsidR="00573DBC" w:rsidRPr="009C7DF1" w14:paraId="6309E317" w14:textId="77777777" w:rsidTr="00573DBC">
        <w:trPr>
          <w:jc w:val="center"/>
        </w:trPr>
        <w:tc>
          <w:tcPr>
            <w:tcW w:w="4219" w:type="dxa"/>
          </w:tcPr>
          <w:p w14:paraId="3CFEC95D" w14:textId="77777777" w:rsidR="00573DBC" w:rsidRPr="009C7DF1" w:rsidRDefault="00573DBC" w:rsidP="00BB0A71">
            <w:pPr>
              <w:rPr>
                <w:rFonts w:cs="Arial"/>
                <w:b/>
                <w:szCs w:val="24"/>
              </w:rPr>
            </w:pPr>
            <w:r w:rsidRPr="009C7DF1">
              <w:rPr>
                <w:rFonts w:cs="Arial"/>
                <w:b/>
                <w:szCs w:val="24"/>
              </w:rPr>
              <w:t>Directorate</w:t>
            </w:r>
          </w:p>
        </w:tc>
        <w:tc>
          <w:tcPr>
            <w:tcW w:w="2977" w:type="dxa"/>
          </w:tcPr>
          <w:p w14:paraId="157FCDE1" w14:textId="77777777" w:rsidR="00573DBC" w:rsidRPr="009C7DF1" w:rsidRDefault="00573DBC" w:rsidP="00BB0A71">
            <w:pPr>
              <w:rPr>
                <w:rFonts w:cs="Arial"/>
                <w:b/>
                <w:szCs w:val="24"/>
              </w:rPr>
            </w:pPr>
            <w:r w:rsidRPr="009C7DF1">
              <w:rPr>
                <w:rFonts w:cs="Arial"/>
                <w:b/>
                <w:szCs w:val="24"/>
              </w:rPr>
              <w:t>Special Leave Hours</w:t>
            </w:r>
          </w:p>
        </w:tc>
      </w:tr>
      <w:tr w:rsidR="00535CEA" w:rsidRPr="009C7DF1" w14:paraId="7B85F5A1" w14:textId="77777777" w:rsidTr="009E03FF">
        <w:trPr>
          <w:jc w:val="center"/>
        </w:trPr>
        <w:tc>
          <w:tcPr>
            <w:tcW w:w="4219" w:type="dxa"/>
          </w:tcPr>
          <w:p w14:paraId="0D59C598" w14:textId="77777777" w:rsidR="00535CEA" w:rsidRPr="009C7DF1" w:rsidRDefault="00535CEA" w:rsidP="00BB0A71">
            <w:pPr>
              <w:rPr>
                <w:rFonts w:cs="Arial"/>
                <w:szCs w:val="24"/>
              </w:rPr>
            </w:pPr>
            <w:r w:rsidRPr="009C7DF1">
              <w:rPr>
                <w:rFonts w:cs="Arial"/>
                <w:szCs w:val="24"/>
              </w:rPr>
              <w:t>Corporate</w:t>
            </w:r>
          </w:p>
        </w:tc>
        <w:tc>
          <w:tcPr>
            <w:tcW w:w="2977" w:type="dxa"/>
            <w:tcBorders>
              <w:top w:val="single" w:sz="4" w:space="0" w:color="auto"/>
              <w:left w:val="single" w:sz="4" w:space="0" w:color="auto"/>
              <w:bottom w:val="single" w:sz="4" w:space="0" w:color="auto"/>
              <w:right w:val="single" w:sz="4" w:space="0" w:color="auto"/>
            </w:tcBorders>
            <w:shd w:val="clear" w:color="auto" w:fill="auto"/>
            <w:vAlign w:val="bottom"/>
          </w:tcPr>
          <w:p w14:paraId="47FE22B3" w14:textId="3C473BFF" w:rsidR="00535CEA" w:rsidRPr="00535CEA" w:rsidRDefault="00535CEA" w:rsidP="00534816">
            <w:pPr>
              <w:jc w:val="right"/>
              <w:rPr>
                <w:rFonts w:cs="Arial"/>
                <w:color w:val="000000"/>
                <w:szCs w:val="24"/>
              </w:rPr>
            </w:pPr>
            <w:r w:rsidRPr="00535CEA">
              <w:rPr>
                <w:rFonts w:cs="Arial"/>
                <w:color w:val="000000"/>
              </w:rPr>
              <w:t>18083.5</w:t>
            </w:r>
          </w:p>
        </w:tc>
      </w:tr>
      <w:tr w:rsidR="00535CEA" w:rsidRPr="009C7DF1" w14:paraId="0F92BF4E" w14:textId="77777777" w:rsidTr="009E03FF">
        <w:trPr>
          <w:jc w:val="center"/>
        </w:trPr>
        <w:tc>
          <w:tcPr>
            <w:tcW w:w="4219" w:type="dxa"/>
          </w:tcPr>
          <w:p w14:paraId="5D2D2210" w14:textId="77777777" w:rsidR="00535CEA" w:rsidRPr="009C7DF1" w:rsidRDefault="00535CEA" w:rsidP="00BB0A71">
            <w:pPr>
              <w:rPr>
                <w:rFonts w:cs="Arial"/>
                <w:szCs w:val="24"/>
              </w:rPr>
            </w:pPr>
            <w:r w:rsidRPr="009C7DF1">
              <w:rPr>
                <w:rFonts w:cs="Arial"/>
                <w:szCs w:val="24"/>
              </w:rPr>
              <w:t>Golden Jubilee Conference Hotel</w:t>
            </w:r>
          </w:p>
        </w:tc>
        <w:tc>
          <w:tcPr>
            <w:tcW w:w="2977" w:type="dxa"/>
            <w:tcBorders>
              <w:top w:val="nil"/>
              <w:left w:val="single" w:sz="4" w:space="0" w:color="auto"/>
              <w:bottom w:val="single" w:sz="4" w:space="0" w:color="auto"/>
              <w:right w:val="single" w:sz="4" w:space="0" w:color="auto"/>
            </w:tcBorders>
            <w:shd w:val="clear" w:color="auto" w:fill="auto"/>
            <w:vAlign w:val="bottom"/>
          </w:tcPr>
          <w:p w14:paraId="2780B454" w14:textId="7E18790D" w:rsidR="00535CEA" w:rsidRPr="00535CEA" w:rsidRDefault="00535CEA" w:rsidP="00534816">
            <w:pPr>
              <w:jc w:val="right"/>
              <w:rPr>
                <w:rFonts w:cs="Arial"/>
                <w:color w:val="000000"/>
                <w:szCs w:val="24"/>
              </w:rPr>
            </w:pPr>
            <w:r w:rsidRPr="00535CEA">
              <w:rPr>
                <w:rFonts w:cs="Arial"/>
                <w:color w:val="000000"/>
              </w:rPr>
              <w:t>3522.2</w:t>
            </w:r>
          </w:p>
        </w:tc>
      </w:tr>
      <w:tr w:rsidR="00535CEA" w:rsidRPr="009C7DF1" w14:paraId="062F7067" w14:textId="77777777" w:rsidTr="009E03FF">
        <w:trPr>
          <w:jc w:val="center"/>
        </w:trPr>
        <w:tc>
          <w:tcPr>
            <w:tcW w:w="4219" w:type="dxa"/>
          </w:tcPr>
          <w:p w14:paraId="0BC1BD13" w14:textId="77777777" w:rsidR="00535CEA" w:rsidRPr="009C7DF1" w:rsidRDefault="00535CEA" w:rsidP="00BB0A71">
            <w:pPr>
              <w:rPr>
                <w:rFonts w:cs="Arial"/>
                <w:szCs w:val="24"/>
              </w:rPr>
            </w:pPr>
            <w:r w:rsidRPr="009C7DF1">
              <w:rPr>
                <w:rFonts w:cs="Arial"/>
                <w:szCs w:val="24"/>
              </w:rPr>
              <w:t>Heart, Lung and Diagnostic Services</w:t>
            </w:r>
          </w:p>
        </w:tc>
        <w:tc>
          <w:tcPr>
            <w:tcW w:w="2977" w:type="dxa"/>
            <w:tcBorders>
              <w:top w:val="nil"/>
              <w:left w:val="single" w:sz="4" w:space="0" w:color="auto"/>
              <w:bottom w:val="single" w:sz="4" w:space="0" w:color="auto"/>
              <w:right w:val="single" w:sz="4" w:space="0" w:color="auto"/>
            </w:tcBorders>
            <w:shd w:val="clear" w:color="auto" w:fill="auto"/>
            <w:vAlign w:val="bottom"/>
          </w:tcPr>
          <w:p w14:paraId="227F3C0D" w14:textId="02CE0CFD" w:rsidR="00535CEA" w:rsidRPr="00535CEA" w:rsidRDefault="00535CEA" w:rsidP="00534816">
            <w:pPr>
              <w:jc w:val="right"/>
              <w:rPr>
                <w:rFonts w:cs="Arial"/>
                <w:color w:val="000000"/>
                <w:szCs w:val="24"/>
              </w:rPr>
            </w:pPr>
            <w:r w:rsidRPr="00535CEA">
              <w:rPr>
                <w:rFonts w:cs="Arial"/>
                <w:color w:val="000000"/>
              </w:rPr>
              <w:t>35859.6</w:t>
            </w:r>
          </w:p>
        </w:tc>
      </w:tr>
      <w:tr w:rsidR="00535CEA" w:rsidRPr="009C7DF1" w14:paraId="3B33C9BB" w14:textId="77777777" w:rsidTr="009E03FF">
        <w:trPr>
          <w:jc w:val="center"/>
        </w:trPr>
        <w:tc>
          <w:tcPr>
            <w:tcW w:w="4219" w:type="dxa"/>
          </w:tcPr>
          <w:p w14:paraId="64F7E34D" w14:textId="77777777" w:rsidR="00535CEA" w:rsidRPr="009C7DF1" w:rsidRDefault="00535CEA" w:rsidP="00BB0A71">
            <w:pPr>
              <w:rPr>
                <w:rFonts w:cs="Arial"/>
                <w:szCs w:val="24"/>
              </w:rPr>
            </w:pPr>
            <w:r w:rsidRPr="009C7DF1">
              <w:rPr>
                <w:rFonts w:cs="Arial"/>
                <w:szCs w:val="24"/>
              </w:rPr>
              <w:t>National Elective Services</w:t>
            </w:r>
          </w:p>
        </w:tc>
        <w:tc>
          <w:tcPr>
            <w:tcW w:w="2977" w:type="dxa"/>
            <w:tcBorders>
              <w:top w:val="nil"/>
              <w:left w:val="single" w:sz="4" w:space="0" w:color="auto"/>
              <w:bottom w:val="single" w:sz="4" w:space="0" w:color="auto"/>
              <w:right w:val="single" w:sz="4" w:space="0" w:color="auto"/>
            </w:tcBorders>
            <w:shd w:val="clear" w:color="auto" w:fill="auto"/>
            <w:vAlign w:val="bottom"/>
          </w:tcPr>
          <w:p w14:paraId="14D7F08B" w14:textId="43DDDA41" w:rsidR="00535CEA" w:rsidRPr="00535CEA" w:rsidRDefault="00535CEA" w:rsidP="00534816">
            <w:pPr>
              <w:jc w:val="right"/>
              <w:rPr>
                <w:rFonts w:cs="Arial"/>
                <w:color w:val="000000"/>
                <w:szCs w:val="24"/>
              </w:rPr>
            </w:pPr>
            <w:r w:rsidRPr="00535CEA">
              <w:rPr>
                <w:rFonts w:cs="Arial"/>
                <w:color w:val="000000"/>
              </w:rPr>
              <w:t>30742.3</w:t>
            </w:r>
          </w:p>
        </w:tc>
      </w:tr>
      <w:tr w:rsidR="00535CEA" w:rsidRPr="00461778" w14:paraId="41CB9B85" w14:textId="77777777" w:rsidTr="009E03FF">
        <w:trPr>
          <w:jc w:val="center"/>
        </w:trPr>
        <w:tc>
          <w:tcPr>
            <w:tcW w:w="4219" w:type="dxa"/>
          </w:tcPr>
          <w:p w14:paraId="4CCEDE7A" w14:textId="0D6D9A97" w:rsidR="00535CEA" w:rsidRPr="009C7DF1" w:rsidRDefault="00535CEA" w:rsidP="00BB0A71">
            <w:pPr>
              <w:rPr>
                <w:rFonts w:cs="Arial"/>
                <w:b/>
                <w:szCs w:val="24"/>
              </w:rPr>
            </w:pPr>
            <w:r>
              <w:rPr>
                <w:rFonts w:cs="Arial"/>
                <w:b/>
                <w:szCs w:val="24"/>
              </w:rPr>
              <w:t>NHS GJ</w:t>
            </w:r>
            <w:r w:rsidRPr="009C7DF1">
              <w:rPr>
                <w:rFonts w:cs="Arial"/>
                <w:b/>
                <w:szCs w:val="24"/>
              </w:rPr>
              <w:t xml:space="preserve"> Total</w:t>
            </w:r>
          </w:p>
        </w:tc>
        <w:tc>
          <w:tcPr>
            <w:tcW w:w="2977" w:type="dxa"/>
            <w:tcBorders>
              <w:top w:val="nil"/>
              <w:left w:val="single" w:sz="4" w:space="0" w:color="auto"/>
              <w:bottom w:val="single" w:sz="4" w:space="0" w:color="auto"/>
              <w:right w:val="single" w:sz="4" w:space="0" w:color="auto"/>
            </w:tcBorders>
            <w:shd w:val="clear" w:color="auto" w:fill="auto"/>
            <w:vAlign w:val="bottom"/>
          </w:tcPr>
          <w:p w14:paraId="3739DC77" w14:textId="06F32C67" w:rsidR="00535CEA" w:rsidRPr="00535CEA" w:rsidRDefault="00535CEA" w:rsidP="00534816">
            <w:pPr>
              <w:jc w:val="right"/>
              <w:rPr>
                <w:rFonts w:cs="Arial"/>
                <w:b/>
                <w:color w:val="000000"/>
                <w:szCs w:val="24"/>
              </w:rPr>
            </w:pPr>
            <w:r w:rsidRPr="00535CEA">
              <w:rPr>
                <w:rFonts w:cs="Arial"/>
                <w:b/>
                <w:color w:val="000000"/>
              </w:rPr>
              <w:t>88207.6</w:t>
            </w:r>
          </w:p>
        </w:tc>
      </w:tr>
    </w:tbl>
    <w:p w14:paraId="31A208DA" w14:textId="77777777" w:rsidR="00573DBC" w:rsidRPr="00573DBC" w:rsidRDefault="00573DBC" w:rsidP="00BB0A71">
      <w:pPr>
        <w:rPr>
          <w:rFonts w:cs="Arial"/>
          <w:szCs w:val="24"/>
        </w:rPr>
      </w:pPr>
    </w:p>
    <w:p w14:paraId="550A8713" w14:textId="62F78F25" w:rsidR="00C06EE9" w:rsidRPr="009C7DF1" w:rsidRDefault="00535CEA" w:rsidP="0085071C">
      <w:pPr>
        <w:pStyle w:val="Heading2"/>
      </w:pPr>
      <w:r>
        <w:t>New Parent Support Leave</w:t>
      </w:r>
    </w:p>
    <w:p w14:paraId="3C180E32" w14:textId="6D9F8BAA" w:rsidR="00535CEA" w:rsidRDefault="00535CEA" w:rsidP="00BB0A71">
      <w:pPr>
        <w:rPr>
          <w:rFonts w:cs="Arial"/>
          <w:szCs w:val="24"/>
        </w:rPr>
      </w:pPr>
      <w:r>
        <w:rPr>
          <w:rFonts w:cs="Arial"/>
          <w:szCs w:val="24"/>
        </w:rPr>
        <w:t xml:space="preserve">The </w:t>
      </w:r>
      <w:hyperlink r:id="rId38" w:history="1">
        <w:r w:rsidRPr="00535CEA">
          <w:rPr>
            <w:rStyle w:val="Hyperlink"/>
            <w:rFonts w:cs="Arial"/>
            <w:szCs w:val="24"/>
          </w:rPr>
          <w:t>New Parent Support Policy</w:t>
        </w:r>
      </w:hyperlink>
      <w:r>
        <w:rPr>
          <w:rFonts w:cs="Arial"/>
          <w:szCs w:val="24"/>
        </w:rPr>
        <w:t xml:space="preserve"> aims to:</w:t>
      </w:r>
    </w:p>
    <w:p w14:paraId="1ECA7967" w14:textId="3CF37D2D" w:rsidR="00535CEA" w:rsidRPr="006D4034" w:rsidRDefault="00535CEA" w:rsidP="006D4034">
      <w:pPr>
        <w:pStyle w:val="ListParagraph"/>
        <w:numPr>
          <w:ilvl w:val="0"/>
          <w:numId w:val="16"/>
        </w:numPr>
        <w:rPr>
          <w:rFonts w:cs="Arial"/>
          <w:szCs w:val="24"/>
        </w:rPr>
      </w:pPr>
      <w:r w:rsidRPr="006D4034">
        <w:rPr>
          <w:rFonts w:cs="Arial"/>
          <w:szCs w:val="24"/>
        </w:rPr>
        <w:t>outline the procedure that eligible employees must use to request new parent support leave (also known as paternity leave); and</w:t>
      </w:r>
    </w:p>
    <w:p w14:paraId="641604A2" w14:textId="37871281" w:rsidR="00535CEA" w:rsidRPr="006D4034" w:rsidRDefault="00535CEA" w:rsidP="006D4034">
      <w:pPr>
        <w:pStyle w:val="ListParagraph"/>
        <w:numPr>
          <w:ilvl w:val="0"/>
          <w:numId w:val="16"/>
        </w:numPr>
        <w:rPr>
          <w:rFonts w:cs="Arial"/>
          <w:szCs w:val="24"/>
        </w:rPr>
      </w:pPr>
      <w:r w:rsidRPr="006D4034">
        <w:rPr>
          <w:rFonts w:cs="Arial"/>
          <w:szCs w:val="24"/>
        </w:rPr>
        <w:t>provide details about employees’ statutory and contractual rights to new parent support pay (also known as paternity pay).</w:t>
      </w:r>
    </w:p>
    <w:p w14:paraId="53DDC1D8" w14:textId="77B3A538" w:rsidR="00535CEA" w:rsidRDefault="00535CEA" w:rsidP="00BB0A71">
      <w:pPr>
        <w:rPr>
          <w:rFonts w:cs="Arial"/>
          <w:szCs w:val="24"/>
        </w:rPr>
      </w:pPr>
    </w:p>
    <w:p w14:paraId="7DCE9371" w14:textId="00D8C1F7" w:rsidR="00535CEA" w:rsidRDefault="00535CEA" w:rsidP="00BB0A71">
      <w:pPr>
        <w:rPr>
          <w:rFonts w:cs="Arial"/>
          <w:szCs w:val="24"/>
        </w:rPr>
      </w:pPr>
      <w:r>
        <w:rPr>
          <w:rFonts w:cs="Arial"/>
          <w:szCs w:val="24"/>
        </w:rPr>
        <w:t>The New Parent Support Policy applies to all employees who meet the eligibility criteria.</w:t>
      </w:r>
    </w:p>
    <w:p w14:paraId="60EFEC06" w14:textId="77777777" w:rsidR="00535CEA" w:rsidRDefault="00535CEA" w:rsidP="00BB0A71">
      <w:pPr>
        <w:rPr>
          <w:rFonts w:cs="Arial"/>
          <w:szCs w:val="24"/>
        </w:rPr>
      </w:pPr>
    </w:p>
    <w:p w14:paraId="5F99E6A6" w14:textId="55AE7940" w:rsidR="00461778" w:rsidRPr="009C7DF1" w:rsidRDefault="007C0BA3" w:rsidP="00BB0A71">
      <w:pPr>
        <w:rPr>
          <w:rFonts w:cs="Arial"/>
          <w:szCs w:val="24"/>
        </w:rPr>
      </w:pPr>
      <w:r w:rsidRPr="009C7DF1">
        <w:rPr>
          <w:rFonts w:cs="Arial"/>
          <w:szCs w:val="24"/>
        </w:rPr>
        <w:t xml:space="preserve">During the monitored period employees used a total of </w:t>
      </w:r>
      <w:r w:rsidR="00F26FC2">
        <w:rPr>
          <w:rFonts w:cs="Arial"/>
          <w:szCs w:val="24"/>
        </w:rPr>
        <w:t>1337.5</w:t>
      </w:r>
      <w:r w:rsidR="001673A2" w:rsidRPr="009C7DF1">
        <w:rPr>
          <w:rFonts w:cs="Arial"/>
          <w:szCs w:val="24"/>
        </w:rPr>
        <w:t xml:space="preserve"> </w:t>
      </w:r>
      <w:r w:rsidRPr="009C7DF1">
        <w:rPr>
          <w:rFonts w:cs="Arial"/>
          <w:szCs w:val="24"/>
        </w:rPr>
        <w:t xml:space="preserve">hours of </w:t>
      </w:r>
      <w:r w:rsidR="00D81BE1" w:rsidRPr="009C7DF1">
        <w:rPr>
          <w:rFonts w:cs="Arial"/>
          <w:szCs w:val="24"/>
        </w:rPr>
        <w:t xml:space="preserve">maternity </w:t>
      </w:r>
      <w:r w:rsidR="00F26FC2">
        <w:rPr>
          <w:rFonts w:cs="Arial"/>
          <w:szCs w:val="24"/>
        </w:rPr>
        <w:t>new parent support</w:t>
      </w:r>
      <w:r w:rsidRPr="009C7DF1">
        <w:rPr>
          <w:rFonts w:cs="Arial"/>
          <w:szCs w:val="24"/>
        </w:rPr>
        <w:t xml:space="preserve"> leave</w:t>
      </w:r>
      <w:r w:rsidR="00282B28" w:rsidRPr="009C7DF1">
        <w:rPr>
          <w:rFonts w:cs="Arial"/>
          <w:szCs w:val="24"/>
        </w:rPr>
        <w:t xml:space="preserve"> (</w:t>
      </w:r>
      <w:r w:rsidR="00E8635C">
        <w:rPr>
          <w:rFonts w:cs="Arial"/>
          <w:szCs w:val="24"/>
        </w:rPr>
        <w:t>an increase</w:t>
      </w:r>
      <w:r w:rsidR="00282B28" w:rsidRPr="009C7DF1">
        <w:rPr>
          <w:rFonts w:cs="Arial"/>
          <w:szCs w:val="24"/>
        </w:rPr>
        <w:t xml:space="preserve"> of </w:t>
      </w:r>
      <w:r w:rsidR="00F26FC2">
        <w:rPr>
          <w:rFonts w:cs="Arial"/>
          <w:szCs w:val="24"/>
        </w:rPr>
        <w:t>568</w:t>
      </w:r>
      <w:r w:rsidR="004122D9" w:rsidRPr="004122D9">
        <w:rPr>
          <w:rFonts w:cs="Arial"/>
          <w:szCs w:val="24"/>
        </w:rPr>
        <w:t>.0</w:t>
      </w:r>
      <w:r w:rsidR="005C0980" w:rsidRPr="009C7DF1">
        <w:rPr>
          <w:rFonts w:cs="Arial"/>
          <w:szCs w:val="24"/>
        </w:rPr>
        <w:t xml:space="preserve"> </w:t>
      </w:r>
      <w:r w:rsidR="00282B28" w:rsidRPr="009C7DF1">
        <w:rPr>
          <w:rFonts w:cs="Arial"/>
          <w:szCs w:val="24"/>
        </w:rPr>
        <w:t>hours on the previous year)</w:t>
      </w:r>
      <w:r w:rsidR="00D52C15" w:rsidRPr="009C7DF1">
        <w:rPr>
          <w:rFonts w:cs="Arial"/>
          <w:szCs w:val="24"/>
        </w:rPr>
        <w:t>.</w:t>
      </w:r>
      <w:r w:rsidR="00901CC7" w:rsidRPr="009C7DF1">
        <w:rPr>
          <w:rFonts w:cs="Arial"/>
          <w:szCs w:val="24"/>
        </w:rPr>
        <w:t xml:space="preserve"> </w:t>
      </w:r>
      <w:r w:rsidR="00D52C15" w:rsidRPr="009C7DF1">
        <w:rPr>
          <w:rFonts w:cs="Arial"/>
          <w:szCs w:val="24"/>
        </w:rPr>
        <w:t xml:space="preserve">The </w:t>
      </w:r>
      <w:r w:rsidR="007F370D">
        <w:rPr>
          <w:rFonts w:cs="Arial"/>
          <w:szCs w:val="24"/>
        </w:rPr>
        <w:t xml:space="preserve">Directorate </w:t>
      </w:r>
      <w:r w:rsidR="00D52C15" w:rsidRPr="009C7DF1">
        <w:rPr>
          <w:rFonts w:cs="Arial"/>
          <w:szCs w:val="24"/>
        </w:rPr>
        <w:t xml:space="preserve">breakdown </w:t>
      </w:r>
      <w:r w:rsidR="00461778" w:rsidRPr="009C7DF1">
        <w:rPr>
          <w:rFonts w:cs="Arial"/>
          <w:szCs w:val="24"/>
        </w:rPr>
        <w:t>is shown below:</w:t>
      </w:r>
    </w:p>
    <w:p w14:paraId="2E3244C6" w14:textId="40DCC2E0" w:rsidR="00461778" w:rsidRDefault="00461778" w:rsidP="00BB0A71">
      <w:pPr>
        <w:rPr>
          <w:rFonts w:cs="Arial"/>
          <w:szCs w:val="24"/>
        </w:rPr>
      </w:pPr>
    </w:p>
    <w:p w14:paraId="702CD986" w14:textId="77777777" w:rsidR="00C4700F" w:rsidRPr="009C7DF1" w:rsidRDefault="00C4700F" w:rsidP="00BB0A71">
      <w:pPr>
        <w:rPr>
          <w:rFonts w:cs="Arial"/>
          <w:szCs w:val="24"/>
        </w:rPr>
      </w:pPr>
    </w:p>
    <w:tbl>
      <w:tblPr>
        <w:tblStyle w:val="TableGrid"/>
        <w:tblW w:w="0" w:type="auto"/>
        <w:jc w:val="center"/>
        <w:tblLook w:val="04A0" w:firstRow="1" w:lastRow="0" w:firstColumn="1" w:lastColumn="0" w:noHBand="0" w:noVBand="1"/>
      </w:tblPr>
      <w:tblGrid>
        <w:gridCol w:w="4219"/>
        <w:gridCol w:w="2977"/>
      </w:tblGrid>
      <w:tr w:rsidR="00461778" w:rsidRPr="009C7DF1" w14:paraId="239A7333" w14:textId="77777777" w:rsidTr="006306C2">
        <w:trPr>
          <w:jc w:val="center"/>
        </w:trPr>
        <w:tc>
          <w:tcPr>
            <w:tcW w:w="4219" w:type="dxa"/>
          </w:tcPr>
          <w:p w14:paraId="59852AEF" w14:textId="77777777" w:rsidR="00461778" w:rsidRPr="009C7DF1" w:rsidRDefault="00461778" w:rsidP="00BB0A71">
            <w:pPr>
              <w:rPr>
                <w:rFonts w:cs="Arial"/>
                <w:b/>
                <w:szCs w:val="24"/>
              </w:rPr>
            </w:pPr>
            <w:r w:rsidRPr="009C7DF1">
              <w:rPr>
                <w:rFonts w:cs="Arial"/>
                <w:b/>
                <w:szCs w:val="24"/>
              </w:rPr>
              <w:t>Directorate</w:t>
            </w:r>
          </w:p>
        </w:tc>
        <w:tc>
          <w:tcPr>
            <w:tcW w:w="2977" w:type="dxa"/>
          </w:tcPr>
          <w:p w14:paraId="64CCE5D8" w14:textId="77777777" w:rsidR="00461778" w:rsidRPr="009C7DF1" w:rsidRDefault="00461778" w:rsidP="00BB0A71">
            <w:pPr>
              <w:rPr>
                <w:rFonts w:cs="Arial"/>
                <w:b/>
                <w:szCs w:val="24"/>
              </w:rPr>
            </w:pPr>
            <w:r w:rsidRPr="009C7DF1">
              <w:rPr>
                <w:rFonts w:cs="Arial"/>
                <w:b/>
                <w:szCs w:val="24"/>
              </w:rPr>
              <w:t>Special Leave Hours</w:t>
            </w:r>
          </w:p>
        </w:tc>
      </w:tr>
      <w:tr w:rsidR="00F26FC2" w:rsidRPr="009C7DF1" w14:paraId="5DED5CFB" w14:textId="77777777" w:rsidTr="00534816">
        <w:trPr>
          <w:jc w:val="center"/>
        </w:trPr>
        <w:tc>
          <w:tcPr>
            <w:tcW w:w="4219" w:type="dxa"/>
          </w:tcPr>
          <w:p w14:paraId="77423C4C" w14:textId="77777777" w:rsidR="00F26FC2" w:rsidRPr="009C7DF1" w:rsidRDefault="00F26FC2" w:rsidP="00BB0A71">
            <w:pPr>
              <w:rPr>
                <w:rFonts w:cs="Arial"/>
                <w:szCs w:val="24"/>
              </w:rPr>
            </w:pPr>
            <w:r w:rsidRPr="009C7DF1">
              <w:rPr>
                <w:rFonts w:cs="Arial"/>
                <w:szCs w:val="24"/>
              </w:rPr>
              <w:t>Corporate</w:t>
            </w:r>
          </w:p>
        </w:tc>
        <w:tc>
          <w:tcPr>
            <w:tcW w:w="2977" w:type="dxa"/>
            <w:tcBorders>
              <w:top w:val="single" w:sz="4" w:space="0" w:color="auto"/>
              <w:left w:val="single" w:sz="4" w:space="0" w:color="auto"/>
              <w:bottom w:val="single" w:sz="4" w:space="0" w:color="auto"/>
              <w:right w:val="single" w:sz="4" w:space="0" w:color="auto"/>
            </w:tcBorders>
            <w:shd w:val="clear" w:color="auto" w:fill="auto"/>
          </w:tcPr>
          <w:p w14:paraId="43102878" w14:textId="522E7756" w:rsidR="00F26FC2" w:rsidRPr="004122D9" w:rsidRDefault="00F26FC2" w:rsidP="00534816">
            <w:pPr>
              <w:jc w:val="right"/>
              <w:rPr>
                <w:rFonts w:cs="Arial"/>
                <w:color w:val="000000"/>
                <w:szCs w:val="24"/>
              </w:rPr>
            </w:pPr>
            <w:r w:rsidRPr="006F2534">
              <w:t>435.5</w:t>
            </w:r>
          </w:p>
        </w:tc>
      </w:tr>
      <w:tr w:rsidR="00F26FC2" w:rsidRPr="009C7DF1" w14:paraId="3F81E5A0" w14:textId="77777777" w:rsidTr="00534816">
        <w:trPr>
          <w:jc w:val="center"/>
        </w:trPr>
        <w:tc>
          <w:tcPr>
            <w:tcW w:w="4219" w:type="dxa"/>
          </w:tcPr>
          <w:p w14:paraId="7614FDC5" w14:textId="77777777" w:rsidR="00F26FC2" w:rsidRPr="009C7DF1" w:rsidRDefault="00F26FC2" w:rsidP="00BB0A71">
            <w:pPr>
              <w:rPr>
                <w:rFonts w:cs="Arial"/>
                <w:szCs w:val="24"/>
              </w:rPr>
            </w:pPr>
            <w:r w:rsidRPr="009C7DF1">
              <w:rPr>
                <w:rFonts w:cs="Arial"/>
                <w:szCs w:val="24"/>
              </w:rPr>
              <w:t>Golden Jubilee Conference Hotel</w:t>
            </w:r>
          </w:p>
        </w:tc>
        <w:tc>
          <w:tcPr>
            <w:tcW w:w="2977" w:type="dxa"/>
            <w:tcBorders>
              <w:top w:val="nil"/>
              <w:left w:val="single" w:sz="4" w:space="0" w:color="auto"/>
              <w:bottom w:val="single" w:sz="4" w:space="0" w:color="auto"/>
              <w:right w:val="single" w:sz="4" w:space="0" w:color="auto"/>
            </w:tcBorders>
            <w:shd w:val="clear" w:color="auto" w:fill="auto"/>
          </w:tcPr>
          <w:p w14:paraId="1E5860AF" w14:textId="62F64D7D" w:rsidR="00F26FC2" w:rsidRPr="004122D9" w:rsidRDefault="00F26FC2" w:rsidP="00534816">
            <w:pPr>
              <w:jc w:val="right"/>
              <w:rPr>
                <w:rFonts w:cs="Arial"/>
                <w:color w:val="000000"/>
                <w:szCs w:val="24"/>
              </w:rPr>
            </w:pPr>
            <w:r w:rsidRPr="006F2534">
              <w:t>149.5</w:t>
            </w:r>
          </w:p>
        </w:tc>
      </w:tr>
      <w:tr w:rsidR="00F26FC2" w:rsidRPr="009C7DF1" w14:paraId="5366276F" w14:textId="77777777" w:rsidTr="00534816">
        <w:trPr>
          <w:jc w:val="center"/>
        </w:trPr>
        <w:tc>
          <w:tcPr>
            <w:tcW w:w="4219" w:type="dxa"/>
          </w:tcPr>
          <w:p w14:paraId="755312F9" w14:textId="77777777" w:rsidR="00F26FC2" w:rsidRPr="009C7DF1" w:rsidRDefault="00F26FC2" w:rsidP="00BB0A71">
            <w:pPr>
              <w:rPr>
                <w:rFonts w:cs="Arial"/>
                <w:szCs w:val="24"/>
              </w:rPr>
            </w:pPr>
            <w:r w:rsidRPr="009C7DF1">
              <w:rPr>
                <w:rFonts w:cs="Arial"/>
                <w:szCs w:val="24"/>
              </w:rPr>
              <w:t>Heart, Lung and Diagnostic Services</w:t>
            </w:r>
          </w:p>
        </w:tc>
        <w:tc>
          <w:tcPr>
            <w:tcW w:w="2977" w:type="dxa"/>
            <w:tcBorders>
              <w:top w:val="nil"/>
              <w:left w:val="single" w:sz="4" w:space="0" w:color="auto"/>
              <w:bottom w:val="single" w:sz="4" w:space="0" w:color="auto"/>
              <w:right w:val="single" w:sz="4" w:space="0" w:color="auto"/>
            </w:tcBorders>
            <w:shd w:val="clear" w:color="auto" w:fill="auto"/>
          </w:tcPr>
          <w:p w14:paraId="0F0BD139" w14:textId="25B1DEDA" w:rsidR="00F26FC2" w:rsidRPr="004122D9" w:rsidRDefault="00F26FC2" w:rsidP="00534816">
            <w:pPr>
              <w:jc w:val="right"/>
              <w:rPr>
                <w:rFonts w:cs="Arial"/>
                <w:color w:val="000000"/>
                <w:szCs w:val="24"/>
              </w:rPr>
            </w:pPr>
            <w:r w:rsidRPr="006F2534">
              <w:t>302.0</w:t>
            </w:r>
          </w:p>
        </w:tc>
      </w:tr>
      <w:tr w:rsidR="00F26FC2" w:rsidRPr="009C7DF1" w14:paraId="6FBE2161" w14:textId="77777777" w:rsidTr="00534816">
        <w:trPr>
          <w:jc w:val="center"/>
        </w:trPr>
        <w:tc>
          <w:tcPr>
            <w:tcW w:w="4219" w:type="dxa"/>
          </w:tcPr>
          <w:p w14:paraId="1103C237" w14:textId="77777777" w:rsidR="00F26FC2" w:rsidRPr="009C7DF1" w:rsidRDefault="00F26FC2" w:rsidP="00BB0A71">
            <w:pPr>
              <w:rPr>
                <w:rFonts w:cs="Arial"/>
                <w:szCs w:val="24"/>
              </w:rPr>
            </w:pPr>
            <w:r w:rsidRPr="009C7DF1">
              <w:rPr>
                <w:rFonts w:cs="Arial"/>
                <w:szCs w:val="24"/>
              </w:rPr>
              <w:t>National Elective Services</w:t>
            </w:r>
          </w:p>
        </w:tc>
        <w:tc>
          <w:tcPr>
            <w:tcW w:w="2977" w:type="dxa"/>
            <w:tcBorders>
              <w:top w:val="nil"/>
              <w:left w:val="single" w:sz="4" w:space="0" w:color="auto"/>
              <w:bottom w:val="single" w:sz="4" w:space="0" w:color="auto"/>
              <w:right w:val="single" w:sz="4" w:space="0" w:color="auto"/>
            </w:tcBorders>
            <w:shd w:val="clear" w:color="auto" w:fill="auto"/>
          </w:tcPr>
          <w:p w14:paraId="583E793E" w14:textId="4422B523" w:rsidR="00F26FC2" w:rsidRPr="004122D9" w:rsidRDefault="00F26FC2" w:rsidP="00534816">
            <w:pPr>
              <w:jc w:val="right"/>
              <w:rPr>
                <w:rFonts w:cs="Arial"/>
                <w:color w:val="000000"/>
                <w:szCs w:val="24"/>
              </w:rPr>
            </w:pPr>
            <w:r w:rsidRPr="006F2534">
              <w:t>450.5</w:t>
            </w:r>
          </w:p>
        </w:tc>
      </w:tr>
      <w:tr w:rsidR="00F26FC2" w:rsidRPr="00F26FC2" w14:paraId="2D43C80F" w14:textId="77777777" w:rsidTr="00534816">
        <w:trPr>
          <w:jc w:val="center"/>
        </w:trPr>
        <w:tc>
          <w:tcPr>
            <w:tcW w:w="4219" w:type="dxa"/>
          </w:tcPr>
          <w:p w14:paraId="6C13689E" w14:textId="6CEB5B28" w:rsidR="00F26FC2" w:rsidRPr="009C7DF1" w:rsidRDefault="00F26FC2" w:rsidP="00BB0A71">
            <w:pPr>
              <w:rPr>
                <w:rFonts w:cs="Arial"/>
                <w:b/>
                <w:szCs w:val="24"/>
              </w:rPr>
            </w:pPr>
            <w:r>
              <w:rPr>
                <w:rFonts w:cs="Arial"/>
                <w:b/>
                <w:szCs w:val="24"/>
              </w:rPr>
              <w:t>NHS GJ</w:t>
            </w:r>
            <w:r w:rsidRPr="009C7DF1">
              <w:rPr>
                <w:rFonts w:cs="Arial"/>
                <w:b/>
                <w:szCs w:val="24"/>
              </w:rPr>
              <w:t xml:space="preserve"> Total</w:t>
            </w:r>
          </w:p>
        </w:tc>
        <w:tc>
          <w:tcPr>
            <w:tcW w:w="2977" w:type="dxa"/>
            <w:tcBorders>
              <w:top w:val="nil"/>
              <w:left w:val="single" w:sz="4" w:space="0" w:color="auto"/>
              <w:bottom w:val="single" w:sz="4" w:space="0" w:color="auto"/>
              <w:right w:val="single" w:sz="4" w:space="0" w:color="auto"/>
            </w:tcBorders>
            <w:shd w:val="clear" w:color="auto" w:fill="auto"/>
          </w:tcPr>
          <w:p w14:paraId="3FA16245" w14:textId="4962770D" w:rsidR="00F26FC2" w:rsidRPr="00F26FC2" w:rsidRDefault="00F26FC2" w:rsidP="00534816">
            <w:pPr>
              <w:jc w:val="right"/>
              <w:rPr>
                <w:rFonts w:cs="Arial"/>
                <w:b/>
                <w:color w:val="000000"/>
                <w:szCs w:val="24"/>
              </w:rPr>
            </w:pPr>
            <w:r w:rsidRPr="00F26FC2">
              <w:rPr>
                <w:b/>
              </w:rPr>
              <w:t>1337.5</w:t>
            </w:r>
          </w:p>
        </w:tc>
      </w:tr>
    </w:tbl>
    <w:p w14:paraId="4EE98A6D" w14:textId="7115614B" w:rsidR="00622DE8" w:rsidRPr="00F825B7" w:rsidRDefault="00D52C15" w:rsidP="00BB0A71">
      <w:pPr>
        <w:rPr>
          <w:rFonts w:cs="Arial"/>
          <w:szCs w:val="24"/>
        </w:rPr>
      </w:pPr>
      <w:r w:rsidRPr="00F825B7">
        <w:rPr>
          <w:rFonts w:cs="Arial"/>
          <w:szCs w:val="24"/>
        </w:rPr>
        <w:br w:type="page"/>
      </w:r>
    </w:p>
    <w:p w14:paraId="7070563B" w14:textId="6E8D54D4" w:rsidR="00C06EE9" w:rsidRPr="00705A09" w:rsidRDefault="005243A5" w:rsidP="00CE5833">
      <w:pPr>
        <w:pStyle w:val="Heading1"/>
      </w:pPr>
      <w:r>
        <w:t>Diversity and Inclusion</w:t>
      </w:r>
    </w:p>
    <w:p w14:paraId="20A8FF16" w14:textId="77777777" w:rsidR="00D2410B" w:rsidRPr="00705A09" w:rsidRDefault="00D2410B" w:rsidP="00BB0A71">
      <w:pPr>
        <w:rPr>
          <w:rFonts w:cs="Arial"/>
          <w:szCs w:val="24"/>
        </w:rPr>
      </w:pPr>
    </w:p>
    <w:p w14:paraId="0E4EA6F8" w14:textId="7E95C408" w:rsidR="00142A82" w:rsidRPr="00705A09" w:rsidRDefault="00D733F0" w:rsidP="00BB0A71">
      <w:pPr>
        <w:rPr>
          <w:rFonts w:cs="Arial"/>
        </w:rPr>
      </w:pPr>
      <w:r>
        <w:rPr>
          <w:rFonts w:cs="Arial"/>
          <w:szCs w:val="24"/>
        </w:rPr>
        <w:t>NHS GJ</w:t>
      </w:r>
      <w:r w:rsidR="00E05D15" w:rsidRPr="00705A09">
        <w:rPr>
          <w:rFonts w:cs="Arial"/>
          <w:szCs w:val="24"/>
        </w:rPr>
        <w:t xml:space="preserve"> is committed to supporting dignity at work by creating an inclusive working environment.</w:t>
      </w:r>
      <w:r w:rsidR="00901CC7" w:rsidRPr="00705A09">
        <w:rPr>
          <w:rFonts w:cs="Arial"/>
          <w:szCs w:val="24"/>
        </w:rPr>
        <w:t xml:space="preserve"> </w:t>
      </w:r>
      <w:r w:rsidR="00E05D15" w:rsidRPr="00705A09">
        <w:rPr>
          <w:rFonts w:cs="Arial"/>
          <w:szCs w:val="24"/>
        </w:rPr>
        <w:t xml:space="preserve">The </w:t>
      </w:r>
      <w:hyperlink r:id="rId39" w:history="1">
        <w:r w:rsidR="00E05D15" w:rsidRPr="00DC29BA">
          <w:rPr>
            <w:rStyle w:val="Hyperlink"/>
            <w:rFonts w:cs="Arial"/>
            <w:szCs w:val="24"/>
          </w:rPr>
          <w:t>Embracing Equality Diversity and Human Rights Policy</w:t>
        </w:r>
      </w:hyperlink>
      <w:r w:rsidR="00E05D15" w:rsidRPr="00705A09">
        <w:rPr>
          <w:rFonts w:cs="Arial"/>
          <w:szCs w:val="24"/>
        </w:rPr>
        <w:t xml:space="preserve"> </w:t>
      </w:r>
      <w:r w:rsidR="00E32B58" w:rsidRPr="00705A09">
        <w:rPr>
          <w:rFonts w:cs="Arial"/>
          <w:szCs w:val="24"/>
        </w:rPr>
        <w:t>places</w:t>
      </w:r>
      <w:r w:rsidR="00E05D15" w:rsidRPr="00705A09">
        <w:rPr>
          <w:rFonts w:cs="Arial"/>
          <w:szCs w:val="24"/>
        </w:rPr>
        <w:t xml:space="preserve"> equality, diversity and human rights at the hea</w:t>
      </w:r>
      <w:r w:rsidR="00142A82" w:rsidRPr="00705A09">
        <w:rPr>
          <w:rFonts w:cs="Arial"/>
          <w:szCs w:val="24"/>
        </w:rPr>
        <w:t xml:space="preserve">rt of everything </w:t>
      </w:r>
      <w:r w:rsidR="00C75078">
        <w:rPr>
          <w:rFonts w:cs="Arial"/>
          <w:szCs w:val="24"/>
        </w:rPr>
        <w:t>NHS GJ</w:t>
      </w:r>
      <w:r w:rsidR="00142A82" w:rsidRPr="00705A09">
        <w:rPr>
          <w:rFonts w:cs="Arial"/>
          <w:szCs w:val="24"/>
        </w:rPr>
        <w:t xml:space="preserve"> does.</w:t>
      </w:r>
      <w:r w:rsidR="003F0240" w:rsidRPr="00705A09">
        <w:rPr>
          <w:rFonts w:cs="Arial"/>
          <w:szCs w:val="24"/>
        </w:rPr>
        <w:t xml:space="preserve"> </w:t>
      </w:r>
      <w:r w:rsidR="00142A82" w:rsidRPr="00705A09">
        <w:rPr>
          <w:rFonts w:cs="Arial"/>
          <w:szCs w:val="24"/>
        </w:rPr>
        <w:t xml:space="preserve">Our </w:t>
      </w:r>
      <w:hyperlink r:id="rId40" w:history="1">
        <w:r w:rsidRPr="004A4B6C">
          <w:rPr>
            <w:rStyle w:val="Hyperlink"/>
            <w:rFonts w:cs="Arial"/>
          </w:rPr>
          <w:t>Diversity and Inclusion Strategy 2021-25</w:t>
        </w:r>
      </w:hyperlink>
      <w:r>
        <w:rPr>
          <w:rFonts w:cs="Arial"/>
        </w:rPr>
        <w:t xml:space="preserve"> f</w:t>
      </w:r>
      <w:r w:rsidR="00142A82" w:rsidRPr="00705A09">
        <w:rPr>
          <w:rFonts w:cs="Arial"/>
        </w:rPr>
        <w:t xml:space="preserve">orms an integral part of NHS GJ’s aim to promote the health and wellbeing of </w:t>
      </w:r>
      <w:r w:rsidR="006D4034">
        <w:rPr>
          <w:rFonts w:cs="Arial"/>
        </w:rPr>
        <w:t>the workforce</w:t>
      </w:r>
      <w:r w:rsidR="00142A82" w:rsidRPr="00705A09">
        <w:rPr>
          <w:rFonts w:cs="Arial"/>
        </w:rPr>
        <w:t xml:space="preserve">, patients and volunteers. As such, there are a number of crossovers and interdependencies spanning across existing and future outcomes, including the </w:t>
      </w:r>
      <w:hyperlink r:id="rId41" w:history="1">
        <w:r w:rsidR="00142A82" w:rsidRPr="00DD79AE">
          <w:rPr>
            <w:rStyle w:val="Hyperlink"/>
            <w:rFonts w:cs="Arial"/>
          </w:rPr>
          <w:t>Health and Wellbeing Strategy</w:t>
        </w:r>
      </w:hyperlink>
      <w:r w:rsidR="00142A82" w:rsidRPr="00705A09">
        <w:rPr>
          <w:rFonts w:cs="Arial"/>
        </w:rPr>
        <w:t>.</w:t>
      </w:r>
      <w:r w:rsidR="003F0240" w:rsidRPr="00705A09">
        <w:rPr>
          <w:rFonts w:cs="Arial"/>
        </w:rPr>
        <w:t xml:space="preserve"> </w:t>
      </w:r>
      <w:r w:rsidR="00B05507" w:rsidRPr="00705A09">
        <w:rPr>
          <w:rFonts w:cs="Arial"/>
        </w:rPr>
        <w:t xml:space="preserve">We have set up </w:t>
      </w:r>
      <w:r w:rsidR="002B3444">
        <w:rPr>
          <w:rFonts w:cs="Arial"/>
        </w:rPr>
        <w:t>a Diversity and Inclusion</w:t>
      </w:r>
      <w:r w:rsidR="00B05507" w:rsidRPr="00705A09">
        <w:rPr>
          <w:rFonts w:cs="Arial"/>
        </w:rPr>
        <w:t xml:space="preserve"> Group to take forward our plans under the nine protected characteristics</w:t>
      </w:r>
      <w:r w:rsidR="002B3444">
        <w:rPr>
          <w:rFonts w:cs="Arial"/>
        </w:rPr>
        <w:t xml:space="preserve"> and the </w:t>
      </w:r>
      <w:hyperlink r:id="rId42" w:anchor=":~:text=The%20Fairer%20Scotland%20Duty%20(the,disadvantage%2C%20when%20making%20strategic%20decisions." w:history="1">
        <w:r w:rsidR="002B3444" w:rsidRPr="00706B37">
          <w:rPr>
            <w:rStyle w:val="Hyperlink"/>
            <w:rFonts w:cs="Arial"/>
          </w:rPr>
          <w:t>Fairer Scotland Duty</w:t>
        </w:r>
      </w:hyperlink>
      <w:r w:rsidR="00B05507" w:rsidRPr="00705A09">
        <w:rPr>
          <w:rFonts w:cs="Arial"/>
        </w:rPr>
        <w:t xml:space="preserve"> </w:t>
      </w:r>
      <w:r w:rsidR="00CC674B">
        <w:rPr>
          <w:rFonts w:cs="Arial"/>
        </w:rPr>
        <w:t xml:space="preserve">(FSD), </w:t>
      </w:r>
      <w:r w:rsidR="00B05507" w:rsidRPr="00705A09">
        <w:rPr>
          <w:rFonts w:cs="Arial"/>
        </w:rPr>
        <w:t>with each characteristic headed by an Executive Director.</w:t>
      </w:r>
    </w:p>
    <w:p w14:paraId="5B6EF42F" w14:textId="77777777" w:rsidR="00B8100A" w:rsidRPr="00705A09" w:rsidRDefault="00B8100A" w:rsidP="00BB0A71">
      <w:pPr>
        <w:rPr>
          <w:rFonts w:cs="Arial"/>
          <w:szCs w:val="24"/>
        </w:rPr>
      </w:pPr>
    </w:p>
    <w:p w14:paraId="4A9A94AD" w14:textId="7E37B174" w:rsidR="00C06EE9" w:rsidRPr="00705A09" w:rsidRDefault="00E05D15" w:rsidP="00BB0A71">
      <w:pPr>
        <w:rPr>
          <w:rFonts w:cs="Arial"/>
          <w:szCs w:val="24"/>
        </w:rPr>
      </w:pPr>
      <w:r w:rsidRPr="00705A09">
        <w:rPr>
          <w:rFonts w:cs="Arial"/>
          <w:szCs w:val="24"/>
        </w:rPr>
        <w:t xml:space="preserve">The information covered in this section is based on self-reporting by </w:t>
      </w:r>
      <w:r w:rsidR="00C75078">
        <w:rPr>
          <w:rFonts w:cs="Arial"/>
          <w:szCs w:val="24"/>
        </w:rPr>
        <w:t>NHS GJ</w:t>
      </w:r>
      <w:r w:rsidRPr="00705A09">
        <w:rPr>
          <w:rFonts w:cs="Arial"/>
          <w:szCs w:val="24"/>
        </w:rPr>
        <w:t xml:space="preserve">’s </w:t>
      </w:r>
      <w:r w:rsidR="00DC29BA">
        <w:rPr>
          <w:rFonts w:cs="Arial"/>
          <w:szCs w:val="24"/>
        </w:rPr>
        <w:t>workforce</w:t>
      </w:r>
      <w:r w:rsidR="0027651E">
        <w:rPr>
          <w:rFonts w:cs="Arial"/>
          <w:szCs w:val="24"/>
        </w:rPr>
        <w:t>,</w:t>
      </w:r>
      <w:r w:rsidR="003515CF" w:rsidRPr="00705A09">
        <w:rPr>
          <w:rFonts w:cs="Arial"/>
          <w:szCs w:val="24"/>
        </w:rPr>
        <w:t xml:space="preserve"> </w:t>
      </w:r>
      <w:r w:rsidRPr="00705A09">
        <w:rPr>
          <w:rFonts w:cs="Arial"/>
          <w:szCs w:val="24"/>
        </w:rPr>
        <w:t>and is collected at the point of engag</w:t>
      </w:r>
      <w:r w:rsidR="0027651E">
        <w:rPr>
          <w:rFonts w:cs="Arial"/>
          <w:szCs w:val="24"/>
        </w:rPr>
        <w:t xml:space="preserve">ement via the </w:t>
      </w:r>
      <w:r w:rsidR="00AE2144">
        <w:rPr>
          <w:rFonts w:cs="Arial"/>
          <w:szCs w:val="24"/>
        </w:rPr>
        <w:t>Staff Engagement Form</w:t>
      </w:r>
      <w:r w:rsidR="0027651E">
        <w:rPr>
          <w:rFonts w:cs="Arial"/>
          <w:szCs w:val="24"/>
        </w:rPr>
        <w:t xml:space="preserve">. Members of </w:t>
      </w:r>
      <w:r w:rsidR="006D4034">
        <w:rPr>
          <w:rFonts w:cs="Arial"/>
          <w:szCs w:val="24"/>
        </w:rPr>
        <w:t>the workforce</w:t>
      </w:r>
      <w:r w:rsidR="0027651E">
        <w:rPr>
          <w:rFonts w:cs="Arial"/>
          <w:szCs w:val="24"/>
        </w:rPr>
        <w:t xml:space="preserve"> can also update their equalities details at any time using eESS.</w:t>
      </w:r>
    </w:p>
    <w:p w14:paraId="27469661" w14:textId="77777777" w:rsidR="00C06EE9" w:rsidRPr="00705A09" w:rsidRDefault="00C06EE9" w:rsidP="00BB0A71">
      <w:pPr>
        <w:rPr>
          <w:rFonts w:cs="Arial"/>
          <w:szCs w:val="24"/>
        </w:rPr>
      </w:pPr>
    </w:p>
    <w:p w14:paraId="5A03BF6F" w14:textId="6FE19D11" w:rsidR="003E0991" w:rsidRPr="00705A09" w:rsidRDefault="003E0991" w:rsidP="00BB0A71">
      <w:pPr>
        <w:rPr>
          <w:rFonts w:cs="Arial"/>
          <w:szCs w:val="24"/>
        </w:rPr>
      </w:pPr>
      <w:r w:rsidRPr="00705A09">
        <w:rPr>
          <w:rFonts w:cs="Arial"/>
          <w:szCs w:val="24"/>
        </w:rPr>
        <w:t>This section covers the protected characteristics as defined in the Equality Act 2010</w:t>
      </w:r>
      <w:r w:rsidR="00D16DE4">
        <w:rPr>
          <w:rFonts w:cs="Arial"/>
          <w:szCs w:val="24"/>
        </w:rPr>
        <w:t xml:space="preserve"> (the Act)</w:t>
      </w:r>
      <w:r w:rsidRPr="00705A09">
        <w:rPr>
          <w:rFonts w:cs="Arial"/>
          <w:szCs w:val="24"/>
        </w:rPr>
        <w:t>:</w:t>
      </w:r>
    </w:p>
    <w:p w14:paraId="5CD3E801" w14:textId="77777777" w:rsidR="003E0991" w:rsidRPr="00CE5833" w:rsidRDefault="002B3444" w:rsidP="00CE5833">
      <w:pPr>
        <w:pStyle w:val="ListParagraph"/>
        <w:numPr>
          <w:ilvl w:val="0"/>
          <w:numId w:val="6"/>
        </w:numPr>
        <w:rPr>
          <w:rFonts w:cs="Arial"/>
          <w:szCs w:val="24"/>
        </w:rPr>
      </w:pPr>
      <w:r w:rsidRPr="00CE5833">
        <w:rPr>
          <w:rFonts w:cs="Arial"/>
          <w:szCs w:val="24"/>
        </w:rPr>
        <w:t>sex</w:t>
      </w:r>
      <w:r w:rsidR="003E0991" w:rsidRPr="00CE5833">
        <w:rPr>
          <w:rFonts w:cs="Arial"/>
          <w:szCs w:val="24"/>
        </w:rPr>
        <w:t>;</w:t>
      </w:r>
    </w:p>
    <w:p w14:paraId="487850AB" w14:textId="77777777" w:rsidR="003E0991" w:rsidRPr="00CE5833" w:rsidRDefault="003E0991" w:rsidP="00CE5833">
      <w:pPr>
        <w:pStyle w:val="ListParagraph"/>
        <w:numPr>
          <w:ilvl w:val="0"/>
          <w:numId w:val="6"/>
        </w:numPr>
        <w:rPr>
          <w:rFonts w:cs="Arial"/>
          <w:szCs w:val="24"/>
        </w:rPr>
      </w:pPr>
      <w:r w:rsidRPr="00CE5833">
        <w:rPr>
          <w:rFonts w:cs="Arial"/>
          <w:szCs w:val="24"/>
        </w:rPr>
        <w:t>age;</w:t>
      </w:r>
    </w:p>
    <w:p w14:paraId="4ABB95F3" w14:textId="77777777" w:rsidR="003E0991" w:rsidRPr="00CE5833" w:rsidRDefault="003E0991" w:rsidP="00CE5833">
      <w:pPr>
        <w:pStyle w:val="ListParagraph"/>
        <w:numPr>
          <w:ilvl w:val="0"/>
          <w:numId w:val="6"/>
        </w:numPr>
        <w:rPr>
          <w:rFonts w:cs="Arial"/>
          <w:szCs w:val="24"/>
        </w:rPr>
      </w:pPr>
      <w:r w:rsidRPr="00CE5833">
        <w:rPr>
          <w:rFonts w:cs="Arial"/>
          <w:szCs w:val="24"/>
        </w:rPr>
        <w:t>race;</w:t>
      </w:r>
    </w:p>
    <w:p w14:paraId="19745F59" w14:textId="77777777" w:rsidR="003E0991" w:rsidRPr="00CE5833" w:rsidRDefault="003E0991" w:rsidP="00CE5833">
      <w:pPr>
        <w:pStyle w:val="ListParagraph"/>
        <w:numPr>
          <w:ilvl w:val="0"/>
          <w:numId w:val="6"/>
        </w:numPr>
        <w:rPr>
          <w:rFonts w:cs="Arial"/>
          <w:szCs w:val="24"/>
        </w:rPr>
      </w:pPr>
      <w:r w:rsidRPr="00CE5833">
        <w:rPr>
          <w:rFonts w:cs="Arial"/>
          <w:szCs w:val="24"/>
        </w:rPr>
        <w:t>religion and belief;</w:t>
      </w:r>
    </w:p>
    <w:p w14:paraId="207AAB88" w14:textId="77777777" w:rsidR="003E0991" w:rsidRPr="00CE5833" w:rsidRDefault="003E0991" w:rsidP="00CE5833">
      <w:pPr>
        <w:pStyle w:val="ListParagraph"/>
        <w:numPr>
          <w:ilvl w:val="0"/>
          <w:numId w:val="6"/>
        </w:numPr>
        <w:rPr>
          <w:rFonts w:cs="Arial"/>
          <w:szCs w:val="24"/>
        </w:rPr>
      </w:pPr>
      <w:r w:rsidRPr="00CE5833">
        <w:rPr>
          <w:rFonts w:cs="Arial"/>
          <w:szCs w:val="24"/>
        </w:rPr>
        <w:t>disability;</w:t>
      </w:r>
    </w:p>
    <w:p w14:paraId="1D133DDA" w14:textId="77777777" w:rsidR="003E0991" w:rsidRPr="00CE5833" w:rsidRDefault="003E0991" w:rsidP="00CE5833">
      <w:pPr>
        <w:pStyle w:val="ListParagraph"/>
        <w:numPr>
          <w:ilvl w:val="0"/>
          <w:numId w:val="6"/>
        </w:numPr>
        <w:rPr>
          <w:rFonts w:cs="Arial"/>
          <w:szCs w:val="24"/>
        </w:rPr>
      </w:pPr>
      <w:r w:rsidRPr="00CE5833">
        <w:rPr>
          <w:rFonts w:cs="Arial"/>
          <w:szCs w:val="24"/>
        </w:rPr>
        <w:t>sexual orientation;</w:t>
      </w:r>
    </w:p>
    <w:p w14:paraId="06388594" w14:textId="77777777" w:rsidR="003E0991" w:rsidRPr="00CE5833" w:rsidRDefault="003E0991" w:rsidP="00CE5833">
      <w:pPr>
        <w:pStyle w:val="ListParagraph"/>
        <w:numPr>
          <w:ilvl w:val="0"/>
          <w:numId w:val="6"/>
        </w:numPr>
        <w:rPr>
          <w:rFonts w:cs="Arial"/>
          <w:szCs w:val="24"/>
        </w:rPr>
      </w:pPr>
      <w:r w:rsidRPr="00CE5833">
        <w:rPr>
          <w:rFonts w:cs="Arial"/>
          <w:szCs w:val="24"/>
        </w:rPr>
        <w:t>marriage and civil partnership;</w:t>
      </w:r>
    </w:p>
    <w:p w14:paraId="416926C7" w14:textId="77777777" w:rsidR="003E0991" w:rsidRPr="00CE5833" w:rsidRDefault="003E0991" w:rsidP="00CE5833">
      <w:pPr>
        <w:pStyle w:val="ListParagraph"/>
        <w:numPr>
          <w:ilvl w:val="0"/>
          <w:numId w:val="6"/>
        </w:numPr>
        <w:rPr>
          <w:rFonts w:cs="Arial"/>
          <w:szCs w:val="24"/>
        </w:rPr>
      </w:pPr>
      <w:r w:rsidRPr="00CE5833">
        <w:rPr>
          <w:rFonts w:cs="Arial"/>
          <w:szCs w:val="24"/>
        </w:rPr>
        <w:t>gender reassignment; and</w:t>
      </w:r>
    </w:p>
    <w:p w14:paraId="7A0179FB" w14:textId="77777777" w:rsidR="003E0991" w:rsidRPr="00CE5833" w:rsidRDefault="003E0991" w:rsidP="00CE5833">
      <w:pPr>
        <w:pStyle w:val="ListParagraph"/>
        <w:numPr>
          <w:ilvl w:val="0"/>
          <w:numId w:val="6"/>
        </w:numPr>
        <w:rPr>
          <w:rFonts w:cs="Arial"/>
          <w:szCs w:val="24"/>
        </w:rPr>
      </w:pPr>
      <w:r w:rsidRPr="00CE5833">
        <w:rPr>
          <w:rFonts w:cs="Arial"/>
          <w:szCs w:val="24"/>
        </w:rPr>
        <w:t>pregnancy and maternity.</w:t>
      </w:r>
    </w:p>
    <w:p w14:paraId="25B17C49" w14:textId="77777777" w:rsidR="003E0991" w:rsidRDefault="003E0991" w:rsidP="00BB0A71">
      <w:pPr>
        <w:rPr>
          <w:rFonts w:cs="Arial"/>
          <w:szCs w:val="24"/>
        </w:rPr>
      </w:pPr>
    </w:p>
    <w:p w14:paraId="24F9B7CA" w14:textId="524C7370" w:rsidR="002B3444" w:rsidRDefault="002B3444" w:rsidP="00BB0A71">
      <w:pPr>
        <w:rPr>
          <w:rFonts w:cs="Arial"/>
          <w:szCs w:val="24"/>
        </w:rPr>
      </w:pPr>
      <w:r>
        <w:rPr>
          <w:rFonts w:cs="Arial"/>
          <w:szCs w:val="24"/>
        </w:rPr>
        <w:t xml:space="preserve">The </w:t>
      </w:r>
      <w:hyperlink r:id="rId43" w:anchor=":~:text=The%20Fairer%20Scotland%20Duty%20(the,disadvantage%2C%20when%20making%20strategic%20decisions." w:history="1">
        <w:r w:rsidR="00CC674B">
          <w:rPr>
            <w:rStyle w:val="Hyperlink"/>
            <w:rFonts w:cs="Arial"/>
            <w:szCs w:val="24"/>
          </w:rPr>
          <w:t>FSD</w:t>
        </w:r>
      </w:hyperlink>
      <w:r>
        <w:rPr>
          <w:rFonts w:cs="Arial"/>
          <w:szCs w:val="24"/>
        </w:rPr>
        <w:t xml:space="preserve"> also outlines socio-economic status.</w:t>
      </w:r>
    </w:p>
    <w:p w14:paraId="1B0C8DDC" w14:textId="77777777" w:rsidR="002B3444" w:rsidRPr="00705A09" w:rsidRDefault="002B3444" w:rsidP="00BB0A71">
      <w:pPr>
        <w:rPr>
          <w:rFonts w:cs="Arial"/>
          <w:szCs w:val="24"/>
        </w:rPr>
      </w:pPr>
    </w:p>
    <w:p w14:paraId="54D70093" w14:textId="690AA8AA" w:rsidR="00D50A76" w:rsidRPr="00705A09" w:rsidRDefault="00A70A09" w:rsidP="00BB0A71">
      <w:pPr>
        <w:rPr>
          <w:rFonts w:cs="Arial"/>
          <w:szCs w:val="24"/>
        </w:rPr>
      </w:pPr>
      <w:r w:rsidRPr="00705A09">
        <w:rPr>
          <w:rFonts w:cs="Arial"/>
          <w:szCs w:val="24"/>
        </w:rPr>
        <w:t>It should be noted that in considering information rela</w:t>
      </w:r>
      <w:r w:rsidR="006D4034">
        <w:rPr>
          <w:rFonts w:cs="Arial"/>
          <w:szCs w:val="24"/>
        </w:rPr>
        <w:t xml:space="preserve">ting to equality and diversity, </w:t>
      </w:r>
      <w:r w:rsidRPr="00705A09">
        <w:rPr>
          <w:rFonts w:cs="Arial"/>
          <w:szCs w:val="24"/>
        </w:rPr>
        <w:t>some numbers are so low that reporting them might enable identification of those employees i</w:t>
      </w:r>
      <w:r w:rsidR="00A32B4A" w:rsidRPr="00705A09">
        <w:rPr>
          <w:rFonts w:cs="Arial"/>
          <w:szCs w:val="24"/>
        </w:rPr>
        <w:t>ncluded i</w:t>
      </w:r>
      <w:r w:rsidRPr="00705A09">
        <w:rPr>
          <w:rFonts w:cs="Arial"/>
          <w:szCs w:val="24"/>
        </w:rPr>
        <w:t>n those numbers.</w:t>
      </w:r>
      <w:r w:rsidR="00901CC7" w:rsidRPr="00705A09">
        <w:rPr>
          <w:rFonts w:cs="Arial"/>
          <w:szCs w:val="24"/>
        </w:rPr>
        <w:t xml:space="preserve"> </w:t>
      </w:r>
      <w:r w:rsidRPr="00705A09">
        <w:rPr>
          <w:rFonts w:cs="Arial"/>
          <w:szCs w:val="24"/>
        </w:rPr>
        <w:t xml:space="preserve">Therefore, in some instances in the information shown below, where numbers of employees in a group are </w:t>
      </w:r>
      <w:r w:rsidR="00AE2144">
        <w:rPr>
          <w:rFonts w:cs="Arial"/>
          <w:szCs w:val="24"/>
        </w:rPr>
        <w:t>5</w:t>
      </w:r>
      <w:r w:rsidR="003A01CA" w:rsidRPr="00705A09">
        <w:rPr>
          <w:rFonts w:cs="Arial"/>
          <w:szCs w:val="24"/>
        </w:rPr>
        <w:t xml:space="preserve"> or fewer,</w:t>
      </w:r>
      <w:r w:rsidRPr="00705A09">
        <w:rPr>
          <w:rFonts w:cs="Arial"/>
          <w:szCs w:val="24"/>
        </w:rPr>
        <w:t xml:space="preserve"> those numbers may be aggregated under a group such as “Other”.</w:t>
      </w:r>
    </w:p>
    <w:p w14:paraId="37C2BAC0" w14:textId="77777777" w:rsidR="00D50A76" w:rsidRDefault="00D50A76" w:rsidP="00BB0A71">
      <w:pPr>
        <w:rPr>
          <w:rFonts w:eastAsiaTheme="majorEastAsia" w:cs="Arial"/>
          <w:b/>
          <w:bCs/>
          <w:sz w:val="28"/>
          <w:szCs w:val="26"/>
        </w:rPr>
      </w:pPr>
      <w:bookmarkStart w:id="37" w:name="_Toc76025105"/>
      <w:r>
        <w:rPr>
          <w:rFonts w:cs="Arial"/>
        </w:rPr>
        <w:br w:type="page"/>
      </w:r>
    </w:p>
    <w:p w14:paraId="6756584A" w14:textId="77777777" w:rsidR="00CE5833" w:rsidRPr="00CE5833" w:rsidRDefault="00CE5833" w:rsidP="00CE5833">
      <w:pPr>
        <w:pStyle w:val="ListParagraph"/>
        <w:keepNext/>
        <w:keepLines/>
        <w:numPr>
          <w:ilvl w:val="0"/>
          <w:numId w:val="1"/>
        </w:numPr>
        <w:contextualSpacing w:val="0"/>
        <w:outlineLvl w:val="1"/>
        <w:rPr>
          <w:rFonts w:eastAsiaTheme="majorEastAsia" w:cstheme="majorBidi"/>
          <w:b/>
          <w:bCs/>
          <w:vanish/>
          <w:sz w:val="28"/>
          <w:szCs w:val="26"/>
        </w:rPr>
      </w:pPr>
    </w:p>
    <w:p w14:paraId="5EB41541" w14:textId="46B6A149" w:rsidR="00C06EE9" w:rsidRPr="00705A09" w:rsidRDefault="002B3444" w:rsidP="0085071C">
      <w:pPr>
        <w:pStyle w:val="Heading2"/>
      </w:pPr>
      <w:r>
        <w:t>Sex</w:t>
      </w:r>
      <w:bookmarkEnd w:id="37"/>
    </w:p>
    <w:p w14:paraId="3DA0566D" w14:textId="3DDCCF0E" w:rsidR="002C04B2" w:rsidRPr="00705A09" w:rsidRDefault="002C04B2" w:rsidP="008E7061">
      <w:pPr>
        <w:pStyle w:val="Heading3"/>
      </w:pPr>
      <w:bookmarkStart w:id="38" w:name="_Toc76025106"/>
      <w:r w:rsidRPr="00705A09">
        <w:t>Workforce Breakdown</w:t>
      </w:r>
      <w:bookmarkEnd w:id="38"/>
    </w:p>
    <w:p w14:paraId="7A3810CF" w14:textId="3AC97ABD" w:rsidR="00D16DE4" w:rsidRDefault="00D16DE4" w:rsidP="00BB0A71">
      <w:pPr>
        <w:rPr>
          <w:rFonts w:cs="Arial"/>
          <w:szCs w:val="24"/>
        </w:rPr>
      </w:pPr>
      <w:r>
        <w:rPr>
          <w:rFonts w:cs="Arial"/>
          <w:szCs w:val="24"/>
        </w:rPr>
        <w:t xml:space="preserve">While the protected characteristic in the Act is “Sex”, we ask our colleagues to identify their gender on our </w:t>
      </w:r>
      <w:r w:rsidR="00AE2144">
        <w:rPr>
          <w:rFonts w:cs="Arial"/>
          <w:szCs w:val="24"/>
        </w:rPr>
        <w:t>Staff Engagement Form</w:t>
      </w:r>
      <w:r>
        <w:rPr>
          <w:rFonts w:cs="Arial"/>
          <w:szCs w:val="24"/>
        </w:rPr>
        <w:t xml:space="preserve"> and eESS, the HR system, rather than their sex.</w:t>
      </w:r>
      <w:r w:rsidR="000473CB">
        <w:rPr>
          <w:rFonts w:cs="Arial"/>
          <w:szCs w:val="24"/>
        </w:rPr>
        <w:t xml:space="preserve"> </w:t>
      </w:r>
      <w:r>
        <w:rPr>
          <w:rFonts w:cs="Arial"/>
          <w:szCs w:val="24"/>
        </w:rPr>
        <w:t>Therefore, in this report, we refer to gender in relation to our employees.</w:t>
      </w:r>
      <w:r w:rsidR="000473CB">
        <w:rPr>
          <w:rFonts w:cs="Arial"/>
          <w:szCs w:val="24"/>
        </w:rPr>
        <w:t xml:space="preserve"> </w:t>
      </w:r>
      <w:r>
        <w:rPr>
          <w:rFonts w:cs="Arial"/>
          <w:szCs w:val="24"/>
        </w:rPr>
        <w:t>If referring to other groups of people, we may refer to sex or gender, dependent on how the data on them are presented.</w:t>
      </w:r>
    </w:p>
    <w:p w14:paraId="33762D39" w14:textId="77777777" w:rsidR="00D16DE4" w:rsidRDefault="00D16DE4" w:rsidP="00BB0A71">
      <w:pPr>
        <w:rPr>
          <w:rFonts w:cs="Arial"/>
          <w:szCs w:val="24"/>
        </w:rPr>
      </w:pPr>
    </w:p>
    <w:p w14:paraId="4B205815" w14:textId="126B8304" w:rsidR="0030439E" w:rsidRDefault="007D77AE" w:rsidP="00BB0A71">
      <w:pPr>
        <w:rPr>
          <w:rFonts w:cs="Arial"/>
          <w:szCs w:val="24"/>
        </w:rPr>
      </w:pPr>
      <w:r w:rsidRPr="00705A09">
        <w:rPr>
          <w:rFonts w:cs="Arial"/>
          <w:szCs w:val="24"/>
        </w:rPr>
        <w:t>As in previous monitored periods</w:t>
      </w:r>
      <w:r w:rsidR="00534816">
        <w:rPr>
          <w:rFonts w:cs="Arial"/>
          <w:szCs w:val="24"/>
        </w:rPr>
        <w:t>,</w:t>
      </w:r>
      <w:r w:rsidRPr="00705A09">
        <w:rPr>
          <w:rFonts w:cs="Arial"/>
          <w:szCs w:val="24"/>
        </w:rPr>
        <w:t xml:space="preserve"> </w:t>
      </w:r>
      <w:r w:rsidR="00C75078">
        <w:rPr>
          <w:rFonts w:cs="Arial"/>
          <w:szCs w:val="24"/>
        </w:rPr>
        <w:t>NHS GJ</w:t>
      </w:r>
      <w:r w:rsidRPr="00705A09">
        <w:rPr>
          <w:rFonts w:cs="Arial"/>
          <w:szCs w:val="24"/>
        </w:rPr>
        <w:t>’s workforce continues to be predominantly female</w:t>
      </w:r>
      <w:r w:rsidR="00CB1A74">
        <w:rPr>
          <w:rFonts w:cs="Arial"/>
          <w:szCs w:val="24"/>
        </w:rPr>
        <w:t xml:space="preserve"> (1</w:t>
      </w:r>
      <w:r w:rsidR="00534816">
        <w:rPr>
          <w:rFonts w:cs="Arial"/>
          <w:szCs w:val="24"/>
        </w:rPr>
        <w:t>920</w:t>
      </w:r>
      <w:r w:rsidR="001D1D0A" w:rsidRPr="00705A09">
        <w:rPr>
          <w:rFonts w:cs="Arial"/>
          <w:szCs w:val="24"/>
        </w:rPr>
        <w:t xml:space="preserve"> headcount)</w:t>
      </w:r>
      <w:r w:rsidRPr="00705A09">
        <w:rPr>
          <w:rFonts w:cs="Arial"/>
          <w:szCs w:val="24"/>
        </w:rPr>
        <w:t xml:space="preserve">, with women representing </w:t>
      </w:r>
      <w:r w:rsidR="00FD5BDB">
        <w:rPr>
          <w:rFonts w:cs="Arial"/>
          <w:szCs w:val="24"/>
        </w:rPr>
        <w:t>73</w:t>
      </w:r>
      <w:r w:rsidR="00CB1A74">
        <w:rPr>
          <w:rFonts w:cs="Arial"/>
          <w:szCs w:val="24"/>
        </w:rPr>
        <w:t>.</w:t>
      </w:r>
      <w:r w:rsidR="00FD5BDB">
        <w:rPr>
          <w:rFonts w:cs="Arial"/>
          <w:szCs w:val="24"/>
        </w:rPr>
        <w:t>5</w:t>
      </w:r>
      <w:r w:rsidR="007B77E1" w:rsidRPr="00705A09">
        <w:rPr>
          <w:rFonts w:cs="Arial"/>
          <w:szCs w:val="24"/>
        </w:rPr>
        <w:t>% of the</w:t>
      </w:r>
      <w:r w:rsidRPr="00705A09">
        <w:rPr>
          <w:rFonts w:cs="Arial"/>
          <w:szCs w:val="24"/>
        </w:rPr>
        <w:t xml:space="preserve"> workforce as at </w:t>
      </w:r>
      <w:r w:rsidR="00A22DA6" w:rsidRPr="00705A09">
        <w:rPr>
          <w:rFonts w:cs="Arial"/>
          <w:szCs w:val="24"/>
        </w:rPr>
        <w:t xml:space="preserve">31 </w:t>
      </w:r>
      <w:r w:rsidR="00534816">
        <w:rPr>
          <w:rFonts w:cs="Arial"/>
          <w:szCs w:val="24"/>
        </w:rPr>
        <w:t>March 2025</w:t>
      </w:r>
      <w:r w:rsidR="00CB1A74">
        <w:rPr>
          <w:rFonts w:cs="Arial"/>
          <w:szCs w:val="24"/>
        </w:rPr>
        <w:t>.</w:t>
      </w:r>
      <w:r w:rsidR="00901CC7" w:rsidRPr="00705A09">
        <w:rPr>
          <w:rFonts w:cs="Arial"/>
          <w:szCs w:val="24"/>
        </w:rPr>
        <w:t xml:space="preserve"> </w:t>
      </w:r>
      <w:r w:rsidR="003A01CA" w:rsidRPr="00705A09">
        <w:rPr>
          <w:rFonts w:cs="Arial"/>
          <w:szCs w:val="24"/>
        </w:rPr>
        <w:t>This continues the pattern of previous years:</w:t>
      </w:r>
    </w:p>
    <w:p w14:paraId="2203B6E8" w14:textId="600BA397" w:rsidR="00A22FAB" w:rsidRDefault="00A22FAB" w:rsidP="00BB0A71">
      <w:pPr>
        <w:rPr>
          <w:rFonts w:cs="Arial"/>
          <w:szCs w:val="24"/>
        </w:rPr>
      </w:pPr>
    </w:p>
    <w:tbl>
      <w:tblPr>
        <w:tblW w:w="10767" w:type="dxa"/>
        <w:tblInd w:w="-5" w:type="dxa"/>
        <w:tblLayout w:type="fixed"/>
        <w:tblLook w:val="04A0" w:firstRow="1" w:lastRow="0" w:firstColumn="1" w:lastColumn="0" w:noHBand="0" w:noVBand="1"/>
      </w:tblPr>
      <w:tblGrid>
        <w:gridCol w:w="851"/>
        <w:gridCol w:w="661"/>
        <w:gridCol w:w="661"/>
        <w:gridCol w:w="661"/>
        <w:gridCol w:w="661"/>
        <w:gridCol w:w="661"/>
        <w:gridCol w:w="661"/>
        <w:gridCol w:w="661"/>
        <w:gridCol w:w="661"/>
        <w:gridCol w:w="661"/>
        <w:gridCol w:w="661"/>
        <w:gridCol w:w="661"/>
        <w:gridCol w:w="661"/>
        <w:gridCol w:w="661"/>
        <w:gridCol w:w="661"/>
        <w:gridCol w:w="662"/>
      </w:tblGrid>
      <w:tr w:rsidR="00A22FAB" w:rsidRPr="00A22FAB" w14:paraId="3A3443AA" w14:textId="77777777" w:rsidTr="00534816">
        <w:trPr>
          <w:trHeight w:val="300"/>
        </w:trPr>
        <w:tc>
          <w:tcPr>
            <w:tcW w:w="851"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1076985F" w14:textId="77777777" w:rsidR="00A22FAB" w:rsidRPr="00A22FAB" w:rsidRDefault="00A22FAB" w:rsidP="00A22FAB">
            <w:pPr>
              <w:rPr>
                <w:rFonts w:eastAsia="Times New Roman" w:cs="Arial"/>
                <w:b/>
                <w:bCs/>
                <w:color w:val="000000"/>
                <w:sz w:val="16"/>
                <w:szCs w:val="16"/>
                <w:lang w:eastAsia="en-GB"/>
              </w:rPr>
            </w:pPr>
            <w:r w:rsidRPr="00A22FAB">
              <w:rPr>
                <w:rFonts w:eastAsia="Times New Roman" w:cs="Arial"/>
                <w:b/>
                <w:bCs/>
                <w:color w:val="000000"/>
                <w:sz w:val="16"/>
                <w:szCs w:val="16"/>
                <w:lang w:eastAsia="en-GB"/>
              </w:rPr>
              <w:t>Gender</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30C02E5C"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2011</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57BF3B97"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2012</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5E5DE439"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2013</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53094CC7"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2014</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26D3419D"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2015</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1188FD47"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2016</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4F694D15"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2017</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15BEF2A0"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2018</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596EAF5A"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2019</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0649F7A0"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2020</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5EAD6620"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2021</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3D33D1E3"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2022</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0807B966"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2023</w:t>
            </w:r>
          </w:p>
        </w:tc>
        <w:tc>
          <w:tcPr>
            <w:tcW w:w="661" w:type="dxa"/>
            <w:tcBorders>
              <w:top w:val="single" w:sz="4" w:space="0" w:color="auto"/>
              <w:left w:val="nil"/>
              <w:bottom w:val="single" w:sz="4" w:space="0" w:color="auto"/>
              <w:right w:val="single" w:sz="4" w:space="0" w:color="auto"/>
            </w:tcBorders>
            <w:shd w:val="clear" w:color="auto" w:fill="auto"/>
            <w:vAlign w:val="center"/>
            <w:hideMark/>
          </w:tcPr>
          <w:p w14:paraId="2B603FEB" w14:textId="77777777"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2024</w:t>
            </w:r>
          </w:p>
        </w:tc>
        <w:tc>
          <w:tcPr>
            <w:tcW w:w="662" w:type="dxa"/>
            <w:tcBorders>
              <w:top w:val="single" w:sz="4" w:space="0" w:color="auto"/>
              <w:left w:val="nil"/>
              <w:bottom w:val="single" w:sz="4" w:space="0" w:color="auto"/>
              <w:right w:val="single" w:sz="4" w:space="0" w:color="auto"/>
            </w:tcBorders>
            <w:shd w:val="clear" w:color="auto" w:fill="auto"/>
            <w:vAlign w:val="center"/>
            <w:hideMark/>
          </w:tcPr>
          <w:p w14:paraId="2680E740" w14:textId="57C06FCF" w:rsidR="00A22FAB" w:rsidRPr="00A22FAB" w:rsidRDefault="00A22FAB" w:rsidP="00534816">
            <w:pPr>
              <w:jc w:val="center"/>
              <w:rPr>
                <w:rFonts w:eastAsia="Times New Roman" w:cs="Arial"/>
                <w:b/>
                <w:bCs/>
                <w:color w:val="000000"/>
                <w:sz w:val="16"/>
                <w:szCs w:val="16"/>
                <w:lang w:eastAsia="en-GB"/>
              </w:rPr>
            </w:pPr>
            <w:r w:rsidRPr="00A22FAB">
              <w:rPr>
                <w:rFonts w:eastAsia="Times New Roman" w:cs="Arial"/>
                <w:b/>
                <w:bCs/>
                <w:color w:val="000000"/>
                <w:sz w:val="16"/>
                <w:szCs w:val="16"/>
                <w:lang w:eastAsia="en-GB"/>
              </w:rPr>
              <w:t>202</w:t>
            </w:r>
            <w:r w:rsidR="00534816">
              <w:rPr>
                <w:rFonts w:eastAsia="Times New Roman" w:cs="Arial"/>
                <w:b/>
                <w:bCs/>
                <w:color w:val="000000"/>
                <w:sz w:val="16"/>
                <w:szCs w:val="16"/>
                <w:lang w:eastAsia="en-GB"/>
              </w:rPr>
              <w:t>5</w:t>
            </w:r>
          </w:p>
        </w:tc>
      </w:tr>
      <w:tr w:rsidR="00A22FAB" w:rsidRPr="00A22FAB" w14:paraId="707313A7" w14:textId="77777777" w:rsidTr="00534816">
        <w:trPr>
          <w:trHeight w:val="300"/>
        </w:trPr>
        <w:tc>
          <w:tcPr>
            <w:tcW w:w="851" w:type="dxa"/>
            <w:tcBorders>
              <w:top w:val="nil"/>
              <w:left w:val="single" w:sz="4" w:space="0" w:color="auto"/>
              <w:bottom w:val="single" w:sz="4" w:space="0" w:color="auto"/>
              <w:right w:val="single" w:sz="4" w:space="0" w:color="auto"/>
            </w:tcBorders>
            <w:shd w:val="clear" w:color="auto" w:fill="auto"/>
            <w:vAlign w:val="center"/>
            <w:hideMark/>
          </w:tcPr>
          <w:p w14:paraId="02149A31" w14:textId="77777777" w:rsidR="00A22FAB" w:rsidRPr="00A22FAB" w:rsidRDefault="00A22FAB" w:rsidP="00A22FAB">
            <w:pPr>
              <w:rPr>
                <w:rFonts w:eastAsia="Times New Roman" w:cs="Arial"/>
                <w:b/>
                <w:bCs/>
                <w:color w:val="000000"/>
                <w:sz w:val="16"/>
                <w:szCs w:val="16"/>
                <w:lang w:eastAsia="en-GB"/>
              </w:rPr>
            </w:pPr>
            <w:r w:rsidRPr="00A22FAB">
              <w:rPr>
                <w:rFonts w:eastAsia="Times New Roman" w:cs="Arial"/>
                <w:b/>
                <w:bCs/>
                <w:color w:val="000000"/>
                <w:sz w:val="16"/>
                <w:szCs w:val="16"/>
                <w:lang w:eastAsia="en-GB"/>
              </w:rPr>
              <w:t>Female</w:t>
            </w:r>
          </w:p>
        </w:tc>
        <w:tc>
          <w:tcPr>
            <w:tcW w:w="661" w:type="dxa"/>
            <w:tcBorders>
              <w:top w:val="nil"/>
              <w:left w:val="nil"/>
              <w:bottom w:val="single" w:sz="4" w:space="0" w:color="auto"/>
              <w:right w:val="single" w:sz="4" w:space="0" w:color="auto"/>
            </w:tcBorders>
            <w:shd w:val="clear" w:color="auto" w:fill="auto"/>
            <w:vAlign w:val="center"/>
            <w:hideMark/>
          </w:tcPr>
          <w:p w14:paraId="6B6BFD93"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73.0%</w:t>
            </w:r>
          </w:p>
        </w:tc>
        <w:tc>
          <w:tcPr>
            <w:tcW w:w="661" w:type="dxa"/>
            <w:tcBorders>
              <w:top w:val="nil"/>
              <w:left w:val="nil"/>
              <w:bottom w:val="single" w:sz="4" w:space="0" w:color="auto"/>
              <w:right w:val="single" w:sz="4" w:space="0" w:color="auto"/>
            </w:tcBorders>
            <w:shd w:val="clear" w:color="auto" w:fill="auto"/>
            <w:vAlign w:val="center"/>
            <w:hideMark/>
          </w:tcPr>
          <w:p w14:paraId="28EBDDF4"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72.9%</w:t>
            </w:r>
          </w:p>
        </w:tc>
        <w:tc>
          <w:tcPr>
            <w:tcW w:w="661" w:type="dxa"/>
            <w:tcBorders>
              <w:top w:val="nil"/>
              <w:left w:val="nil"/>
              <w:bottom w:val="single" w:sz="4" w:space="0" w:color="auto"/>
              <w:right w:val="single" w:sz="4" w:space="0" w:color="auto"/>
            </w:tcBorders>
            <w:shd w:val="clear" w:color="auto" w:fill="auto"/>
            <w:vAlign w:val="center"/>
            <w:hideMark/>
          </w:tcPr>
          <w:p w14:paraId="7BAE9342"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72.6%</w:t>
            </w:r>
          </w:p>
        </w:tc>
        <w:tc>
          <w:tcPr>
            <w:tcW w:w="661" w:type="dxa"/>
            <w:tcBorders>
              <w:top w:val="nil"/>
              <w:left w:val="nil"/>
              <w:bottom w:val="single" w:sz="4" w:space="0" w:color="auto"/>
              <w:right w:val="single" w:sz="4" w:space="0" w:color="auto"/>
            </w:tcBorders>
            <w:shd w:val="clear" w:color="auto" w:fill="auto"/>
            <w:vAlign w:val="center"/>
            <w:hideMark/>
          </w:tcPr>
          <w:p w14:paraId="73543EF6"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73.8%</w:t>
            </w:r>
          </w:p>
        </w:tc>
        <w:tc>
          <w:tcPr>
            <w:tcW w:w="661" w:type="dxa"/>
            <w:tcBorders>
              <w:top w:val="nil"/>
              <w:left w:val="nil"/>
              <w:bottom w:val="single" w:sz="4" w:space="0" w:color="auto"/>
              <w:right w:val="single" w:sz="4" w:space="0" w:color="auto"/>
            </w:tcBorders>
            <w:shd w:val="clear" w:color="auto" w:fill="auto"/>
            <w:vAlign w:val="center"/>
            <w:hideMark/>
          </w:tcPr>
          <w:p w14:paraId="02006A78"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74.0%</w:t>
            </w:r>
          </w:p>
        </w:tc>
        <w:tc>
          <w:tcPr>
            <w:tcW w:w="661" w:type="dxa"/>
            <w:tcBorders>
              <w:top w:val="nil"/>
              <w:left w:val="nil"/>
              <w:bottom w:val="single" w:sz="4" w:space="0" w:color="auto"/>
              <w:right w:val="single" w:sz="4" w:space="0" w:color="auto"/>
            </w:tcBorders>
            <w:shd w:val="clear" w:color="auto" w:fill="auto"/>
            <w:vAlign w:val="center"/>
            <w:hideMark/>
          </w:tcPr>
          <w:p w14:paraId="65011DE3"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72.7%</w:t>
            </w:r>
          </w:p>
        </w:tc>
        <w:tc>
          <w:tcPr>
            <w:tcW w:w="661" w:type="dxa"/>
            <w:tcBorders>
              <w:top w:val="nil"/>
              <w:left w:val="nil"/>
              <w:bottom w:val="single" w:sz="4" w:space="0" w:color="auto"/>
              <w:right w:val="single" w:sz="4" w:space="0" w:color="auto"/>
            </w:tcBorders>
            <w:shd w:val="clear" w:color="auto" w:fill="auto"/>
            <w:vAlign w:val="center"/>
            <w:hideMark/>
          </w:tcPr>
          <w:p w14:paraId="76E47251"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72.7%</w:t>
            </w:r>
          </w:p>
        </w:tc>
        <w:tc>
          <w:tcPr>
            <w:tcW w:w="661" w:type="dxa"/>
            <w:tcBorders>
              <w:top w:val="nil"/>
              <w:left w:val="nil"/>
              <w:bottom w:val="single" w:sz="4" w:space="0" w:color="auto"/>
              <w:right w:val="single" w:sz="4" w:space="0" w:color="auto"/>
            </w:tcBorders>
            <w:shd w:val="clear" w:color="auto" w:fill="auto"/>
            <w:vAlign w:val="center"/>
            <w:hideMark/>
          </w:tcPr>
          <w:p w14:paraId="35029100"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71.4%</w:t>
            </w:r>
          </w:p>
        </w:tc>
        <w:tc>
          <w:tcPr>
            <w:tcW w:w="661" w:type="dxa"/>
            <w:tcBorders>
              <w:top w:val="nil"/>
              <w:left w:val="nil"/>
              <w:bottom w:val="single" w:sz="4" w:space="0" w:color="auto"/>
              <w:right w:val="single" w:sz="4" w:space="0" w:color="auto"/>
            </w:tcBorders>
            <w:shd w:val="clear" w:color="auto" w:fill="auto"/>
            <w:vAlign w:val="center"/>
            <w:hideMark/>
          </w:tcPr>
          <w:p w14:paraId="3E818557"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73.8%</w:t>
            </w:r>
          </w:p>
        </w:tc>
        <w:tc>
          <w:tcPr>
            <w:tcW w:w="661" w:type="dxa"/>
            <w:tcBorders>
              <w:top w:val="nil"/>
              <w:left w:val="nil"/>
              <w:bottom w:val="single" w:sz="4" w:space="0" w:color="auto"/>
              <w:right w:val="single" w:sz="4" w:space="0" w:color="auto"/>
            </w:tcBorders>
            <w:shd w:val="clear" w:color="auto" w:fill="auto"/>
            <w:vAlign w:val="center"/>
            <w:hideMark/>
          </w:tcPr>
          <w:p w14:paraId="09E53A5E"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74.2%</w:t>
            </w:r>
          </w:p>
        </w:tc>
        <w:tc>
          <w:tcPr>
            <w:tcW w:w="661" w:type="dxa"/>
            <w:tcBorders>
              <w:top w:val="nil"/>
              <w:left w:val="nil"/>
              <w:bottom w:val="single" w:sz="4" w:space="0" w:color="auto"/>
              <w:right w:val="single" w:sz="4" w:space="0" w:color="auto"/>
            </w:tcBorders>
            <w:shd w:val="clear" w:color="auto" w:fill="auto"/>
            <w:vAlign w:val="center"/>
            <w:hideMark/>
          </w:tcPr>
          <w:p w14:paraId="39FCE0DF"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75.0%</w:t>
            </w:r>
          </w:p>
        </w:tc>
        <w:tc>
          <w:tcPr>
            <w:tcW w:w="661" w:type="dxa"/>
            <w:tcBorders>
              <w:top w:val="nil"/>
              <w:left w:val="nil"/>
              <w:bottom w:val="single" w:sz="4" w:space="0" w:color="auto"/>
              <w:right w:val="single" w:sz="4" w:space="0" w:color="auto"/>
            </w:tcBorders>
            <w:shd w:val="clear" w:color="auto" w:fill="auto"/>
            <w:vAlign w:val="center"/>
            <w:hideMark/>
          </w:tcPr>
          <w:p w14:paraId="354B91BF"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74.8%</w:t>
            </w:r>
          </w:p>
        </w:tc>
        <w:tc>
          <w:tcPr>
            <w:tcW w:w="661" w:type="dxa"/>
            <w:tcBorders>
              <w:top w:val="nil"/>
              <w:left w:val="nil"/>
              <w:bottom w:val="single" w:sz="4" w:space="0" w:color="auto"/>
              <w:right w:val="single" w:sz="4" w:space="0" w:color="auto"/>
            </w:tcBorders>
            <w:shd w:val="clear" w:color="auto" w:fill="auto"/>
            <w:vAlign w:val="center"/>
            <w:hideMark/>
          </w:tcPr>
          <w:p w14:paraId="2F2311D9"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74.0%</w:t>
            </w:r>
          </w:p>
        </w:tc>
        <w:tc>
          <w:tcPr>
            <w:tcW w:w="661" w:type="dxa"/>
            <w:tcBorders>
              <w:top w:val="nil"/>
              <w:left w:val="nil"/>
              <w:bottom w:val="single" w:sz="4" w:space="0" w:color="auto"/>
              <w:right w:val="single" w:sz="4" w:space="0" w:color="auto"/>
            </w:tcBorders>
            <w:shd w:val="clear" w:color="auto" w:fill="auto"/>
            <w:vAlign w:val="center"/>
            <w:hideMark/>
          </w:tcPr>
          <w:p w14:paraId="6F7073EB"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73.5%</w:t>
            </w:r>
          </w:p>
        </w:tc>
        <w:tc>
          <w:tcPr>
            <w:tcW w:w="662" w:type="dxa"/>
            <w:tcBorders>
              <w:top w:val="nil"/>
              <w:left w:val="nil"/>
              <w:bottom w:val="single" w:sz="4" w:space="0" w:color="auto"/>
              <w:right w:val="single" w:sz="4" w:space="0" w:color="auto"/>
            </w:tcBorders>
            <w:shd w:val="clear" w:color="auto" w:fill="auto"/>
            <w:vAlign w:val="center"/>
            <w:hideMark/>
          </w:tcPr>
          <w:p w14:paraId="481BE027" w14:textId="5B309357" w:rsidR="00A22FAB" w:rsidRPr="00A22FAB" w:rsidRDefault="00534816" w:rsidP="00534816">
            <w:pPr>
              <w:jc w:val="center"/>
              <w:rPr>
                <w:rFonts w:eastAsia="Times New Roman" w:cs="Arial"/>
                <w:color w:val="000000"/>
                <w:sz w:val="15"/>
                <w:szCs w:val="15"/>
                <w:lang w:eastAsia="en-GB"/>
              </w:rPr>
            </w:pPr>
            <w:r>
              <w:rPr>
                <w:rFonts w:eastAsia="Times New Roman" w:cs="Arial"/>
                <w:color w:val="000000"/>
                <w:sz w:val="15"/>
                <w:szCs w:val="15"/>
                <w:lang w:eastAsia="en-GB"/>
              </w:rPr>
              <w:t>73.5</w:t>
            </w:r>
            <w:r w:rsidR="00A22FAB" w:rsidRPr="00A22FAB">
              <w:rPr>
                <w:rFonts w:eastAsia="Times New Roman" w:cs="Arial"/>
                <w:color w:val="000000"/>
                <w:sz w:val="15"/>
                <w:szCs w:val="15"/>
                <w:lang w:eastAsia="en-GB"/>
              </w:rPr>
              <w:t>%</w:t>
            </w:r>
          </w:p>
        </w:tc>
      </w:tr>
      <w:tr w:rsidR="00A22FAB" w:rsidRPr="00A22FAB" w14:paraId="652CE44C" w14:textId="77777777" w:rsidTr="00534816">
        <w:trPr>
          <w:trHeight w:val="300"/>
        </w:trPr>
        <w:tc>
          <w:tcPr>
            <w:tcW w:w="851" w:type="dxa"/>
            <w:tcBorders>
              <w:top w:val="nil"/>
              <w:left w:val="single" w:sz="4" w:space="0" w:color="auto"/>
              <w:bottom w:val="single" w:sz="4" w:space="0" w:color="auto"/>
              <w:right w:val="single" w:sz="4" w:space="0" w:color="auto"/>
            </w:tcBorders>
            <w:shd w:val="clear" w:color="auto" w:fill="auto"/>
            <w:vAlign w:val="center"/>
            <w:hideMark/>
          </w:tcPr>
          <w:p w14:paraId="09C5E58F" w14:textId="77777777" w:rsidR="00A22FAB" w:rsidRPr="00A22FAB" w:rsidRDefault="00A22FAB" w:rsidP="00A22FAB">
            <w:pPr>
              <w:rPr>
                <w:rFonts w:eastAsia="Times New Roman" w:cs="Arial"/>
                <w:b/>
                <w:bCs/>
                <w:color w:val="000000"/>
                <w:sz w:val="16"/>
                <w:szCs w:val="16"/>
                <w:lang w:eastAsia="en-GB"/>
              </w:rPr>
            </w:pPr>
            <w:r w:rsidRPr="00A22FAB">
              <w:rPr>
                <w:rFonts w:eastAsia="Times New Roman" w:cs="Arial"/>
                <w:b/>
                <w:bCs/>
                <w:color w:val="000000"/>
                <w:sz w:val="16"/>
                <w:szCs w:val="16"/>
                <w:lang w:eastAsia="en-GB"/>
              </w:rPr>
              <w:t>Male</w:t>
            </w:r>
          </w:p>
        </w:tc>
        <w:tc>
          <w:tcPr>
            <w:tcW w:w="661" w:type="dxa"/>
            <w:tcBorders>
              <w:top w:val="nil"/>
              <w:left w:val="nil"/>
              <w:bottom w:val="single" w:sz="4" w:space="0" w:color="auto"/>
              <w:right w:val="single" w:sz="4" w:space="0" w:color="auto"/>
            </w:tcBorders>
            <w:shd w:val="clear" w:color="auto" w:fill="auto"/>
            <w:vAlign w:val="center"/>
            <w:hideMark/>
          </w:tcPr>
          <w:p w14:paraId="0804440B"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27.0%</w:t>
            </w:r>
          </w:p>
        </w:tc>
        <w:tc>
          <w:tcPr>
            <w:tcW w:w="661" w:type="dxa"/>
            <w:tcBorders>
              <w:top w:val="nil"/>
              <w:left w:val="nil"/>
              <w:bottom w:val="single" w:sz="4" w:space="0" w:color="auto"/>
              <w:right w:val="single" w:sz="4" w:space="0" w:color="auto"/>
            </w:tcBorders>
            <w:shd w:val="clear" w:color="auto" w:fill="auto"/>
            <w:vAlign w:val="center"/>
            <w:hideMark/>
          </w:tcPr>
          <w:p w14:paraId="26B30A1A"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27.1%</w:t>
            </w:r>
          </w:p>
        </w:tc>
        <w:tc>
          <w:tcPr>
            <w:tcW w:w="661" w:type="dxa"/>
            <w:tcBorders>
              <w:top w:val="nil"/>
              <w:left w:val="nil"/>
              <w:bottom w:val="single" w:sz="4" w:space="0" w:color="auto"/>
              <w:right w:val="single" w:sz="4" w:space="0" w:color="auto"/>
            </w:tcBorders>
            <w:shd w:val="clear" w:color="auto" w:fill="auto"/>
            <w:vAlign w:val="center"/>
            <w:hideMark/>
          </w:tcPr>
          <w:p w14:paraId="3D975273"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27.4%</w:t>
            </w:r>
          </w:p>
        </w:tc>
        <w:tc>
          <w:tcPr>
            <w:tcW w:w="661" w:type="dxa"/>
            <w:tcBorders>
              <w:top w:val="nil"/>
              <w:left w:val="nil"/>
              <w:bottom w:val="single" w:sz="4" w:space="0" w:color="auto"/>
              <w:right w:val="single" w:sz="4" w:space="0" w:color="auto"/>
            </w:tcBorders>
            <w:shd w:val="clear" w:color="auto" w:fill="auto"/>
            <w:vAlign w:val="center"/>
            <w:hideMark/>
          </w:tcPr>
          <w:p w14:paraId="7142D8CC"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26.2%</w:t>
            </w:r>
          </w:p>
        </w:tc>
        <w:tc>
          <w:tcPr>
            <w:tcW w:w="661" w:type="dxa"/>
            <w:tcBorders>
              <w:top w:val="nil"/>
              <w:left w:val="nil"/>
              <w:bottom w:val="single" w:sz="4" w:space="0" w:color="auto"/>
              <w:right w:val="single" w:sz="4" w:space="0" w:color="auto"/>
            </w:tcBorders>
            <w:shd w:val="clear" w:color="auto" w:fill="auto"/>
            <w:vAlign w:val="center"/>
            <w:hideMark/>
          </w:tcPr>
          <w:p w14:paraId="2C83EDD7"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26.0%</w:t>
            </w:r>
          </w:p>
        </w:tc>
        <w:tc>
          <w:tcPr>
            <w:tcW w:w="661" w:type="dxa"/>
            <w:tcBorders>
              <w:top w:val="nil"/>
              <w:left w:val="nil"/>
              <w:bottom w:val="single" w:sz="4" w:space="0" w:color="auto"/>
              <w:right w:val="single" w:sz="4" w:space="0" w:color="auto"/>
            </w:tcBorders>
            <w:shd w:val="clear" w:color="auto" w:fill="auto"/>
            <w:vAlign w:val="center"/>
            <w:hideMark/>
          </w:tcPr>
          <w:p w14:paraId="5C4821F4"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27.3%</w:t>
            </w:r>
          </w:p>
        </w:tc>
        <w:tc>
          <w:tcPr>
            <w:tcW w:w="661" w:type="dxa"/>
            <w:tcBorders>
              <w:top w:val="nil"/>
              <w:left w:val="nil"/>
              <w:bottom w:val="single" w:sz="4" w:space="0" w:color="auto"/>
              <w:right w:val="single" w:sz="4" w:space="0" w:color="auto"/>
            </w:tcBorders>
            <w:shd w:val="clear" w:color="auto" w:fill="auto"/>
            <w:vAlign w:val="center"/>
            <w:hideMark/>
          </w:tcPr>
          <w:p w14:paraId="564B671B"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27.3%</w:t>
            </w:r>
          </w:p>
        </w:tc>
        <w:tc>
          <w:tcPr>
            <w:tcW w:w="661" w:type="dxa"/>
            <w:tcBorders>
              <w:top w:val="nil"/>
              <w:left w:val="nil"/>
              <w:bottom w:val="single" w:sz="4" w:space="0" w:color="auto"/>
              <w:right w:val="single" w:sz="4" w:space="0" w:color="auto"/>
            </w:tcBorders>
            <w:shd w:val="clear" w:color="auto" w:fill="auto"/>
            <w:vAlign w:val="center"/>
            <w:hideMark/>
          </w:tcPr>
          <w:p w14:paraId="25BF4C01"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28.6%</w:t>
            </w:r>
          </w:p>
        </w:tc>
        <w:tc>
          <w:tcPr>
            <w:tcW w:w="661" w:type="dxa"/>
            <w:tcBorders>
              <w:top w:val="nil"/>
              <w:left w:val="nil"/>
              <w:bottom w:val="single" w:sz="4" w:space="0" w:color="auto"/>
              <w:right w:val="single" w:sz="4" w:space="0" w:color="auto"/>
            </w:tcBorders>
            <w:shd w:val="clear" w:color="auto" w:fill="auto"/>
            <w:vAlign w:val="center"/>
            <w:hideMark/>
          </w:tcPr>
          <w:p w14:paraId="36D389FF"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26.2%</w:t>
            </w:r>
          </w:p>
        </w:tc>
        <w:tc>
          <w:tcPr>
            <w:tcW w:w="661" w:type="dxa"/>
            <w:tcBorders>
              <w:top w:val="nil"/>
              <w:left w:val="nil"/>
              <w:bottom w:val="single" w:sz="4" w:space="0" w:color="auto"/>
              <w:right w:val="single" w:sz="4" w:space="0" w:color="auto"/>
            </w:tcBorders>
            <w:shd w:val="clear" w:color="auto" w:fill="auto"/>
            <w:vAlign w:val="center"/>
            <w:hideMark/>
          </w:tcPr>
          <w:p w14:paraId="6C61C7FC"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25.8%</w:t>
            </w:r>
          </w:p>
        </w:tc>
        <w:tc>
          <w:tcPr>
            <w:tcW w:w="661" w:type="dxa"/>
            <w:tcBorders>
              <w:top w:val="nil"/>
              <w:left w:val="nil"/>
              <w:bottom w:val="single" w:sz="4" w:space="0" w:color="auto"/>
              <w:right w:val="single" w:sz="4" w:space="0" w:color="auto"/>
            </w:tcBorders>
            <w:shd w:val="clear" w:color="auto" w:fill="auto"/>
            <w:vAlign w:val="center"/>
            <w:hideMark/>
          </w:tcPr>
          <w:p w14:paraId="7E421244"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25.0%</w:t>
            </w:r>
          </w:p>
        </w:tc>
        <w:tc>
          <w:tcPr>
            <w:tcW w:w="661" w:type="dxa"/>
            <w:tcBorders>
              <w:top w:val="nil"/>
              <w:left w:val="nil"/>
              <w:bottom w:val="single" w:sz="4" w:space="0" w:color="auto"/>
              <w:right w:val="single" w:sz="4" w:space="0" w:color="auto"/>
            </w:tcBorders>
            <w:shd w:val="clear" w:color="auto" w:fill="auto"/>
            <w:vAlign w:val="center"/>
            <w:hideMark/>
          </w:tcPr>
          <w:p w14:paraId="47C3C77E"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25.2%</w:t>
            </w:r>
          </w:p>
        </w:tc>
        <w:tc>
          <w:tcPr>
            <w:tcW w:w="661" w:type="dxa"/>
            <w:tcBorders>
              <w:top w:val="nil"/>
              <w:left w:val="nil"/>
              <w:bottom w:val="single" w:sz="4" w:space="0" w:color="auto"/>
              <w:right w:val="single" w:sz="4" w:space="0" w:color="auto"/>
            </w:tcBorders>
            <w:shd w:val="clear" w:color="auto" w:fill="auto"/>
            <w:vAlign w:val="center"/>
            <w:hideMark/>
          </w:tcPr>
          <w:p w14:paraId="3CC9124D"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26.0%</w:t>
            </w:r>
          </w:p>
        </w:tc>
        <w:tc>
          <w:tcPr>
            <w:tcW w:w="661" w:type="dxa"/>
            <w:tcBorders>
              <w:top w:val="nil"/>
              <w:left w:val="nil"/>
              <w:bottom w:val="single" w:sz="4" w:space="0" w:color="auto"/>
              <w:right w:val="single" w:sz="4" w:space="0" w:color="auto"/>
            </w:tcBorders>
            <w:shd w:val="clear" w:color="auto" w:fill="auto"/>
            <w:vAlign w:val="center"/>
            <w:hideMark/>
          </w:tcPr>
          <w:p w14:paraId="08CFF289" w14:textId="77777777" w:rsidR="00A22FAB" w:rsidRPr="00A22FAB" w:rsidRDefault="00A22FAB" w:rsidP="00534816">
            <w:pPr>
              <w:jc w:val="center"/>
              <w:rPr>
                <w:rFonts w:eastAsia="Times New Roman" w:cs="Arial"/>
                <w:color w:val="000000"/>
                <w:sz w:val="15"/>
                <w:szCs w:val="15"/>
                <w:lang w:eastAsia="en-GB"/>
              </w:rPr>
            </w:pPr>
            <w:r w:rsidRPr="00A22FAB">
              <w:rPr>
                <w:rFonts w:eastAsia="Times New Roman" w:cs="Arial"/>
                <w:color w:val="000000"/>
                <w:sz w:val="15"/>
                <w:szCs w:val="15"/>
                <w:lang w:eastAsia="en-GB"/>
              </w:rPr>
              <w:t>26.5%</w:t>
            </w:r>
          </w:p>
        </w:tc>
        <w:tc>
          <w:tcPr>
            <w:tcW w:w="662" w:type="dxa"/>
            <w:tcBorders>
              <w:top w:val="nil"/>
              <w:left w:val="nil"/>
              <w:bottom w:val="single" w:sz="4" w:space="0" w:color="auto"/>
              <w:right w:val="single" w:sz="4" w:space="0" w:color="auto"/>
            </w:tcBorders>
            <w:shd w:val="clear" w:color="auto" w:fill="auto"/>
            <w:vAlign w:val="center"/>
            <w:hideMark/>
          </w:tcPr>
          <w:p w14:paraId="2C982E17" w14:textId="7EB35486" w:rsidR="00A22FAB" w:rsidRPr="00A22FAB" w:rsidRDefault="00534816" w:rsidP="00534816">
            <w:pPr>
              <w:jc w:val="center"/>
              <w:rPr>
                <w:rFonts w:eastAsia="Times New Roman" w:cs="Arial"/>
                <w:color w:val="000000"/>
                <w:sz w:val="15"/>
                <w:szCs w:val="15"/>
                <w:lang w:eastAsia="en-GB"/>
              </w:rPr>
            </w:pPr>
            <w:r>
              <w:rPr>
                <w:rFonts w:eastAsia="Times New Roman" w:cs="Arial"/>
                <w:color w:val="000000"/>
                <w:sz w:val="15"/>
                <w:szCs w:val="15"/>
                <w:lang w:eastAsia="en-GB"/>
              </w:rPr>
              <w:t>26.5</w:t>
            </w:r>
            <w:r w:rsidR="00A22FAB" w:rsidRPr="00A22FAB">
              <w:rPr>
                <w:rFonts w:eastAsia="Times New Roman" w:cs="Arial"/>
                <w:color w:val="000000"/>
                <w:sz w:val="15"/>
                <w:szCs w:val="15"/>
                <w:lang w:eastAsia="en-GB"/>
              </w:rPr>
              <w:t>%</w:t>
            </w:r>
          </w:p>
        </w:tc>
      </w:tr>
    </w:tbl>
    <w:p w14:paraId="398FD357" w14:textId="77777777" w:rsidR="00A22FAB" w:rsidRDefault="00A22FAB" w:rsidP="00BB0A71">
      <w:pPr>
        <w:rPr>
          <w:rFonts w:cs="Arial"/>
          <w:szCs w:val="24"/>
        </w:rPr>
      </w:pPr>
    </w:p>
    <w:p w14:paraId="41CB063F" w14:textId="09115EC3" w:rsidR="00660719" w:rsidRPr="00705A09" w:rsidRDefault="00660719" w:rsidP="00BB0A71">
      <w:pPr>
        <w:rPr>
          <w:rFonts w:cs="Arial"/>
          <w:szCs w:val="24"/>
        </w:rPr>
      </w:pPr>
      <w:r w:rsidRPr="00705A09">
        <w:rPr>
          <w:rFonts w:cs="Arial"/>
          <w:szCs w:val="24"/>
        </w:rPr>
        <w:t xml:space="preserve">While </w:t>
      </w:r>
      <w:r w:rsidR="00D16DE4">
        <w:rPr>
          <w:rFonts w:cs="Arial"/>
          <w:szCs w:val="24"/>
        </w:rPr>
        <w:t>gender</w:t>
      </w:r>
      <w:r w:rsidR="00DB12CA" w:rsidRPr="00705A09">
        <w:rPr>
          <w:rFonts w:cs="Arial"/>
          <w:szCs w:val="24"/>
        </w:rPr>
        <w:t xml:space="preserve"> split within </w:t>
      </w:r>
      <w:r w:rsidR="00C75078">
        <w:rPr>
          <w:rFonts w:cs="Arial"/>
          <w:szCs w:val="24"/>
        </w:rPr>
        <w:t>NHS GJ</w:t>
      </w:r>
      <w:r w:rsidR="00DB12CA" w:rsidRPr="00705A09">
        <w:rPr>
          <w:rFonts w:cs="Arial"/>
          <w:szCs w:val="24"/>
        </w:rPr>
        <w:t xml:space="preserve"> is </w:t>
      </w:r>
      <w:r w:rsidR="00FD5BDB">
        <w:rPr>
          <w:rFonts w:cs="Arial"/>
          <w:szCs w:val="24"/>
        </w:rPr>
        <w:t>73</w:t>
      </w:r>
      <w:r w:rsidR="00CB1A74">
        <w:rPr>
          <w:rFonts w:cs="Arial"/>
          <w:szCs w:val="24"/>
        </w:rPr>
        <w:t>.</w:t>
      </w:r>
      <w:r w:rsidR="00FD5BDB">
        <w:rPr>
          <w:rFonts w:cs="Arial"/>
          <w:szCs w:val="24"/>
        </w:rPr>
        <w:t>5</w:t>
      </w:r>
      <w:r w:rsidR="00DB12CA" w:rsidRPr="00705A09">
        <w:rPr>
          <w:rFonts w:cs="Arial"/>
          <w:szCs w:val="24"/>
        </w:rPr>
        <w:t xml:space="preserve">% female to </w:t>
      </w:r>
      <w:r w:rsidR="00FD5BDB">
        <w:rPr>
          <w:rFonts w:cs="Arial"/>
          <w:szCs w:val="24"/>
        </w:rPr>
        <w:t>26.5</w:t>
      </w:r>
      <w:r w:rsidRPr="00705A09">
        <w:rPr>
          <w:rFonts w:cs="Arial"/>
          <w:szCs w:val="24"/>
        </w:rPr>
        <w:t xml:space="preserve">% male, across Scotland as a whole the </w:t>
      </w:r>
      <w:r w:rsidR="003646EA">
        <w:rPr>
          <w:rFonts w:cs="Arial"/>
          <w:szCs w:val="24"/>
        </w:rPr>
        <w:t>2022 census</w:t>
      </w:r>
      <w:r w:rsidRPr="00705A09">
        <w:rPr>
          <w:rFonts w:cs="Arial"/>
          <w:szCs w:val="24"/>
        </w:rPr>
        <w:t xml:space="preserve"> (</w:t>
      </w:r>
      <w:r w:rsidR="003F64EE">
        <w:rPr>
          <w:rFonts w:cs="Arial"/>
          <w:szCs w:val="24"/>
        </w:rPr>
        <w:t xml:space="preserve">source: </w:t>
      </w:r>
      <w:hyperlink r:id="rId44" w:history="1">
        <w:r w:rsidR="003646EA" w:rsidRPr="003646EA">
          <w:rPr>
            <w:rStyle w:val="Hyperlink"/>
          </w:rPr>
          <w:t>https://www.scotlandscensus.gov.uk</w:t>
        </w:r>
      </w:hyperlink>
      <w:r w:rsidRPr="00705A09">
        <w:rPr>
          <w:rFonts w:cs="Arial"/>
          <w:szCs w:val="24"/>
        </w:rPr>
        <w:t xml:space="preserve">) </w:t>
      </w:r>
      <w:r w:rsidR="003646EA">
        <w:rPr>
          <w:rFonts w:cs="Arial"/>
          <w:szCs w:val="24"/>
        </w:rPr>
        <w:t xml:space="preserve">indicated that </w:t>
      </w:r>
      <w:r w:rsidR="00A95236" w:rsidRPr="00705A09">
        <w:rPr>
          <w:rFonts w:cs="Arial"/>
          <w:szCs w:val="24"/>
        </w:rPr>
        <w:t xml:space="preserve">the split </w:t>
      </w:r>
      <w:r w:rsidR="00CB300A" w:rsidRPr="00705A09">
        <w:rPr>
          <w:rFonts w:cs="Arial"/>
          <w:szCs w:val="24"/>
        </w:rPr>
        <w:t xml:space="preserve">for working age people (aged 16 to 64) </w:t>
      </w:r>
      <w:r w:rsidR="003646EA">
        <w:rPr>
          <w:rFonts w:cs="Arial"/>
          <w:szCs w:val="24"/>
        </w:rPr>
        <w:t>was 51.1</w:t>
      </w:r>
      <w:r w:rsidR="00DB12CA" w:rsidRPr="00705A09">
        <w:rPr>
          <w:rFonts w:cs="Arial"/>
          <w:szCs w:val="24"/>
        </w:rPr>
        <w:t xml:space="preserve">% female and </w:t>
      </w:r>
      <w:r w:rsidR="003646EA">
        <w:rPr>
          <w:rFonts w:cs="Arial"/>
          <w:szCs w:val="24"/>
        </w:rPr>
        <w:t>48.9</w:t>
      </w:r>
      <w:r w:rsidRPr="00705A09">
        <w:rPr>
          <w:rFonts w:cs="Arial"/>
          <w:szCs w:val="24"/>
        </w:rPr>
        <w:t>% male.</w:t>
      </w:r>
      <w:r w:rsidR="00901CC7" w:rsidRPr="00705A09">
        <w:rPr>
          <w:rFonts w:cs="Arial"/>
          <w:szCs w:val="24"/>
        </w:rPr>
        <w:t xml:space="preserve"> </w:t>
      </w:r>
      <w:r w:rsidRPr="00705A09">
        <w:rPr>
          <w:rFonts w:cs="Arial"/>
          <w:szCs w:val="24"/>
        </w:rPr>
        <w:t xml:space="preserve">Closer to home the split for the </w:t>
      </w:r>
      <w:r w:rsidR="00A95236" w:rsidRPr="00705A09">
        <w:rPr>
          <w:rFonts w:cs="Arial"/>
          <w:szCs w:val="24"/>
        </w:rPr>
        <w:t>population of the</w:t>
      </w:r>
      <w:r w:rsidR="004425A1" w:rsidRPr="00705A09">
        <w:rPr>
          <w:rFonts w:cs="Arial"/>
          <w:szCs w:val="24"/>
        </w:rPr>
        <w:t xml:space="preserve"> </w:t>
      </w:r>
      <w:r w:rsidRPr="00705A09">
        <w:rPr>
          <w:rFonts w:cs="Arial"/>
          <w:szCs w:val="24"/>
        </w:rPr>
        <w:t xml:space="preserve">West Dunbartonshire Council area (in which </w:t>
      </w:r>
      <w:r w:rsidR="00E52910">
        <w:rPr>
          <w:rFonts w:cs="Arial"/>
          <w:szCs w:val="24"/>
        </w:rPr>
        <w:t>NHS GJ</w:t>
      </w:r>
      <w:r w:rsidRPr="00705A09">
        <w:rPr>
          <w:rFonts w:cs="Arial"/>
          <w:szCs w:val="24"/>
        </w:rPr>
        <w:t xml:space="preserve"> is situated) </w:t>
      </w:r>
      <w:r w:rsidR="003646EA">
        <w:rPr>
          <w:rFonts w:cs="Arial"/>
          <w:szCs w:val="24"/>
        </w:rPr>
        <w:t>on the census date was</w:t>
      </w:r>
      <w:r w:rsidR="00A95236" w:rsidRPr="00705A09">
        <w:rPr>
          <w:rFonts w:cs="Arial"/>
          <w:szCs w:val="24"/>
        </w:rPr>
        <w:t xml:space="preserve"> </w:t>
      </w:r>
      <w:r w:rsidR="003646EA">
        <w:rPr>
          <w:rFonts w:cs="Arial"/>
          <w:szCs w:val="24"/>
        </w:rPr>
        <w:t>51.7</w:t>
      </w:r>
      <w:r w:rsidR="004425A1" w:rsidRPr="00705A09">
        <w:rPr>
          <w:rFonts w:cs="Arial"/>
          <w:szCs w:val="24"/>
        </w:rPr>
        <w:t xml:space="preserve">% female to </w:t>
      </w:r>
      <w:r w:rsidR="003646EA">
        <w:rPr>
          <w:rFonts w:cs="Arial"/>
          <w:szCs w:val="24"/>
        </w:rPr>
        <w:t>48.3</w:t>
      </w:r>
      <w:r w:rsidR="00A95236" w:rsidRPr="00705A09">
        <w:rPr>
          <w:rFonts w:cs="Arial"/>
          <w:szCs w:val="24"/>
        </w:rPr>
        <w:t>% male</w:t>
      </w:r>
      <w:r w:rsidR="00CB300A" w:rsidRPr="00705A09">
        <w:rPr>
          <w:rFonts w:cs="Arial"/>
          <w:szCs w:val="24"/>
        </w:rPr>
        <w:t xml:space="preserve"> for the working age population</w:t>
      </w:r>
      <w:r w:rsidR="00A95236" w:rsidRPr="00705A09">
        <w:rPr>
          <w:rFonts w:cs="Arial"/>
          <w:szCs w:val="24"/>
        </w:rPr>
        <w:t>.</w:t>
      </w:r>
    </w:p>
    <w:p w14:paraId="24BB6506" w14:textId="77777777" w:rsidR="00660719" w:rsidRPr="00705A09" w:rsidRDefault="00660719" w:rsidP="00BB0A71">
      <w:pPr>
        <w:rPr>
          <w:rFonts w:cs="Arial"/>
          <w:szCs w:val="24"/>
        </w:rPr>
      </w:pPr>
    </w:p>
    <w:p w14:paraId="441F4B41" w14:textId="3A5AC641" w:rsidR="00A14F45" w:rsidRPr="00705A09" w:rsidRDefault="004C18B7" w:rsidP="00BB0A71">
      <w:pPr>
        <w:rPr>
          <w:rFonts w:cs="Arial"/>
          <w:szCs w:val="24"/>
        </w:rPr>
      </w:pPr>
      <w:r w:rsidRPr="00705A09">
        <w:rPr>
          <w:rFonts w:cs="Arial"/>
          <w:szCs w:val="24"/>
        </w:rPr>
        <w:t>As mentioned in the previous paragraph</w:t>
      </w:r>
      <w:r w:rsidR="006D4034">
        <w:rPr>
          <w:rFonts w:cs="Arial"/>
          <w:szCs w:val="24"/>
        </w:rPr>
        <w:t>,</w:t>
      </w:r>
      <w:r w:rsidRPr="00705A09">
        <w:rPr>
          <w:rFonts w:cs="Arial"/>
          <w:szCs w:val="24"/>
        </w:rPr>
        <w:t xml:space="preserve"> </w:t>
      </w:r>
      <w:r w:rsidR="002B3444">
        <w:rPr>
          <w:rFonts w:cs="Arial"/>
          <w:szCs w:val="24"/>
        </w:rPr>
        <w:t>the</w:t>
      </w:r>
      <w:r w:rsidR="00A14F45" w:rsidRPr="00705A09">
        <w:rPr>
          <w:rFonts w:cs="Arial"/>
          <w:szCs w:val="24"/>
        </w:rPr>
        <w:t xml:space="preserve"> </w:t>
      </w:r>
      <w:r w:rsidR="006D4034">
        <w:rPr>
          <w:rFonts w:cs="Arial"/>
          <w:szCs w:val="24"/>
        </w:rPr>
        <w:t xml:space="preserve">gender </w:t>
      </w:r>
      <w:r w:rsidR="00A14F45" w:rsidRPr="00705A09">
        <w:rPr>
          <w:rFonts w:cs="Arial"/>
          <w:szCs w:val="24"/>
        </w:rPr>
        <w:t>split in Scotland is roughly 50:50</w:t>
      </w:r>
      <w:r w:rsidR="009459C1" w:rsidRPr="00705A09">
        <w:rPr>
          <w:rFonts w:cs="Arial"/>
          <w:szCs w:val="24"/>
        </w:rPr>
        <w:t xml:space="preserve">. </w:t>
      </w:r>
      <w:r w:rsidR="00DB12CA" w:rsidRPr="00705A09">
        <w:rPr>
          <w:rFonts w:cs="Arial"/>
          <w:szCs w:val="24"/>
        </w:rPr>
        <w:t>H</w:t>
      </w:r>
      <w:r w:rsidRPr="00705A09">
        <w:rPr>
          <w:rFonts w:cs="Arial"/>
          <w:szCs w:val="24"/>
        </w:rPr>
        <w:t>owever,</w:t>
      </w:r>
      <w:r w:rsidR="00A14F45" w:rsidRPr="00705A09">
        <w:rPr>
          <w:rFonts w:cs="Arial"/>
          <w:szCs w:val="24"/>
        </w:rPr>
        <w:t xml:space="preserve"> the largest job family in </w:t>
      </w:r>
      <w:r w:rsidR="00C75078">
        <w:rPr>
          <w:rFonts w:cs="Arial"/>
          <w:szCs w:val="24"/>
        </w:rPr>
        <w:t>NHS GJ</w:t>
      </w:r>
      <w:r w:rsidR="00A14F45" w:rsidRPr="00705A09">
        <w:rPr>
          <w:rFonts w:cs="Arial"/>
          <w:szCs w:val="24"/>
        </w:rPr>
        <w:t xml:space="preserve"> is </w:t>
      </w:r>
      <w:r w:rsidR="004C3883" w:rsidRPr="00705A09">
        <w:rPr>
          <w:rFonts w:cs="Arial"/>
          <w:szCs w:val="24"/>
        </w:rPr>
        <w:t>“</w:t>
      </w:r>
      <w:r w:rsidR="00A14F45" w:rsidRPr="00705A09">
        <w:rPr>
          <w:rFonts w:cs="Arial"/>
          <w:szCs w:val="24"/>
        </w:rPr>
        <w:t>Nursing and Midwifery</w:t>
      </w:r>
      <w:r w:rsidR="004C3883" w:rsidRPr="00705A09">
        <w:rPr>
          <w:rFonts w:cs="Arial"/>
          <w:szCs w:val="24"/>
        </w:rPr>
        <w:t>”</w:t>
      </w:r>
      <w:r w:rsidR="00A14F45" w:rsidRPr="00705A09">
        <w:rPr>
          <w:rFonts w:cs="Arial"/>
          <w:szCs w:val="24"/>
        </w:rPr>
        <w:t xml:space="preserve">, which </w:t>
      </w:r>
      <w:r w:rsidR="00117FDE" w:rsidRPr="00705A09">
        <w:rPr>
          <w:rFonts w:cs="Arial"/>
          <w:szCs w:val="24"/>
        </w:rPr>
        <w:t>has</w:t>
      </w:r>
      <w:r w:rsidR="00A14F45" w:rsidRPr="00705A09">
        <w:rPr>
          <w:rFonts w:cs="Arial"/>
          <w:szCs w:val="24"/>
        </w:rPr>
        <w:t xml:space="preserve"> traditionally </w:t>
      </w:r>
      <w:r w:rsidR="00117FDE" w:rsidRPr="00705A09">
        <w:rPr>
          <w:rFonts w:cs="Arial"/>
          <w:szCs w:val="24"/>
        </w:rPr>
        <w:t xml:space="preserve">been </w:t>
      </w:r>
      <w:r w:rsidR="00A14F45" w:rsidRPr="00705A09">
        <w:rPr>
          <w:rFonts w:cs="Arial"/>
          <w:szCs w:val="24"/>
        </w:rPr>
        <w:t xml:space="preserve">a female dominated profession, resulting in a higher proportion of female to male </w:t>
      </w:r>
      <w:r w:rsidR="006D4034">
        <w:rPr>
          <w:rFonts w:cs="Arial"/>
          <w:szCs w:val="24"/>
        </w:rPr>
        <w:t>members of the workforce</w:t>
      </w:r>
      <w:r w:rsidR="00A14F45" w:rsidRPr="00705A09">
        <w:rPr>
          <w:rFonts w:cs="Arial"/>
          <w:szCs w:val="24"/>
        </w:rPr>
        <w:t>.</w:t>
      </w:r>
      <w:r w:rsidR="00901CC7" w:rsidRPr="00705A09">
        <w:rPr>
          <w:rFonts w:cs="Arial"/>
          <w:szCs w:val="24"/>
        </w:rPr>
        <w:t xml:space="preserve"> </w:t>
      </w:r>
      <w:r w:rsidR="006D4034">
        <w:rPr>
          <w:rFonts w:cs="Arial"/>
          <w:szCs w:val="24"/>
        </w:rPr>
        <w:t>Most</w:t>
      </w:r>
      <w:r w:rsidR="00A14F45" w:rsidRPr="00705A09">
        <w:rPr>
          <w:rFonts w:cs="Arial"/>
          <w:szCs w:val="24"/>
        </w:rPr>
        <w:t xml:space="preserve"> job families within </w:t>
      </w:r>
      <w:r w:rsidR="00C75078">
        <w:rPr>
          <w:rFonts w:cs="Arial"/>
          <w:szCs w:val="24"/>
        </w:rPr>
        <w:t>NHS GJ</w:t>
      </w:r>
      <w:r w:rsidR="00A14F45" w:rsidRPr="00705A09">
        <w:rPr>
          <w:rFonts w:cs="Arial"/>
          <w:szCs w:val="24"/>
        </w:rPr>
        <w:t xml:space="preserve"> have a female majority, with </w:t>
      </w:r>
      <w:r w:rsidR="004C3883" w:rsidRPr="00705A09">
        <w:rPr>
          <w:rFonts w:cs="Arial"/>
          <w:szCs w:val="24"/>
        </w:rPr>
        <w:t>only “Medical and Dental</w:t>
      </w:r>
      <w:r w:rsidR="006D4034">
        <w:rPr>
          <w:rFonts w:cs="Arial"/>
          <w:szCs w:val="24"/>
        </w:rPr>
        <w:t xml:space="preserve">”, “Personal and Social Care” </w:t>
      </w:r>
      <w:r w:rsidR="00092749" w:rsidRPr="00705A09">
        <w:rPr>
          <w:rFonts w:cs="Arial"/>
          <w:szCs w:val="24"/>
        </w:rPr>
        <w:t>and</w:t>
      </w:r>
      <w:r w:rsidR="004C3883" w:rsidRPr="00705A09">
        <w:rPr>
          <w:rFonts w:cs="Arial"/>
          <w:szCs w:val="24"/>
        </w:rPr>
        <w:t xml:space="preserve"> “Support Services” having more male</w:t>
      </w:r>
      <w:r w:rsidR="006448D5" w:rsidRPr="00705A09">
        <w:rPr>
          <w:rFonts w:cs="Arial"/>
          <w:szCs w:val="24"/>
        </w:rPr>
        <w:t xml:space="preserve"> than female staff:</w:t>
      </w:r>
    </w:p>
    <w:p w14:paraId="7F96DFAA" w14:textId="03011B64" w:rsidR="00092749" w:rsidRDefault="00092749" w:rsidP="00BB0A71">
      <w:pPr>
        <w:rPr>
          <w:rFonts w:cs="Arial"/>
          <w:szCs w:val="24"/>
        </w:rPr>
      </w:pPr>
    </w:p>
    <w:p w14:paraId="5C846C72" w14:textId="407AAB87" w:rsidR="009B5617" w:rsidRDefault="00F52156" w:rsidP="00BB0A71">
      <w:pPr>
        <w:rPr>
          <w:rFonts w:cs="Arial"/>
          <w:szCs w:val="24"/>
        </w:rPr>
      </w:pPr>
      <w:r>
        <w:rPr>
          <w:noProof/>
          <w:lang w:eastAsia="en-GB"/>
        </w:rPr>
        <w:drawing>
          <wp:inline distT="0" distB="0" distL="0" distR="0" wp14:anchorId="3D132ABE" wp14:editId="7BDACCEB">
            <wp:extent cx="6840220" cy="2160000"/>
            <wp:effectExtent l="0" t="0" r="17780" b="12065"/>
            <wp:docPr id="11" name="Chart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074CDE37" w14:textId="20E71432" w:rsidR="009B5617" w:rsidRDefault="009B5617" w:rsidP="00BB0A71">
      <w:pPr>
        <w:rPr>
          <w:rFonts w:cs="Arial"/>
          <w:szCs w:val="24"/>
        </w:rPr>
      </w:pPr>
    </w:p>
    <w:p w14:paraId="5BFE85D3" w14:textId="170B2115" w:rsidR="009B5617" w:rsidRDefault="00F52156" w:rsidP="00BB0A71">
      <w:pPr>
        <w:rPr>
          <w:rFonts w:cs="Arial"/>
          <w:szCs w:val="24"/>
        </w:rPr>
      </w:pPr>
      <w:r>
        <w:rPr>
          <w:noProof/>
          <w:lang w:eastAsia="en-GB"/>
        </w:rPr>
        <w:drawing>
          <wp:inline distT="0" distB="0" distL="0" distR="0" wp14:anchorId="2100D74E" wp14:editId="09662CF3">
            <wp:extent cx="6840220" cy="2160000"/>
            <wp:effectExtent l="0" t="0" r="17780" b="12065"/>
            <wp:docPr id="14" name="Chart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7AAE00FD" w14:textId="77777777" w:rsidR="00AE4261" w:rsidRDefault="00AE4261" w:rsidP="00BB0A71">
      <w:pPr>
        <w:rPr>
          <w:rFonts w:cs="Arial"/>
          <w:szCs w:val="24"/>
        </w:rPr>
      </w:pPr>
    </w:p>
    <w:p w14:paraId="11501F9B" w14:textId="14789F32" w:rsidR="00AE4261" w:rsidRPr="00705A09" w:rsidRDefault="00AE4261" w:rsidP="008E7061">
      <w:pPr>
        <w:pStyle w:val="Heading3"/>
      </w:pPr>
      <w:r>
        <w:t>Participation</w:t>
      </w:r>
    </w:p>
    <w:p w14:paraId="44C4242A" w14:textId="056EE3B3" w:rsidR="000E2DA8" w:rsidRPr="00705A09" w:rsidRDefault="00F269CD" w:rsidP="00BB0A71">
      <w:pPr>
        <w:rPr>
          <w:rFonts w:cs="Arial"/>
          <w:szCs w:val="24"/>
        </w:rPr>
      </w:pPr>
      <w:r>
        <w:rPr>
          <w:rFonts w:cs="Arial"/>
          <w:szCs w:val="24"/>
        </w:rPr>
        <w:t>In th</w:t>
      </w:r>
      <w:r w:rsidR="000E2DA8" w:rsidRPr="00705A09">
        <w:rPr>
          <w:rFonts w:cs="Arial"/>
          <w:szCs w:val="24"/>
        </w:rPr>
        <w:t>e table below</w:t>
      </w:r>
      <w:r w:rsidR="006F27FC" w:rsidRPr="00705A09">
        <w:rPr>
          <w:rFonts w:cs="Arial"/>
          <w:szCs w:val="24"/>
        </w:rPr>
        <w:t xml:space="preserve">, which considers the proportion of whole time and part time </w:t>
      </w:r>
      <w:r w:rsidR="006D4034">
        <w:rPr>
          <w:rFonts w:cs="Arial"/>
          <w:szCs w:val="24"/>
        </w:rPr>
        <w:t>members of the workforce</w:t>
      </w:r>
      <w:r w:rsidR="006F27FC" w:rsidRPr="00705A09">
        <w:rPr>
          <w:rFonts w:cs="Arial"/>
          <w:szCs w:val="24"/>
        </w:rPr>
        <w:t xml:space="preserve"> by </w:t>
      </w:r>
      <w:r w:rsidR="00D16DE4">
        <w:rPr>
          <w:rFonts w:cs="Arial"/>
          <w:szCs w:val="24"/>
        </w:rPr>
        <w:t>gender</w:t>
      </w:r>
      <w:r w:rsidR="006F27FC" w:rsidRPr="00705A09">
        <w:rPr>
          <w:rFonts w:cs="Arial"/>
          <w:szCs w:val="24"/>
        </w:rPr>
        <w:t xml:space="preserve"> as a proportion of the total headcount,</w:t>
      </w:r>
      <w:r w:rsidR="000E2DA8" w:rsidRPr="00705A09">
        <w:rPr>
          <w:rFonts w:cs="Arial"/>
          <w:szCs w:val="24"/>
        </w:rPr>
        <w:t xml:space="preserve"> </w:t>
      </w:r>
      <w:r>
        <w:rPr>
          <w:rFonts w:cs="Arial"/>
          <w:szCs w:val="24"/>
        </w:rPr>
        <w:t>we can see</w:t>
      </w:r>
      <w:r w:rsidR="000E2DA8" w:rsidRPr="00705A09">
        <w:rPr>
          <w:rFonts w:cs="Arial"/>
          <w:szCs w:val="24"/>
        </w:rPr>
        <w:t xml:space="preserve"> that </w:t>
      </w:r>
      <w:r w:rsidR="002A083D">
        <w:rPr>
          <w:rFonts w:cs="Arial"/>
          <w:szCs w:val="24"/>
        </w:rPr>
        <w:t>71.1</w:t>
      </w:r>
      <w:r w:rsidR="000E2DA8" w:rsidRPr="00705A09">
        <w:rPr>
          <w:rFonts w:cs="Arial"/>
          <w:szCs w:val="24"/>
        </w:rPr>
        <w:t>% of all employee</w:t>
      </w:r>
      <w:r w:rsidR="00414B6E">
        <w:rPr>
          <w:rFonts w:cs="Arial"/>
          <w:szCs w:val="24"/>
        </w:rPr>
        <w:t>s hold full time contracts (</w:t>
      </w:r>
      <w:r w:rsidR="002A083D">
        <w:rPr>
          <w:rFonts w:cs="Arial"/>
          <w:szCs w:val="24"/>
        </w:rPr>
        <w:t>37.0</w:t>
      </w:r>
      <w:r w:rsidR="000E2DA8" w:rsidRPr="00705A09">
        <w:rPr>
          <w:rFonts w:cs="Arial"/>
          <w:szCs w:val="24"/>
        </w:rPr>
        <w:t xml:space="preserve"> hours</w:t>
      </w:r>
      <w:r w:rsidR="00414B6E">
        <w:rPr>
          <w:rFonts w:cs="Arial"/>
          <w:szCs w:val="24"/>
        </w:rPr>
        <w:t xml:space="preserve"> per week for Agenda for Change; 37.5 hours per week for</w:t>
      </w:r>
      <w:r w:rsidR="000E2DA8" w:rsidRPr="00705A09">
        <w:rPr>
          <w:rFonts w:cs="Arial"/>
          <w:szCs w:val="24"/>
        </w:rPr>
        <w:t xml:space="preserve"> Senior Managers; 40 hours per week</w:t>
      </w:r>
      <w:r w:rsidR="006F27FC" w:rsidRPr="00705A09">
        <w:rPr>
          <w:rFonts w:cs="Arial"/>
          <w:szCs w:val="24"/>
        </w:rPr>
        <w:t xml:space="preserve"> for medical and dental staff</w:t>
      </w:r>
      <w:r w:rsidR="00414B6E">
        <w:rPr>
          <w:rFonts w:cs="Arial"/>
          <w:szCs w:val="24"/>
        </w:rPr>
        <w:t>)</w:t>
      </w:r>
      <w:r w:rsidR="006F27FC" w:rsidRPr="00705A09">
        <w:rPr>
          <w:rFonts w:cs="Arial"/>
          <w:szCs w:val="24"/>
        </w:rPr>
        <w:t xml:space="preserve">, while </w:t>
      </w:r>
      <w:r w:rsidR="00414B6E">
        <w:rPr>
          <w:rFonts w:cs="Arial"/>
          <w:szCs w:val="24"/>
        </w:rPr>
        <w:t>28.9</w:t>
      </w:r>
      <w:r w:rsidR="006F27FC" w:rsidRPr="00705A09">
        <w:rPr>
          <w:rFonts w:cs="Arial"/>
          <w:szCs w:val="24"/>
        </w:rPr>
        <w:t xml:space="preserve">% hold part time posts. </w:t>
      </w:r>
      <w:r w:rsidR="00414B6E">
        <w:rPr>
          <w:rFonts w:cs="Arial"/>
          <w:szCs w:val="24"/>
        </w:rPr>
        <w:t>47.8</w:t>
      </w:r>
      <w:r w:rsidR="006F27FC" w:rsidRPr="00705A09">
        <w:rPr>
          <w:rFonts w:cs="Arial"/>
          <w:szCs w:val="24"/>
        </w:rPr>
        <w:t>% of the total headcount is</w:t>
      </w:r>
      <w:r w:rsidR="00AE4261">
        <w:rPr>
          <w:rFonts w:cs="Arial"/>
          <w:szCs w:val="24"/>
        </w:rPr>
        <w:t xml:space="preserve"> full time and female,</w:t>
      </w:r>
      <w:r w:rsidR="00D85F8C">
        <w:rPr>
          <w:rFonts w:cs="Arial"/>
          <w:szCs w:val="24"/>
        </w:rPr>
        <w:t xml:space="preserve"> while 3</w:t>
      </w:r>
      <w:r w:rsidR="00AE4261">
        <w:rPr>
          <w:rFonts w:cs="Arial"/>
          <w:szCs w:val="24"/>
        </w:rPr>
        <w:t>.</w:t>
      </w:r>
      <w:r w:rsidR="00414B6E">
        <w:rPr>
          <w:rFonts w:cs="Arial"/>
          <w:szCs w:val="24"/>
        </w:rPr>
        <w:t>3</w:t>
      </w:r>
      <w:r w:rsidR="006F27FC" w:rsidRPr="00705A09">
        <w:rPr>
          <w:rFonts w:cs="Arial"/>
          <w:szCs w:val="24"/>
        </w:rPr>
        <w:t>% is part time and male.</w:t>
      </w:r>
    </w:p>
    <w:p w14:paraId="76C2B135" w14:textId="75A1D48E" w:rsidR="000E2DA8" w:rsidRDefault="000E2DA8" w:rsidP="00BB0A71">
      <w:pPr>
        <w:rPr>
          <w:rFonts w:cs="Arial"/>
          <w:szCs w:val="24"/>
        </w:rPr>
      </w:pPr>
    </w:p>
    <w:tbl>
      <w:tblPr>
        <w:tblStyle w:val="TableGrid"/>
        <w:tblW w:w="9214" w:type="dxa"/>
        <w:jc w:val="center"/>
        <w:tblLayout w:type="fixed"/>
        <w:tblLook w:val="04A0" w:firstRow="1" w:lastRow="0" w:firstColumn="1" w:lastColumn="0" w:noHBand="0" w:noVBand="1"/>
      </w:tblPr>
      <w:tblGrid>
        <w:gridCol w:w="1276"/>
        <w:gridCol w:w="1323"/>
        <w:gridCol w:w="1323"/>
        <w:gridCol w:w="1323"/>
        <w:gridCol w:w="1323"/>
        <w:gridCol w:w="1323"/>
        <w:gridCol w:w="1323"/>
      </w:tblGrid>
      <w:tr w:rsidR="009F6E26" w:rsidRPr="00D85F8C" w14:paraId="1CD09C2F" w14:textId="77777777" w:rsidTr="009F6E26">
        <w:trPr>
          <w:trHeight w:val="300"/>
          <w:jc w:val="center"/>
        </w:trPr>
        <w:tc>
          <w:tcPr>
            <w:tcW w:w="1276" w:type="dxa"/>
            <w:tcBorders>
              <w:top w:val="nil"/>
              <w:left w:val="nil"/>
            </w:tcBorders>
            <w:noWrap/>
            <w:hideMark/>
          </w:tcPr>
          <w:p w14:paraId="3C1BFE81" w14:textId="77777777" w:rsidR="009F6E26" w:rsidRPr="00D85F8C" w:rsidRDefault="009F6E26" w:rsidP="00BB0A71">
            <w:pPr>
              <w:rPr>
                <w:rFonts w:cs="Arial"/>
                <w:szCs w:val="24"/>
              </w:rPr>
            </w:pPr>
          </w:p>
        </w:tc>
        <w:tc>
          <w:tcPr>
            <w:tcW w:w="7938" w:type="dxa"/>
            <w:gridSpan w:val="6"/>
            <w:noWrap/>
            <w:hideMark/>
          </w:tcPr>
          <w:p w14:paraId="18FF7FA5" w14:textId="52452315" w:rsidR="009F6E26" w:rsidRPr="00D85F8C" w:rsidRDefault="009F6E26" w:rsidP="002A083D">
            <w:pPr>
              <w:rPr>
                <w:rFonts w:cs="Arial"/>
                <w:b/>
                <w:bCs/>
                <w:szCs w:val="24"/>
              </w:rPr>
            </w:pPr>
            <w:r>
              <w:rPr>
                <w:rFonts w:cs="Arial"/>
                <w:b/>
                <w:bCs/>
                <w:szCs w:val="24"/>
              </w:rPr>
              <w:t>Whole Time/Part Time By Sex A</w:t>
            </w:r>
            <w:r w:rsidRPr="00D85F8C">
              <w:rPr>
                <w:rFonts w:cs="Arial"/>
                <w:b/>
                <w:bCs/>
                <w:szCs w:val="24"/>
              </w:rPr>
              <w:t>s</w:t>
            </w:r>
            <w:r>
              <w:rPr>
                <w:rFonts w:cs="Arial"/>
                <w:b/>
                <w:bCs/>
                <w:szCs w:val="24"/>
              </w:rPr>
              <w:t xml:space="preserve"> Proportion Of </w:t>
            </w:r>
            <w:r w:rsidRPr="00D85F8C">
              <w:rPr>
                <w:rFonts w:cs="Arial"/>
                <w:b/>
                <w:bCs/>
                <w:szCs w:val="24"/>
              </w:rPr>
              <w:t>Total Headcount</w:t>
            </w:r>
          </w:p>
        </w:tc>
      </w:tr>
      <w:tr w:rsidR="009F6E26" w:rsidRPr="00D85F8C" w14:paraId="6EF1445F" w14:textId="77777777" w:rsidTr="009F6E26">
        <w:trPr>
          <w:trHeight w:val="300"/>
          <w:jc w:val="center"/>
        </w:trPr>
        <w:tc>
          <w:tcPr>
            <w:tcW w:w="1276" w:type="dxa"/>
            <w:noWrap/>
            <w:hideMark/>
          </w:tcPr>
          <w:p w14:paraId="0A04763E" w14:textId="77777777" w:rsidR="009F6E26" w:rsidRPr="00D85F8C" w:rsidRDefault="009F6E26" w:rsidP="00BB0A71">
            <w:pPr>
              <w:rPr>
                <w:rFonts w:cs="Arial"/>
                <w:b/>
                <w:bCs/>
                <w:szCs w:val="24"/>
              </w:rPr>
            </w:pPr>
            <w:r w:rsidRPr="00D85F8C">
              <w:rPr>
                <w:rFonts w:cs="Arial"/>
                <w:b/>
                <w:bCs/>
                <w:szCs w:val="24"/>
              </w:rPr>
              <w:t>Gender</w:t>
            </w:r>
          </w:p>
        </w:tc>
        <w:tc>
          <w:tcPr>
            <w:tcW w:w="2646" w:type="dxa"/>
            <w:gridSpan w:val="2"/>
            <w:noWrap/>
            <w:hideMark/>
          </w:tcPr>
          <w:p w14:paraId="6838E0B8" w14:textId="324A37D5" w:rsidR="009F6E26" w:rsidRPr="00D85F8C" w:rsidRDefault="009F6E26" w:rsidP="00BB0A71">
            <w:pPr>
              <w:rPr>
                <w:rFonts w:cs="Arial"/>
                <w:b/>
                <w:bCs/>
                <w:szCs w:val="24"/>
              </w:rPr>
            </w:pPr>
            <w:r w:rsidRPr="00D85F8C">
              <w:rPr>
                <w:rFonts w:cs="Arial"/>
                <w:b/>
                <w:bCs/>
                <w:szCs w:val="24"/>
              </w:rPr>
              <w:t>Part Time</w:t>
            </w:r>
          </w:p>
        </w:tc>
        <w:tc>
          <w:tcPr>
            <w:tcW w:w="2646" w:type="dxa"/>
            <w:gridSpan w:val="2"/>
            <w:noWrap/>
            <w:hideMark/>
          </w:tcPr>
          <w:p w14:paraId="6911D586" w14:textId="14F0A548" w:rsidR="009F6E26" w:rsidRPr="00D85F8C" w:rsidRDefault="009F6E26" w:rsidP="00BB0A71">
            <w:pPr>
              <w:rPr>
                <w:rFonts w:cs="Arial"/>
                <w:b/>
                <w:bCs/>
                <w:szCs w:val="24"/>
              </w:rPr>
            </w:pPr>
            <w:r w:rsidRPr="00D85F8C">
              <w:rPr>
                <w:rFonts w:cs="Arial"/>
                <w:b/>
                <w:bCs/>
                <w:szCs w:val="24"/>
              </w:rPr>
              <w:t>Whole Time</w:t>
            </w:r>
          </w:p>
        </w:tc>
        <w:tc>
          <w:tcPr>
            <w:tcW w:w="2646" w:type="dxa"/>
            <w:gridSpan w:val="2"/>
            <w:noWrap/>
            <w:hideMark/>
          </w:tcPr>
          <w:p w14:paraId="6C3957FC" w14:textId="0D16E1EF" w:rsidR="009F6E26" w:rsidRPr="00D85F8C" w:rsidRDefault="009F6E26" w:rsidP="00BB0A71">
            <w:pPr>
              <w:rPr>
                <w:rFonts w:cs="Arial"/>
                <w:b/>
                <w:bCs/>
                <w:szCs w:val="24"/>
              </w:rPr>
            </w:pPr>
            <w:r w:rsidRPr="00D85F8C">
              <w:rPr>
                <w:rFonts w:cs="Arial"/>
                <w:b/>
                <w:bCs/>
                <w:szCs w:val="24"/>
              </w:rPr>
              <w:t>Total</w:t>
            </w:r>
          </w:p>
        </w:tc>
      </w:tr>
      <w:tr w:rsidR="002A083D" w:rsidRPr="00D85F8C" w14:paraId="60365E06" w14:textId="77777777" w:rsidTr="009F6E26">
        <w:trPr>
          <w:trHeight w:val="300"/>
          <w:jc w:val="center"/>
        </w:trPr>
        <w:tc>
          <w:tcPr>
            <w:tcW w:w="1276" w:type="dxa"/>
            <w:noWrap/>
            <w:hideMark/>
          </w:tcPr>
          <w:p w14:paraId="38D8EB05" w14:textId="77777777" w:rsidR="002A083D" w:rsidRPr="00D85F8C" w:rsidRDefault="002A083D" w:rsidP="002A083D">
            <w:pPr>
              <w:rPr>
                <w:rFonts w:cs="Arial"/>
                <w:b/>
                <w:bCs/>
                <w:szCs w:val="24"/>
              </w:rPr>
            </w:pPr>
            <w:r w:rsidRPr="00D85F8C">
              <w:rPr>
                <w:rFonts w:cs="Arial"/>
                <w:b/>
                <w:bCs/>
                <w:szCs w:val="24"/>
              </w:rPr>
              <w:t>Female</w:t>
            </w:r>
          </w:p>
        </w:tc>
        <w:tc>
          <w:tcPr>
            <w:tcW w:w="1323" w:type="dxa"/>
            <w:noWrap/>
            <w:hideMark/>
          </w:tcPr>
          <w:p w14:paraId="74BCF80E" w14:textId="47999819" w:rsidR="002A083D" w:rsidRPr="00D85F8C" w:rsidRDefault="002A083D" w:rsidP="002A083D">
            <w:pPr>
              <w:jc w:val="right"/>
              <w:rPr>
                <w:rFonts w:cs="Arial"/>
                <w:szCs w:val="24"/>
              </w:rPr>
            </w:pPr>
            <w:r w:rsidRPr="004A382C">
              <w:t>670</w:t>
            </w:r>
          </w:p>
        </w:tc>
        <w:tc>
          <w:tcPr>
            <w:tcW w:w="1323" w:type="dxa"/>
            <w:noWrap/>
            <w:hideMark/>
          </w:tcPr>
          <w:p w14:paraId="108517BE" w14:textId="6BF97B02" w:rsidR="002A083D" w:rsidRPr="00D85F8C" w:rsidRDefault="002A083D" w:rsidP="002A083D">
            <w:pPr>
              <w:jc w:val="right"/>
              <w:rPr>
                <w:rFonts w:cs="Arial"/>
                <w:szCs w:val="24"/>
              </w:rPr>
            </w:pPr>
            <w:r w:rsidRPr="004A382C">
              <w:t>25.6%</w:t>
            </w:r>
          </w:p>
        </w:tc>
        <w:tc>
          <w:tcPr>
            <w:tcW w:w="1323" w:type="dxa"/>
            <w:noWrap/>
            <w:hideMark/>
          </w:tcPr>
          <w:p w14:paraId="5CEC81CE" w14:textId="202C572E" w:rsidR="002A083D" w:rsidRPr="00D85F8C" w:rsidRDefault="002A083D" w:rsidP="002A083D">
            <w:pPr>
              <w:jc w:val="right"/>
              <w:rPr>
                <w:rFonts w:cs="Arial"/>
                <w:szCs w:val="24"/>
              </w:rPr>
            </w:pPr>
            <w:r w:rsidRPr="004A382C">
              <w:t>1250</w:t>
            </w:r>
          </w:p>
        </w:tc>
        <w:tc>
          <w:tcPr>
            <w:tcW w:w="1323" w:type="dxa"/>
            <w:noWrap/>
            <w:hideMark/>
          </w:tcPr>
          <w:p w14:paraId="783C94FF" w14:textId="45C9FC33" w:rsidR="002A083D" w:rsidRPr="00D85F8C" w:rsidRDefault="002A083D" w:rsidP="002A083D">
            <w:pPr>
              <w:jc w:val="right"/>
              <w:rPr>
                <w:rFonts w:cs="Arial"/>
                <w:szCs w:val="24"/>
              </w:rPr>
            </w:pPr>
            <w:r w:rsidRPr="004A382C">
              <w:t>47.8%</w:t>
            </w:r>
          </w:p>
        </w:tc>
        <w:tc>
          <w:tcPr>
            <w:tcW w:w="1323" w:type="dxa"/>
            <w:noWrap/>
            <w:hideMark/>
          </w:tcPr>
          <w:p w14:paraId="472D00AF" w14:textId="6A0BF384" w:rsidR="002A083D" w:rsidRPr="00D85F8C" w:rsidRDefault="002A083D" w:rsidP="002A083D">
            <w:pPr>
              <w:jc w:val="right"/>
              <w:rPr>
                <w:rFonts w:cs="Arial"/>
                <w:szCs w:val="24"/>
              </w:rPr>
            </w:pPr>
            <w:r w:rsidRPr="004A382C">
              <w:t>1920</w:t>
            </w:r>
          </w:p>
        </w:tc>
        <w:tc>
          <w:tcPr>
            <w:tcW w:w="1323" w:type="dxa"/>
            <w:noWrap/>
            <w:hideMark/>
          </w:tcPr>
          <w:p w14:paraId="248011C4" w14:textId="36B9401A" w:rsidR="002A083D" w:rsidRPr="00D85F8C" w:rsidRDefault="002A083D" w:rsidP="002A083D">
            <w:pPr>
              <w:jc w:val="right"/>
              <w:rPr>
                <w:rFonts w:cs="Arial"/>
                <w:szCs w:val="24"/>
              </w:rPr>
            </w:pPr>
            <w:r w:rsidRPr="004A382C">
              <w:t>73.5%</w:t>
            </w:r>
          </w:p>
        </w:tc>
      </w:tr>
      <w:tr w:rsidR="002A083D" w:rsidRPr="00D85F8C" w14:paraId="76592CF9" w14:textId="77777777" w:rsidTr="009F6E26">
        <w:trPr>
          <w:trHeight w:val="300"/>
          <w:jc w:val="center"/>
        </w:trPr>
        <w:tc>
          <w:tcPr>
            <w:tcW w:w="1276" w:type="dxa"/>
            <w:noWrap/>
            <w:hideMark/>
          </w:tcPr>
          <w:p w14:paraId="20C1F382" w14:textId="77777777" w:rsidR="002A083D" w:rsidRPr="00D85F8C" w:rsidRDefault="002A083D" w:rsidP="002A083D">
            <w:pPr>
              <w:rPr>
                <w:rFonts w:cs="Arial"/>
                <w:b/>
                <w:bCs/>
                <w:szCs w:val="24"/>
              </w:rPr>
            </w:pPr>
            <w:r w:rsidRPr="00D85F8C">
              <w:rPr>
                <w:rFonts w:cs="Arial"/>
                <w:b/>
                <w:bCs/>
                <w:szCs w:val="24"/>
              </w:rPr>
              <w:t>Male</w:t>
            </w:r>
          </w:p>
        </w:tc>
        <w:tc>
          <w:tcPr>
            <w:tcW w:w="1323" w:type="dxa"/>
            <w:noWrap/>
            <w:hideMark/>
          </w:tcPr>
          <w:p w14:paraId="4BA78836" w14:textId="64D64C3F" w:rsidR="002A083D" w:rsidRPr="00D85F8C" w:rsidRDefault="002A083D" w:rsidP="002A083D">
            <w:pPr>
              <w:jc w:val="right"/>
              <w:rPr>
                <w:rFonts w:cs="Arial"/>
                <w:szCs w:val="24"/>
              </w:rPr>
            </w:pPr>
            <w:r w:rsidRPr="004A382C">
              <w:t>86</w:t>
            </w:r>
          </w:p>
        </w:tc>
        <w:tc>
          <w:tcPr>
            <w:tcW w:w="1323" w:type="dxa"/>
            <w:noWrap/>
            <w:hideMark/>
          </w:tcPr>
          <w:p w14:paraId="75214C1E" w14:textId="5A13A2CA" w:rsidR="002A083D" w:rsidRPr="00D85F8C" w:rsidRDefault="002A083D" w:rsidP="002A083D">
            <w:pPr>
              <w:jc w:val="right"/>
              <w:rPr>
                <w:rFonts w:cs="Arial"/>
                <w:szCs w:val="24"/>
              </w:rPr>
            </w:pPr>
            <w:r w:rsidRPr="004A382C">
              <w:t>3.3%</w:t>
            </w:r>
          </w:p>
        </w:tc>
        <w:tc>
          <w:tcPr>
            <w:tcW w:w="1323" w:type="dxa"/>
            <w:noWrap/>
            <w:hideMark/>
          </w:tcPr>
          <w:p w14:paraId="19720633" w14:textId="7868F9D7" w:rsidR="002A083D" w:rsidRPr="00D85F8C" w:rsidRDefault="002A083D" w:rsidP="002A083D">
            <w:pPr>
              <w:jc w:val="right"/>
              <w:rPr>
                <w:rFonts w:cs="Arial"/>
                <w:szCs w:val="24"/>
              </w:rPr>
            </w:pPr>
            <w:r w:rsidRPr="004A382C">
              <w:t>607</w:t>
            </w:r>
          </w:p>
        </w:tc>
        <w:tc>
          <w:tcPr>
            <w:tcW w:w="1323" w:type="dxa"/>
            <w:noWrap/>
            <w:hideMark/>
          </w:tcPr>
          <w:p w14:paraId="46648A33" w14:textId="7EDAA6B0" w:rsidR="002A083D" w:rsidRPr="00D85F8C" w:rsidRDefault="002A083D" w:rsidP="002A083D">
            <w:pPr>
              <w:jc w:val="right"/>
              <w:rPr>
                <w:rFonts w:cs="Arial"/>
                <w:szCs w:val="24"/>
              </w:rPr>
            </w:pPr>
            <w:r w:rsidRPr="004A382C">
              <w:t>23.2%</w:t>
            </w:r>
          </w:p>
        </w:tc>
        <w:tc>
          <w:tcPr>
            <w:tcW w:w="1323" w:type="dxa"/>
            <w:noWrap/>
            <w:hideMark/>
          </w:tcPr>
          <w:p w14:paraId="1A169ECC" w14:textId="317B6595" w:rsidR="002A083D" w:rsidRPr="00D85F8C" w:rsidRDefault="002A083D" w:rsidP="002A083D">
            <w:pPr>
              <w:jc w:val="right"/>
              <w:rPr>
                <w:rFonts w:cs="Arial"/>
                <w:szCs w:val="24"/>
              </w:rPr>
            </w:pPr>
            <w:r w:rsidRPr="004A382C">
              <w:t>693</w:t>
            </w:r>
          </w:p>
        </w:tc>
        <w:tc>
          <w:tcPr>
            <w:tcW w:w="1323" w:type="dxa"/>
            <w:noWrap/>
            <w:hideMark/>
          </w:tcPr>
          <w:p w14:paraId="70D6AA89" w14:textId="7EFDB78C" w:rsidR="002A083D" w:rsidRPr="00D85F8C" w:rsidRDefault="002A083D" w:rsidP="002A083D">
            <w:pPr>
              <w:jc w:val="right"/>
              <w:rPr>
                <w:rFonts w:cs="Arial"/>
                <w:szCs w:val="24"/>
              </w:rPr>
            </w:pPr>
            <w:r w:rsidRPr="004A382C">
              <w:t>26.5%</w:t>
            </w:r>
          </w:p>
        </w:tc>
      </w:tr>
      <w:tr w:rsidR="002A083D" w:rsidRPr="00D85F8C" w14:paraId="37D2BE6B" w14:textId="77777777" w:rsidTr="009F6E26">
        <w:trPr>
          <w:trHeight w:val="300"/>
          <w:jc w:val="center"/>
        </w:trPr>
        <w:tc>
          <w:tcPr>
            <w:tcW w:w="1276" w:type="dxa"/>
            <w:noWrap/>
            <w:hideMark/>
          </w:tcPr>
          <w:p w14:paraId="561F392D" w14:textId="77777777" w:rsidR="002A083D" w:rsidRPr="00D85F8C" w:rsidRDefault="002A083D" w:rsidP="002A083D">
            <w:pPr>
              <w:rPr>
                <w:rFonts w:cs="Arial"/>
                <w:b/>
                <w:bCs/>
                <w:szCs w:val="24"/>
              </w:rPr>
            </w:pPr>
            <w:r w:rsidRPr="00D85F8C">
              <w:rPr>
                <w:rFonts w:cs="Arial"/>
                <w:b/>
                <w:bCs/>
                <w:szCs w:val="24"/>
              </w:rPr>
              <w:t>Total</w:t>
            </w:r>
          </w:p>
        </w:tc>
        <w:tc>
          <w:tcPr>
            <w:tcW w:w="1323" w:type="dxa"/>
            <w:noWrap/>
            <w:hideMark/>
          </w:tcPr>
          <w:p w14:paraId="06E162C5" w14:textId="0D1C1677" w:rsidR="002A083D" w:rsidRPr="00570C68" w:rsidRDefault="002A083D" w:rsidP="002A083D">
            <w:pPr>
              <w:jc w:val="right"/>
              <w:rPr>
                <w:rFonts w:cs="Arial"/>
                <w:b/>
                <w:szCs w:val="24"/>
              </w:rPr>
            </w:pPr>
            <w:r w:rsidRPr="00570C68">
              <w:rPr>
                <w:b/>
              </w:rPr>
              <w:t>756</w:t>
            </w:r>
          </w:p>
        </w:tc>
        <w:tc>
          <w:tcPr>
            <w:tcW w:w="1323" w:type="dxa"/>
            <w:noWrap/>
            <w:hideMark/>
          </w:tcPr>
          <w:p w14:paraId="0F96D6DE" w14:textId="70EB2634" w:rsidR="002A083D" w:rsidRPr="00570C68" w:rsidRDefault="002A083D" w:rsidP="002A083D">
            <w:pPr>
              <w:jc w:val="right"/>
              <w:rPr>
                <w:rFonts w:cs="Arial"/>
                <w:b/>
                <w:szCs w:val="24"/>
              </w:rPr>
            </w:pPr>
            <w:r w:rsidRPr="00570C68">
              <w:rPr>
                <w:b/>
              </w:rPr>
              <w:t>28.9%</w:t>
            </w:r>
          </w:p>
        </w:tc>
        <w:tc>
          <w:tcPr>
            <w:tcW w:w="1323" w:type="dxa"/>
            <w:noWrap/>
            <w:hideMark/>
          </w:tcPr>
          <w:p w14:paraId="28BDB813" w14:textId="25AB5CAD" w:rsidR="002A083D" w:rsidRPr="00570C68" w:rsidRDefault="002A083D" w:rsidP="002A083D">
            <w:pPr>
              <w:jc w:val="right"/>
              <w:rPr>
                <w:rFonts w:cs="Arial"/>
                <w:b/>
                <w:szCs w:val="24"/>
              </w:rPr>
            </w:pPr>
            <w:r w:rsidRPr="00570C68">
              <w:rPr>
                <w:b/>
              </w:rPr>
              <w:t>1857</w:t>
            </w:r>
          </w:p>
        </w:tc>
        <w:tc>
          <w:tcPr>
            <w:tcW w:w="1323" w:type="dxa"/>
            <w:noWrap/>
            <w:hideMark/>
          </w:tcPr>
          <w:p w14:paraId="114B77F0" w14:textId="728E8D53" w:rsidR="002A083D" w:rsidRPr="00570C68" w:rsidRDefault="002A083D" w:rsidP="002A083D">
            <w:pPr>
              <w:jc w:val="right"/>
              <w:rPr>
                <w:rFonts w:cs="Arial"/>
                <w:b/>
                <w:szCs w:val="24"/>
              </w:rPr>
            </w:pPr>
            <w:r w:rsidRPr="00570C68">
              <w:rPr>
                <w:b/>
              </w:rPr>
              <w:t>71.1%</w:t>
            </w:r>
          </w:p>
        </w:tc>
        <w:tc>
          <w:tcPr>
            <w:tcW w:w="1323" w:type="dxa"/>
            <w:noWrap/>
            <w:hideMark/>
          </w:tcPr>
          <w:p w14:paraId="1744ED29" w14:textId="1B4BCD43" w:rsidR="002A083D" w:rsidRPr="00570C68" w:rsidRDefault="002A083D" w:rsidP="002A083D">
            <w:pPr>
              <w:jc w:val="right"/>
              <w:rPr>
                <w:rFonts w:cs="Arial"/>
                <w:b/>
                <w:szCs w:val="24"/>
              </w:rPr>
            </w:pPr>
            <w:r w:rsidRPr="00570C68">
              <w:rPr>
                <w:b/>
              </w:rPr>
              <w:t>2613</w:t>
            </w:r>
          </w:p>
        </w:tc>
        <w:tc>
          <w:tcPr>
            <w:tcW w:w="1323" w:type="dxa"/>
            <w:noWrap/>
            <w:hideMark/>
          </w:tcPr>
          <w:p w14:paraId="4A4AEF7F" w14:textId="2B8D53C3" w:rsidR="002A083D" w:rsidRPr="00570C68" w:rsidRDefault="002A083D" w:rsidP="002A083D">
            <w:pPr>
              <w:jc w:val="right"/>
              <w:rPr>
                <w:rFonts w:cs="Arial"/>
                <w:b/>
                <w:szCs w:val="24"/>
              </w:rPr>
            </w:pPr>
            <w:r w:rsidRPr="00570C68">
              <w:rPr>
                <w:b/>
              </w:rPr>
              <w:t>100.0%</w:t>
            </w:r>
          </w:p>
        </w:tc>
      </w:tr>
    </w:tbl>
    <w:p w14:paraId="7C35DA20" w14:textId="77777777" w:rsidR="00291D9C" w:rsidRPr="00705A09" w:rsidRDefault="00291D9C" w:rsidP="00BB0A71">
      <w:pPr>
        <w:rPr>
          <w:rFonts w:cs="Arial"/>
          <w:szCs w:val="24"/>
        </w:rPr>
      </w:pPr>
    </w:p>
    <w:p w14:paraId="261538D7" w14:textId="2D8ADB2A" w:rsidR="006F27FC" w:rsidRDefault="006F27FC" w:rsidP="00BB0A71">
      <w:pPr>
        <w:rPr>
          <w:rFonts w:cs="Arial"/>
          <w:szCs w:val="24"/>
        </w:rPr>
      </w:pPr>
      <w:r w:rsidRPr="00705A09">
        <w:rPr>
          <w:rFonts w:cs="Arial"/>
          <w:szCs w:val="24"/>
        </w:rPr>
        <w:t xml:space="preserve">The table below looks at the proportion of each </w:t>
      </w:r>
      <w:r w:rsidR="00031820">
        <w:rPr>
          <w:rFonts w:cs="Arial"/>
          <w:szCs w:val="24"/>
        </w:rPr>
        <w:t>gender</w:t>
      </w:r>
      <w:r w:rsidR="00F802F0" w:rsidRPr="00705A09">
        <w:rPr>
          <w:rFonts w:cs="Arial"/>
          <w:szCs w:val="24"/>
        </w:rPr>
        <w:t xml:space="preserve"> as part of the total number or either part or whole time headcount. When considering part time workers, women are </w:t>
      </w:r>
      <w:r w:rsidR="00D85F8C">
        <w:rPr>
          <w:rFonts w:cs="Arial"/>
          <w:szCs w:val="24"/>
        </w:rPr>
        <w:t>over-represented, making up 88</w:t>
      </w:r>
      <w:r w:rsidR="00A77015">
        <w:rPr>
          <w:rFonts w:cs="Arial"/>
          <w:szCs w:val="24"/>
        </w:rPr>
        <w:t>.</w:t>
      </w:r>
      <w:r w:rsidR="00414B6E">
        <w:rPr>
          <w:rFonts w:cs="Arial"/>
          <w:szCs w:val="24"/>
        </w:rPr>
        <w:t>6</w:t>
      </w:r>
      <w:r w:rsidR="00F802F0" w:rsidRPr="00705A09">
        <w:rPr>
          <w:rFonts w:cs="Arial"/>
          <w:szCs w:val="24"/>
        </w:rPr>
        <w:t xml:space="preserve">% of all part time workers, when they make up </w:t>
      </w:r>
      <w:r w:rsidR="00D85F8C">
        <w:rPr>
          <w:rFonts w:cs="Arial"/>
          <w:szCs w:val="24"/>
        </w:rPr>
        <w:t>73</w:t>
      </w:r>
      <w:r w:rsidR="00A77015">
        <w:rPr>
          <w:rFonts w:cs="Arial"/>
          <w:szCs w:val="24"/>
        </w:rPr>
        <w:t>.</w:t>
      </w:r>
      <w:r w:rsidR="00D85F8C">
        <w:rPr>
          <w:rFonts w:cs="Arial"/>
          <w:szCs w:val="24"/>
        </w:rPr>
        <w:t>5</w:t>
      </w:r>
      <w:r w:rsidR="00F802F0" w:rsidRPr="00705A09">
        <w:rPr>
          <w:rFonts w:cs="Arial"/>
          <w:szCs w:val="24"/>
        </w:rPr>
        <w:t>% of all workers. Men are under-represented</w:t>
      </w:r>
      <w:r w:rsidR="00D85F8C">
        <w:rPr>
          <w:rFonts w:cs="Arial"/>
          <w:szCs w:val="24"/>
        </w:rPr>
        <w:t xml:space="preserve"> – comprising 11</w:t>
      </w:r>
      <w:r w:rsidR="00A77015">
        <w:rPr>
          <w:rFonts w:cs="Arial"/>
          <w:szCs w:val="24"/>
        </w:rPr>
        <w:t>.</w:t>
      </w:r>
      <w:r w:rsidR="00414B6E">
        <w:rPr>
          <w:rFonts w:cs="Arial"/>
          <w:szCs w:val="24"/>
        </w:rPr>
        <w:t>4</w:t>
      </w:r>
      <w:r w:rsidR="00F802F0" w:rsidRPr="00705A09">
        <w:rPr>
          <w:rFonts w:cs="Arial"/>
          <w:szCs w:val="24"/>
        </w:rPr>
        <w:t>% of all part time worker</w:t>
      </w:r>
      <w:r w:rsidR="00D85F8C">
        <w:rPr>
          <w:rFonts w:cs="Arial"/>
          <w:szCs w:val="24"/>
        </w:rPr>
        <w:t>s by headcount and 26.5</w:t>
      </w:r>
      <w:r w:rsidR="00F802F0" w:rsidRPr="00705A09">
        <w:rPr>
          <w:rFonts w:cs="Arial"/>
          <w:szCs w:val="24"/>
        </w:rPr>
        <w:t>% of total headcount.</w:t>
      </w:r>
    </w:p>
    <w:p w14:paraId="4306A842" w14:textId="1CDF179D" w:rsidR="009F6E26" w:rsidRDefault="009F6E26" w:rsidP="00BB0A71">
      <w:pPr>
        <w:rPr>
          <w:rFonts w:cs="Arial"/>
          <w:szCs w:val="24"/>
        </w:rPr>
      </w:pPr>
    </w:p>
    <w:tbl>
      <w:tblPr>
        <w:tblStyle w:val="TableGrid"/>
        <w:tblW w:w="9214" w:type="dxa"/>
        <w:jc w:val="center"/>
        <w:tblLayout w:type="fixed"/>
        <w:tblLook w:val="04A0" w:firstRow="1" w:lastRow="0" w:firstColumn="1" w:lastColumn="0" w:noHBand="0" w:noVBand="1"/>
      </w:tblPr>
      <w:tblGrid>
        <w:gridCol w:w="1276"/>
        <w:gridCol w:w="1323"/>
        <w:gridCol w:w="1323"/>
        <w:gridCol w:w="1323"/>
        <w:gridCol w:w="1323"/>
        <w:gridCol w:w="1323"/>
        <w:gridCol w:w="1323"/>
      </w:tblGrid>
      <w:tr w:rsidR="009F6E26" w:rsidRPr="00D85F8C" w14:paraId="0F94E98B" w14:textId="77777777" w:rsidTr="009F6E26">
        <w:trPr>
          <w:trHeight w:val="300"/>
          <w:jc w:val="center"/>
        </w:trPr>
        <w:tc>
          <w:tcPr>
            <w:tcW w:w="1276" w:type="dxa"/>
            <w:tcBorders>
              <w:top w:val="nil"/>
              <w:left w:val="nil"/>
            </w:tcBorders>
            <w:noWrap/>
            <w:hideMark/>
          </w:tcPr>
          <w:p w14:paraId="15D40595" w14:textId="77777777" w:rsidR="009F6E26" w:rsidRPr="00D85F8C" w:rsidRDefault="009F6E26" w:rsidP="009F6E26">
            <w:pPr>
              <w:rPr>
                <w:rFonts w:cs="Arial"/>
                <w:szCs w:val="24"/>
              </w:rPr>
            </w:pPr>
          </w:p>
        </w:tc>
        <w:tc>
          <w:tcPr>
            <w:tcW w:w="7938" w:type="dxa"/>
            <w:gridSpan w:val="6"/>
            <w:noWrap/>
            <w:hideMark/>
          </w:tcPr>
          <w:p w14:paraId="01E6D563" w14:textId="77777777" w:rsidR="009F6E26" w:rsidRPr="00D85F8C" w:rsidRDefault="009F6E26" w:rsidP="009F6E26">
            <w:pPr>
              <w:rPr>
                <w:rFonts w:cs="Arial"/>
                <w:b/>
                <w:bCs/>
                <w:szCs w:val="24"/>
              </w:rPr>
            </w:pPr>
            <w:r>
              <w:rPr>
                <w:rFonts w:cs="Arial"/>
                <w:b/>
                <w:bCs/>
                <w:szCs w:val="24"/>
              </w:rPr>
              <w:t>Whole Time/Part Time By Sex A</w:t>
            </w:r>
            <w:r w:rsidRPr="00D85F8C">
              <w:rPr>
                <w:rFonts w:cs="Arial"/>
                <w:b/>
                <w:bCs/>
                <w:szCs w:val="24"/>
              </w:rPr>
              <w:t>s</w:t>
            </w:r>
            <w:r>
              <w:rPr>
                <w:rFonts w:cs="Arial"/>
                <w:b/>
                <w:bCs/>
                <w:szCs w:val="24"/>
              </w:rPr>
              <w:t xml:space="preserve"> Proportion Of </w:t>
            </w:r>
            <w:r w:rsidRPr="00D85F8C">
              <w:rPr>
                <w:rFonts w:cs="Arial"/>
                <w:b/>
                <w:bCs/>
                <w:szCs w:val="24"/>
              </w:rPr>
              <w:t>Total Headcount</w:t>
            </w:r>
          </w:p>
        </w:tc>
      </w:tr>
      <w:tr w:rsidR="009F6E26" w:rsidRPr="00D85F8C" w14:paraId="3FEDE6DC" w14:textId="77777777" w:rsidTr="009F6E26">
        <w:trPr>
          <w:trHeight w:val="300"/>
          <w:jc w:val="center"/>
        </w:trPr>
        <w:tc>
          <w:tcPr>
            <w:tcW w:w="1276" w:type="dxa"/>
            <w:noWrap/>
            <w:hideMark/>
          </w:tcPr>
          <w:p w14:paraId="5ED04446" w14:textId="77777777" w:rsidR="009F6E26" w:rsidRPr="00D85F8C" w:rsidRDefault="009F6E26" w:rsidP="009F6E26">
            <w:pPr>
              <w:rPr>
                <w:rFonts w:cs="Arial"/>
                <w:b/>
                <w:bCs/>
                <w:szCs w:val="24"/>
              </w:rPr>
            </w:pPr>
            <w:r w:rsidRPr="00D85F8C">
              <w:rPr>
                <w:rFonts w:cs="Arial"/>
                <w:b/>
                <w:bCs/>
                <w:szCs w:val="24"/>
              </w:rPr>
              <w:t>Gender</w:t>
            </w:r>
          </w:p>
        </w:tc>
        <w:tc>
          <w:tcPr>
            <w:tcW w:w="2646" w:type="dxa"/>
            <w:gridSpan w:val="2"/>
            <w:noWrap/>
            <w:hideMark/>
          </w:tcPr>
          <w:p w14:paraId="76D82CE9" w14:textId="77777777" w:rsidR="009F6E26" w:rsidRPr="00D85F8C" w:rsidRDefault="009F6E26" w:rsidP="009F6E26">
            <w:pPr>
              <w:rPr>
                <w:rFonts w:cs="Arial"/>
                <w:b/>
                <w:bCs/>
                <w:szCs w:val="24"/>
              </w:rPr>
            </w:pPr>
            <w:r w:rsidRPr="00D85F8C">
              <w:rPr>
                <w:rFonts w:cs="Arial"/>
                <w:b/>
                <w:bCs/>
                <w:szCs w:val="24"/>
              </w:rPr>
              <w:t>Part Time</w:t>
            </w:r>
          </w:p>
        </w:tc>
        <w:tc>
          <w:tcPr>
            <w:tcW w:w="2646" w:type="dxa"/>
            <w:gridSpan w:val="2"/>
            <w:noWrap/>
            <w:hideMark/>
          </w:tcPr>
          <w:p w14:paraId="5E3FCDAB" w14:textId="77777777" w:rsidR="009F6E26" w:rsidRPr="00D85F8C" w:rsidRDefault="009F6E26" w:rsidP="009F6E26">
            <w:pPr>
              <w:rPr>
                <w:rFonts w:cs="Arial"/>
                <w:b/>
                <w:bCs/>
                <w:szCs w:val="24"/>
              </w:rPr>
            </w:pPr>
            <w:r w:rsidRPr="00D85F8C">
              <w:rPr>
                <w:rFonts w:cs="Arial"/>
                <w:b/>
                <w:bCs/>
                <w:szCs w:val="24"/>
              </w:rPr>
              <w:t>Whole Time</w:t>
            </w:r>
          </w:p>
        </w:tc>
        <w:tc>
          <w:tcPr>
            <w:tcW w:w="2646" w:type="dxa"/>
            <w:gridSpan w:val="2"/>
            <w:noWrap/>
            <w:hideMark/>
          </w:tcPr>
          <w:p w14:paraId="50C21008" w14:textId="77777777" w:rsidR="009F6E26" w:rsidRPr="00D85F8C" w:rsidRDefault="009F6E26" w:rsidP="009F6E26">
            <w:pPr>
              <w:rPr>
                <w:rFonts w:cs="Arial"/>
                <w:b/>
                <w:bCs/>
                <w:szCs w:val="24"/>
              </w:rPr>
            </w:pPr>
            <w:r w:rsidRPr="00D85F8C">
              <w:rPr>
                <w:rFonts w:cs="Arial"/>
                <w:b/>
                <w:bCs/>
                <w:szCs w:val="24"/>
              </w:rPr>
              <w:t>Total</w:t>
            </w:r>
          </w:p>
        </w:tc>
      </w:tr>
      <w:tr w:rsidR="009F6E26" w:rsidRPr="00D85F8C" w14:paraId="0D47EF55" w14:textId="77777777" w:rsidTr="009F6E26">
        <w:trPr>
          <w:trHeight w:val="300"/>
          <w:jc w:val="center"/>
        </w:trPr>
        <w:tc>
          <w:tcPr>
            <w:tcW w:w="1276" w:type="dxa"/>
            <w:noWrap/>
            <w:hideMark/>
          </w:tcPr>
          <w:p w14:paraId="24BE6B9A" w14:textId="77777777" w:rsidR="009F6E26" w:rsidRPr="00D85F8C" w:rsidRDefault="009F6E26" w:rsidP="009F6E26">
            <w:pPr>
              <w:rPr>
                <w:rFonts w:cs="Arial"/>
                <w:b/>
                <w:bCs/>
                <w:szCs w:val="24"/>
              </w:rPr>
            </w:pPr>
            <w:r w:rsidRPr="00D85F8C">
              <w:rPr>
                <w:rFonts w:cs="Arial"/>
                <w:b/>
                <w:bCs/>
                <w:szCs w:val="24"/>
              </w:rPr>
              <w:t>Female</w:t>
            </w:r>
          </w:p>
        </w:tc>
        <w:tc>
          <w:tcPr>
            <w:tcW w:w="1323" w:type="dxa"/>
            <w:noWrap/>
            <w:hideMark/>
          </w:tcPr>
          <w:p w14:paraId="3832B914" w14:textId="77777777" w:rsidR="009F6E26" w:rsidRPr="00D85F8C" w:rsidRDefault="009F6E26" w:rsidP="009F6E26">
            <w:pPr>
              <w:jc w:val="right"/>
              <w:rPr>
                <w:rFonts w:cs="Arial"/>
                <w:szCs w:val="24"/>
              </w:rPr>
            </w:pPr>
            <w:r w:rsidRPr="004A382C">
              <w:t>670</w:t>
            </w:r>
          </w:p>
        </w:tc>
        <w:tc>
          <w:tcPr>
            <w:tcW w:w="1323" w:type="dxa"/>
            <w:noWrap/>
            <w:hideMark/>
          </w:tcPr>
          <w:p w14:paraId="0CF30EB5" w14:textId="05185675" w:rsidR="009F6E26" w:rsidRPr="00D85F8C" w:rsidRDefault="009F6E26" w:rsidP="009F6E26">
            <w:pPr>
              <w:jc w:val="right"/>
              <w:rPr>
                <w:rFonts w:cs="Arial"/>
                <w:szCs w:val="24"/>
              </w:rPr>
            </w:pPr>
            <w:r w:rsidRPr="007F75E4">
              <w:t>88.6%</w:t>
            </w:r>
          </w:p>
        </w:tc>
        <w:tc>
          <w:tcPr>
            <w:tcW w:w="1323" w:type="dxa"/>
            <w:noWrap/>
            <w:hideMark/>
          </w:tcPr>
          <w:p w14:paraId="6387F272" w14:textId="77777777" w:rsidR="009F6E26" w:rsidRPr="00D85F8C" w:rsidRDefault="009F6E26" w:rsidP="009F6E26">
            <w:pPr>
              <w:jc w:val="right"/>
              <w:rPr>
                <w:rFonts w:cs="Arial"/>
                <w:szCs w:val="24"/>
              </w:rPr>
            </w:pPr>
            <w:r w:rsidRPr="004A382C">
              <w:t>1250</w:t>
            </w:r>
          </w:p>
        </w:tc>
        <w:tc>
          <w:tcPr>
            <w:tcW w:w="1323" w:type="dxa"/>
            <w:noWrap/>
            <w:hideMark/>
          </w:tcPr>
          <w:p w14:paraId="716CDE32" w14:textId="556D4B78" w:rsidR="009F6E26" w:rsidRPr="00D85F8C" w:rsidRDefault="009F6E26" w:rsidP="009F6E26">
            <w:pPr>
              <w:jc w:val="right"/>
              <w:rPr>
                <w:rFonts w:cs="Arial"/>
                <w:szCs w:val="24"/>
              </w:rPr>
            </w:pPr>
            <w:r w:rsidRPr="007F75E4">
              <w:t>67.3%</w:t>
            </w:r>
          </w:p>
        </w:tc>
        <w:tc>
          <w:tcPr>
            <w:tcW w:w="1323" w:type="dxa"/>
            <w:noWrap/>
            <w:hideMark/>
          </w:tcPr>
          <w:p w14:paraId="78951BBF" w14:textId="77777777" w:rsidR="009F6E26" w:rsidRPr="00D85F8C" w:rsidRDefault="009F6E26" w:rsidP="009F6E26">
            <w:pPr>
              <w:jc w:val="right"/>
              <w:rPr>
                <w:rFonts w:cs="Arial"/>
                <w:szCs w:val="24"/>
              </w:rPr>
            </w:pPr>
            <w:r w:rsidRPr="004A382C">
              <w:t>1920</w:t>
            </w:r>
          </w:p>
        </w:tc>
        <w:tc>
          <w:tcPr>
            <w:tcW w:w="1323" w:type="dxa"/>
            <w:noWrap/>
            <w:hideMark/>
          </w:tcPr>
          <w:p w14:paraId="0B566AB2" w14:textId="251C462B" w:rsidR="009F6E26" w:rsidRPr="00D85F8C" w:rsidRDefault="009F6E26" w:rsidP="009F6E26">
            <w:pPr>
              <w:jc w:val="right"/>
              <w:rPr>
                <w:rFonts w:cs="Arial"/>
                <w:szCs w:val="24"/>
              </w:rPr>
            </w:pPr>
            <w:r w:rsidRPr="007F75E4">
              <w:t>73.5%</w:t>
            </w:r>
          </w:p>
        </w:tc>
      </w:tr>
      <w:tr w:rsidR="009F6E26" w:rsidRPr="00D85F8C" w14:paraId="2970597C" w14:textId="77777777" w:rsidTr="009F6E26">
        <w:trPr>
          <w:trHeight w:val="300"/>
          <w:jc w:val="center"/>
        </w:trPr>
        <w:tc>
          <w:tcPr>
            <w:tcW w:w="1276" w:type="dxa"/>
            <w:noWrap/>
            <w:hideMark/>
          </w:tcPr>
          <w:p w14:paraId="1BB539FE" w14:textId="77777777" w:rsidR="009F6E26" w:rsidRPr="00D85F8C" w:rsidRDefault="009F6E26" w:rsidP="009F6E26">
            <w:pPr>
              <w:rPr>
                <w:rFonts w:cs="Arial"/>
                <w:b/>
                <w:bCs/>
                <w:szCs w:val="24"/>
              </w:rPr>
            </w:pPr>
            <w:r w:rsidRPr="00D85F8C">
              <w:rPr>
                <w:rFonts w:cs="Arial"/>
                <w:b/>
                <w:bCs/>
                <w:szCs w:val="24"/>
              </w:rPr>
              <w:t>Male</w:t>
            </w:r>
          </w:p>
        </w:tc>
        <w:tc>
          <w:tcPr>
            <w:tcW w:w="1323" w:type="dxa"/>
            <w:noWrap/>
            <w:hideMark/>
          </w:tcPr>
          <w:p w14:paraId="127E7BE6" w14:textId="77777777" w:rsidR="009F6E26" w:rsidRPr="00D85F8C" w:rsidRDefault="009F6E26" w:rsidP="009F6E26">
            <w:pPr>
              <w:jc w:val="right"/>
              <w:rPr>
                <w:rFonts w:cs="Arial"/>
                <w:szCs w:val="24"/>
              </w:rPr>
            </w:pPr>
            <w:r w:rsidRPr="004A382C">
              <w:t>86</w:t>
            </w:r>
          </w:p>
        </w:tc>
        <w:tc>
          <w:tcPr>
            <w:tcW w:w="1323" w:type="dxa"/>
            <w:noWrap/>
            <w:hideMark/>
          </w:tcPr>
          <w:p w14:paraId="1963E9FE" w14:textId="141EDD22" w:rsidR="009F6E26" w:rsidRPr="00D85F8C" w:rsidRDefault="009F6E26" w:rsidP="009F6E26">
            <w:pPr>
              <w:jc w:val="right"/>
              <w:rPr>
                <w:rFonts w:cs="Arial"/>
                <w:szCs w:val="24"/>
              </w:rPr>
            </w:pPr>
            <w:r w:rsidRPr="007F75E4">
              <w:t>11.4%</w:t>
            </w:r>
          </w:p>
        </w:tc>
        <w:tc>
          <w:tcPr>
            <w:tcW w:w="1323" w:type="dxa"/>
            <w:noWrap/>
            <w:hideMark/>
          </w:tcPr>
          <w:p w14:paraId="29147B09" w14:textId="77777777" w:rsidR="009F6E26" w:rsidRPr="00D85F8C" w:rsidRDefault="009F6E26" w:rsidP="009F6E26">
            <w:pPr>
              <w:jc w:val="right"/>
              <w:rPr>
                <w:rFonts w:cs="Arial"/>
                <w:szCs w:val="24"/>
              </w:rPr>
            </w:pPr>
            <w:r w:rsidRPr="004A382C">
              <w:t>607</w:t>
            </w:r>
          </w:p>
        </w:tc>
        <w:tc>
          <w:tcPr>
            <w:tcW w:w="1323" w:type="dxa"/>
            <w:noWrap/>
            <w:hideMark/>
          </w:tcPr>
          <w:p w14:paraId="11C0BFDF" w14:textId="41BBD0E2" w:rsidR="009F6E26" w:rsidRPr="00D85F8C" w:rsidRDefault="009F6E26" w:rsidP="009F6E26">
            <w:pPr>
              <w:jc w:val="right"/>
              <w:rPr>
                <w:rFonts w:cs="Arial"/>
                <w:szCs w:val="24"/>
              </w:rPr>
            </w:pPr>
            <w:r w:rsidRPr="007F75E4">
              <w:t>32.7%</w:t>
            </w:r>
          </w:p>
        </w:tc>
        <w:tc>
          <w:tcPr>
            <w:tcW w:w="1323" w:type="dxa"/>
            <w:noWrap/>
            <w:hideMark/>
          </w:tcPr>
          <w:p w14:paraId="2A8D78F3" w14:textId="77777777" w:rsidR="009F6E26" w:rsidRPr="00D85F8C" w:rsidRDefault="009F6E26" w:rsidP="009F6E26">
            <w:pPr>
              <w:jc w:val="right"/>
              <w:rPr>
                <w:rFonts w:cs="Arial"/>
                <w:szCs w:val="24"/>
              </w:rPr>
            </w:pPr>
            <w:r w:rsidRPr="004A382C">
              <w:t>693</w:t>
            </w:r>
          </w:p>
        </w:tc>
        <w:tc>
          <w:tcPr>
            <w:tcW w:w="1323" w:type="dxa"/>
            <w:noWrap/>
            <w:hideMark/>
          </w:tcPr>
          <w:p w14:paraId="1065B8D4" w14:textId="077D7F93" w:rsidR="009F6E26" w:rsidRPr="00D85F8C" w:rsidRDefault="009F6E26" w:rsidP="009F6E26">
            <w:pPr>
              <w:jc w:val="right"/>
              <w:rPr>
                <w:rFonts w:cs="Arial"/>
                <w:szCs w:val="24"/>
              </w:rPr>
            </w:pPr>
            <w:r w:rsidRPr="007F75E4">
              <w:t>26.5%</w:t>
            </w:r>
          </w:p>
        </w:tc>
      </w:tr>
      <w:tr w:rsidR="009F6E26" w:rsidRPr="00D85F8C" w14:paraId="6AF16B67" w14:textId="77777777" w:rsidTr="009F6E26">
        <w:trPr>
          <w:trHeight w:val="300"/>
          <w:jc w:val="center"/>
        </w:trPr>
        <w:tc>
          <w:tcPr>
            <w:tcW w:w="1276" w:type="dxa"/>
            <w:noWrap/>
            <w:hideMark/>
          </w:tcPr>
          <w:p w14:paraId="5625B3ED" w14:textId="77777777" w:rsidR="009F6E26" w:rsidRPr="00D85F8C" w:rsidRDefault="009F6E26" w:rsidP="009F6E26">
            <w:pPr>
              <w:rPr>
                <w:rFonts w:cs="Arial"/>
                <w:b/>
                <w:bCs/>
                <w:szCs w:val="24"/>
              </w:rPr>
            </w:pPr>
            <w:r w:rsidRPr="00D85F8C">
              <w:rPr>
                <w:rFonts w:cs="Arial"/>
                <w:b/>
                <w:bCs/>
                <w:szCs w:val="24"/>
              </w:rPr>
              <w:t>Total</w:t>
            </w:r>
          </w:p>
        </w:tc>
        <w:tc>
          <w:tcPr>
            <w:tcW w:w="1323" w:type="dxa"/>
            <w:noWrap/>
            <w:hideMark/>
          </w:tcPr>
          <w:p w14:paraId="7F7468AE" w14:textId="77777777" w:rsidR="009F6E26" w:rsidRPr="00570C68" w:rsidRDefault="009F6E26" w:rsidP="009F6E26">
            <w:pPr>
              <w:jc w:val="right"/>
              <w:rPr>
                <w:rFonts w:cs="Arial"/>
                <w:b/>
                <w:szCs w:val="24"/>
              </w:rPr>
            </w:pPr>
            <w:r w:rsidRPr="00570C68">
              <w:rPr>
                <w:b/>
              </w:rPr>
              <w:t>756</w:t>
            </w:r>
          </w:p>
        </w:tc>
        <w:tc>
          <w:tcPr>
            <w:tcW w:w="1323" w:type="dxa"/>
            <w:noWrap/>
            <w:hideMark/>
          </w:tcPr>
          <w:p w14:paraId="2FE0D665" w14:textId="0F7A000D" w:rsidR="009F6E26" w:rsidRPr="00570C68" w:rsidRDefault="009F6E26" w:rsidP="009F6E26">
            <w:pPr>
              <w:jc w:val="right"/>
              <w:rPr>
                <w:rFonts w:cs="Arial"/>
                <w:b/>
                <w:szCs w:val="24"/>
              </w:rPr>
            </w:pPr>
            <w:r w:rsidRPr="00570C68">
              <w:rPr>
                <w:b/>
              </w:rPr>
              <w:t>100.0%</w:t>
            </w:r>
          </w:p>
        </w:tc>
        <w:tc>
          <w:tcPr>
            <w:tcW w:w="1323" w:type="dxa"/>
            <w:noWrap/>
            <w:hideMark/>
          </w:tcPr>
          <w:p w14:paraId="5F8DABD8" w14:textId="77777777" w:rsidR="009F6E26" w:rsidRPr="00570C68" w:rsidRDefault="009F6E26" w:rsidP="009F6E26">
            <w:pPr>
              <w:jc w:val="right"/>
              <w:rPr>
                <w:rFonts w:cs="Arial"/>
                <w:b/>
                <w:szCs w:val="24"/>
              </w:rPr>
            </w:pPr>
            <w:r w:rsidRPr="00570C68">
              <w:rPr>
                <w:b/>
              </w:rPr>
              <w:t>1857</w:t>
            </w:r>
          </w:p>
        </w:tc>
        <w:tc>
          <w:tcPr>
            <w:tcW w:w="1323" w:type="dxa"/>
            <w:noWrap/>
            <w:hideMark/>
          </w:tcPr>
          <w:p w14:paraId="59065E6D" w14:textId="5FCF94EB" w:rsidR="009F6E26" w:rsidRPr="00570C68" w:rsidRDefault="009F6E26" w:rsidP="009F6E26">
            <w:pPr>
              <w:jc w:val="right"/>
              <w:rPr>
                <w:rFonts w:cs="Arial"/>
                <w:b/>
                <w:szCs w:val="24"/>
              </w:rPr>
            </w:pPr>
            <w:r w:rsidRPr="00570C68">
              <w:rPr>
                <w:b/>
              </w:rPr>
              <w:t>100.0%</w:t>
            </w:r>
          </w:p>
        </w:tc>
        <w:tc>
          <w:tcPr>
            <w:tcW w:w="1323" w:type="dxa"/>
            <w:noWrap/>
            <w:hideMark/>
          </w:tcPr>
          <w:p w14:paraId="64615715" w14:textId="77777777" w:rsidR="009F6E26" w:rsidRPr="00570C68" w:rsidRDefault="009F6E26" w:rsidP="009F6E26">
            <w:pPr>
              <w:jc w:val="right"/>
              <w:rPr>
                <w:rFonts w:cs="Arial"/>
                <w:b/>
                <w:szCs w:val="24"/>
              </w:rPr>
            </w:pPr>
            <w:r w:rsidRPr="00570C68">
              <w:rPr>
                <w:b/>
              </w:rPr>
              <w:t>2613</w:t>
            </w:r>
          </w:p>
        </w:tc>
        <w:tc>
          <w:tcPr>
            <w:tcW w:w="1323" w:type="dxa"/>
            <w:noWrap/>
            <w:hideMark/>
          </w:tcPr>
          <w:p w14:paraId="0556B885" w14:textId="67213901" w:rsidR="009F6E26" w:rsidRPr="00570C68" w:rsidRDefault="009F6E26" w:rsidP="009F6E26">
            <w:pPr>
              <w:jc w:val="right"/>
              <w:rPr>
                <w:rFonts w:cs="Arial"/>
                <w:b/>
                <w:szCs w:val="24"/>
              </w:rPr>
            </w:pPr>
            <w:r w:rsidRPr="00570C68">
              <w:rPr>
                <w:b/>
              </w:rPr>
              <w:t>100.0%</w:t>
            </w:r>
          </w:p>
        </w:tc>
      </w:tr>
    </w:tbl>
    <w:p w14:paraId="54A632A8" w14:textId="682DCDD4" w:rsidR="00A77015" w:rsidRPr="00705A09" w:rsidRDefault="00A77015" w:rsidP="00BB0A71">
      <w:pPr>
        <w:rPr>
          <w:rFonts w:cs="Arial"/>
          <w:szCs w:val="24"/>
        </w:rPr>
      </w:pPr>
    </w:p>
    <w:p w14:paraId="77C11C3E" w14:textId="1A508DB1" w:rsidR="002B3444" w:rsidRDefault="00D50A76" w:rsidP="00BB0A71">
      <w:pPr>
        <w:rPr>
          <w:rFonts w:cs="Arial"/>
          <w:szCs w:val="24"/>
        </w:rPr>
      </w:pPr>
      <w:r>
        <w:rPr>
          <w:rFonts w:cs="Arial"/>
          <w:szCs w:val="24"/>
        </w:rPr>
        <w:t>eESS</w:t>
      </w:r>
      <w:r w:rsidR="002B3444">
        <w:rPr>
          <w:rFonts w:cs="Arial"/>
          <w:szCs w:val="24"/>
        </w:rPr>
        <w:t xml:space="preserve"> does not allow for intersex staff to report as such, despite intersex people accounting for up to 1.7% of people globally.</w:t>
      </w:r>
      <w:r w:rsidR="00DE06B8">
        <w:rPr>
          <w:rFonts w:cs="Arial"/>
          <w:szCs w:val="24"/>
        </w:rPr>
        <w:t xml:space="preserve"> </w:t>
      </w:r>
      <w:r w:rsidR="002B3444">
        <w:rPr>
          <w:rFonts w:cs="Arial"/>
          <w:szCs w:val="24"/>
        </w:rPr>
        <w:t>Intersex is a sex where the physical and biological sex characteristics of an individual do not conform to either the male or female sex, an example of which is</w:t>
      </w:r>
      <w:r w:rsidR="00EF409E">
        <w:rPr>
          <w:rFonts w:cs="Arial"/>
          <w:szCs w:val="24"/>
        </w:rPr>
        <w:t xml:space="preserve"> Kline</w:t>
      </w:r>
      <w:r w:rsidR="002B3444">
        <w:rPr>
          <w:rFonts w:cs="Arial"/>
          <w:szCs w:val="24"/>
        </w:rPr>
        <w:t>felter (47, XXY) syndrome.</w:t>
      </w:r>
    </w:p>
    <w:p w14:paraId="466565CB" w14:textId="77777777" w:rsidR="002B3444" w:rsidRPr="00705A09" w:rsidRDefault="002B3444" w:rsidP="00BB0A71">
      <w:pPr>
        <w:rPr>
          <w:rFonts w:cs="Arial"/>
          <w:szCs w:val="24"/>
        </w:rPr>
      </w:pPr>
    </w:p>
    <w:p w14:paraId="3AFEEC8C" w14:textId="2D3DA3B3" w:rsidR="00CB7C40" w:rsidRPr="00705A09" w:rsidRDefault="006226E9" w:rsidP="008E7061">
      <w:pPr>
        <w:pStyle w:val="Heading3"/>
      </w:pPr>
      <w:r>
        <w:t>Pay Gap</w:t>
      </w:r>
    </w:p>
    <w:p w14:paraId="5950368E" w14:textId="6A2DD48D" w:rsidR="005904F3" w:rsidRDefault="00CB7C40" w:rsidP="00BB0A71">
      <w:pPr>
        <w:rPr>
          <w:rFonts w:cs="Arial"/>
          <w:szCs w:val="24"/>
        </w:rPr>
      </w:pPr>
      <w:r w:rsidRPr="00705A09">
        <w:rPr>
          <w:rFonts w:cs="Arial"/>
          <w:szCs w:val="24"/>
        </w:rPr>
        <w:t xml:space="preserve">In this report we will also look at </w:t>
      </w:r>
      <w:r w:rsidR="006226E9">
        <w:rPr>
          <w:rFonts w:cs="Arial"/>
          <w:szCs w:val="24"/>
        </w:rPr>
        <w:t>the pay gap</w:t>
      </w:r>
      <w:r w:rsidRPr="00705A09">
        <w:rPr>
          <w:rFonts w:cs="Arial"/>
          <w:szCs w:val="24"/>
        </w:rPr>
        <w:t xml:space="preserve"> in relation</w:t>
      </w:r>
      <w:r w:rsidR="006226E9">
        <w:rPr>
          <w:rFonts w:cs="Arial"/>
          <w:szCs w:val="24"/>
        </w:rPr>
        <w:t xml:space="preserve"> to </w:t>
      </w:r>
      <w:r w:rsidR="00031820">
        <w:rPr>
          <w:rFonts w:cs="Arial"/>
          <w:szCs w:val="24"/>
        </w:rPr>
        <w:t>gender</w:t>
      </w:r>
      <w:r w:rsidR="00A363F7" w:rsidRPr="00705A09">
        <w:rPr>
          <w:rFonts w:cs="Arial"/>
          <w:szCs w:val="24"/>
        </w:rPr>
        <w:t xml:space="preserve">. </w:t>
      </w:r>
      <w:r w:rsidRPr="00705A09">
        <w:rPr>
          <w:rFonts w:cs="Arial"/>
          <w:szCs w:val="24"/>
        </w:rPr>
        <w:t xml:space="preserve">The table below shows the average </w:t>
      </w:r>
      <w:r w:rsidR="005904F3">
        <w:rPr>
          <w:rFonts w:cs="Arial"/>
          <w:szCs w:val="24"/>
        </w:rPr>
        <w:t>hourly pay</w:t>
      </w:r>
      <w:r w:rsidRPr="00705A09">
        <w:rPr>
          <w:rFonts w:cs="Arial"/>
          <w:szCs w:val="24"/>
        </w:rPr>
        <w:t xml:space="preserve"> split by </w:t>
      </w:r>
      <w:r w:rsidR="00031820">
        <w:rPr>
          <w:rFonts w:cs="Arial"/>
          <w:szCs w:val="24"/>
        </w:rPr>
        <w:t>gender</w:t>
      </w:r>
      <w:r w:rsidR="005904F3">
        <w:rPr>
          <w:rFonts w:cs="Arial"/>
          <w:szCs w:val="24"/>
        </w:rPr>
        <w:t xml:space="preserve"> for members of the workforce on Agenda for Change, Medical and Dental, and Senior Managers pay scales:</w:t>
      </w:r>
    </w:p>
    <w:p w14:paraId="300B9641" w14:textId="23A80764" w:rsidR="005904F3" w:rsidRDefault="005904F3" w:rsidP="00BB0A71">
      <w:pPr>
        <w:rPr>
          <w:rFonts w:cs="Arial"/>
          <w:szCs w:val="24"/>
        </w:rPr>
      </w:pPr>
    </w:p>
    <w:tbl>
      <w:tblPr>
        <w:tblStyle w:val="TableGrid"/>
        <w:tblW w:w="0" w:type="auto"/>
        <w:jc w:val="center"/>
        <w:tblLook w:val="04A0" w:firstRow="1" w:lastRow="0" w:firstColumn="1" w:lastColumn="0" w:noHBand="0" w:noVBand="1"/>
      </w:tblPr>
      <w:tblGrid>
        <w:gridCol w:w="2514"/>
        <w:gridCol w:w="1241"/>
        <w:gridCol w:w="1241"/>
        <w:gridCol w:w="1241"/>
      </w:tblGrid>
      <w:tr w:rsidR="000040F5" w:rsidRPr="005904F3" w14:paraId="351D6166" w14:textId="77777777" w:rsidTr="009F6E26">
        <w:trPr>
          <w:jc w:val="center"/>
        </w:trPr>
        <w:tc>
          <w:tcPr>
            <w:tcW w:w="2514" w:type="dxa"/>
            <w:tcBorders>
              <w:top w:val="nil"/>
              <w:left w:val="nil"/>
              <w:bottom w:val="single" w:sz="4" w:space="0" w:color="auto"/>
              <w:right w:val="single" w:sz="4" w:space="0" w:color="auto"/>
            </w:tcBorders>
          </w:tcPr>
          <w:p w14:paraId="426DFB8D" w14:textId="5F3116F9" w:rsidR="000040F5" w:rsidRPr="005904F3" w:rsidRDefault="000040F5" w:rsidP="00BB0A71">
            <w:pPr>
              <w:rPr>
                <w:rFonts w:cs="Arial"/>
                <w:b/>
                <w:szCs w:val="24"/>
              </w:rPr>
            </w:pPr>
          </w:p>
        </w:tc>
        <w:tc>
          <w:tcPr>
            <w:tcW w:w="3723" w:type="dxa"/>
            <w:gridSpan w:val="3"/>
            <w:tcBorders>
              <w:left w:val="single" w:sz="4" w:space="0" w:color="auto"/>
            </w:tcBorders>
          </w:tcPr>
          <w:p w14:paraId="562DC64D" w14:textId="17BC5C6E" w:rsidR="000040F5" w:rsidRPr="005904F3" w:rsidRDefault="000040F5" w:rsidP="00BB0A71">
            <w:pPr>
              <w:rPr>
                <w:rFonts w:cs="Arial"/>
                <w:b/>
                <w:szCs w:val="24"/>
              </w:rPr>
            </w:pPr>
            <w:r>
              <w:rPr>
                <w:rFonts w:cs="Arial"/>
                <w:b/>
                <w:szCs w:val="24"/>
              </w:rPr>
              <w:t>Gender</w:t>
            </w:r>
          </w:p>
        </w:tc>
      </w:tr>
      <w:tr w:rsidR="000040F5" w14:paraId="16205470" w14:textId="77777777" w:rsidTr="009F6E26">
        <w:trPr>
          <w:jc w:val="center"/>
        </w:trPr>
        <w:tc>
          <w:tcPr>
            <w:tcW w:w="2514" w:type="dxa"/>
            <w:tcBorders>
              <w:top w:val="single" w:sz="4" w:space="0" w:color="auto"/>
            </w:tcBorders>
          </w:tcPr>
          <w:p w14:paraId="7BC730E2" w14:textId="0C565769" w:rsidR="000040F5" w:rsidRPr="005904F3" w:rsidRDefault="000040F5" w:rsidP="00BB0A71">
            <w:pPr>
              <w:rPr>
                <w:rFonts w:cs="Arial"/>
                <w:b/>
                <w:szCs w:val="24"/>
              </w:rPr>
            </w:pPr>
            <w:r w:rsidRPr="005904F3">
              <w:rPr>
                <w:rFonts w:cs="Arial"/>
                <w:b/>
                <w:szCs w:val="24"/>
              </w:rPr>
              <w:t>Grade</w:t>
            </w:r>
          </w:p>
        </w:tc>
        <w:tc>
          <w:tcPr>
            <w:tcW w:w="1241" w:type="dxa"/>
          </w:tcPr>
          <w:p w14:paraId="23AB3CFF" w14:textId="6763FFAE" w:rsidR="000040F5" w:rsidRDefault="000040F5" w:rsidP="00BB0A71">
            <w:pPr>
              <w:rPr>
                <w:rFonts w:cs="Arial"/>
                <w:szCs w:val="24"/>
              </w:rPr>
            </w:pPr>
            <w:r w:rsidRPr="005904F3">
              <w:rPr>
                <w:rFonts w:cs="Arial"/>
                <w:b/>
                <w:szCs w:val="24"/>
              </w:rPr>
              <w:t>Female</w:t>
            </w:r>
          </w:p>
        </w:tc>
        <w:tc>
          <w:tcPr>
            <w:tcW w:w="1241" w:type="dxa"/>
          </w:tcPr>
          <w:p w14:paraId="7B4FD5E1" w14:textId="02549A52" w:rsidR="000040F5" w:rsidRPr="005904F3" w:rsidRDefault="000040F5" w:rsidP="00BB0A71">
            <w:pPr>
              <w:rPr>
                <w:rFonts w:cs="Arial"/>
                <w:szCs w:val="24"/>
              </w:rPr>
            </w:pPr>
            <w:r w:rsidRPr="005904F3">
              <w:rPr>
                <w:rFonts w:cs="Arial"/>
                <w:b/>
                <w:szCs w:val="24"/>
              </w:rPr>
              <w:t>Male</w:t>
            </w:r>
          </w:p>
        </w:tc>
        <w:tc>
          <w:tcPr>
            <w:tcW w:w="1241" w:type="dxa"/>
          </w:tcPr>
          <w:p w14:paraId="40CD1160" w14:textId="02B0E2AE" w:rsidR="000040F5" w:rsidRDefault="000040F5" w:rsidP="00BB0A71">
            <w:pPr>
              <w:rPr>
                <w:rFonts w:cs="Arial"/>
                <w:szCs w:val="24"/>
              </w:rPr>
            </w:pPr>
            <w:r w:rsidRPr="005904F3">
              <w:rPr>
                <w:rFonts w:cs="Arial"/>
                <w:b/>
                <w:szCs w:val="24"/>
              </w:rPr>
              <w:t>Total</w:t>
            </w:r>
          </w:p>
        </w:tc>
      </w:tr>
      <w:tr w:rsidR="005904F3" w14:paraId="500BCF1B" w14:textId="77777777" w:rsidTr="009F6E26">
        <w:trPr>
          <w:jc w:val="center"/>
        </w:trPr>
        <w:tc>
          <w:tcPr>
            <w:tcW w:w="2514" w:type="dxa"/>
          </w:tcPr>
          <w:p w14:paraId="432E4F56" w14:textId="36EF7DD9" w:rsidR="005904F3" w:rsidRPr="005904F3" w:rsidRDefault="005904F3" w:rsidP="00BB0A71">
            <w:pPr>
              <w:rPr>
                <w:rFonts w:cs="Arial"/>
                <w:b/>
                <w:szCs w:val="24"/>
              </w:rPr>
            </w:pPr>
            <w:r w:rsidRPr="005904F3">
              <w:rPr>
                <w:rFonts w:cs="Arial"/>
                <w:b/>
                <w:szCs w:val="24"/>
              </w:rPr>
              <w:t>Agenda for Change</w:t>
            </w:r>
          </w:p>
        </w:tc>
        <w:tc>
          <w:tcPr>
            <w:tcW w:w="1241" w:type="dxa"/>
          </w:tcPr>
          <w:p w14:paraId="62A66271" w14:textId="7157FC8B" w:rsidR="005904F3" w:rsidRPr="005904F3" w:rsidRDefault="00AD51EF" w:rsidP="00570C68">
            <w:pPr>
              <w:jc w:val="right"/>
              <w:rPr>
                <w:rFonts w:cs="Arial"/>
                <w:szCs w:val="24"/>
              </w:rPr>
            </w:pPr>
            <w:r>
              <w:rPr>
                <w:rFonts w:cs="Arial"/>
                <w:szCs w:val="24"/>
              </w:rPr>
              <w:t>£</w:t>
            </w:r>
            <w:r w:rsidR="00570C68">
              <w:rPr>
                <w:rFonts w:cs="Arial"/>
                <w:szCs w:val="24"/>
              </w:rPr>
              <w:t>20.28</w:t>
            </w:r>
          </w:p>
        </w:tc>
        <w:tc>
          <w:tcPr>
            <w:tcW w:w="1241" w:type="dxa"/>
          </w:tcPr>
          <w:p w14:paraId="241B7ED7" w14:textId="0A49772A" w:rsidR="005904F3" w:rsidRPr="005904F3" w:rsidRDefault="005904F3" w:rsidP="00CD3F92">
            <w:pPr>
              <w:jc w:val="right"/>
              <w:rPr>
                <w:rFonts w:cs="Arial"/>
                <w:szCs w:val="24"/>
              </w:rPr>
            </w:pPr>
            <w:r w:rsidRPr="005904F3">
              <w:rPr>
                <w:rFonts w:cs="Arial"/>
                <w:szCs w:val="24"/>
              </w:rPr>
              <w:t>£</w:t>
            </w:r>
            <w:r w:rsidR="00570C68">
              <w:rPr>
                <w:rFonts w:cs="Arial"/>
                <w:szCs w:val="24"/>
              </w:rPr>
              <w:t>20.46</w:t>
            </w:r>
          </w:p>
        </w:tc>
        <w:tc>
          <w:tcPr>
            <w:tcW w:w="1241" w:type="dxa"/>
          </w:tcPr>
          <w:p w14:paraId="4DDDC643" w14:textId="5EF72E3C" w:rsidR="005904F3" w:rsidRPr="005904F3" w:rsidRDefault="00570C68" w:rsidP="00CD3F92">
            <w:pPr>
              <w:jc w:val="right"/>
              <w:rPr>
                <w:rFonts w:cs="Arial"/>
                <w:szCs w:val="24"/>
              </w:rPr>
            </w:pPr>
            <w:r>
              <w:rPr>
                <w:rFonts w:cs="Arial"/>
                <w:szCs w:val="24"/>
              </w:rPr>
              <w:t>£20.32</w:t>
            </w:r>
          </w:p>
        </w:tc>
      </w:tr>
      <w:tr w:rsidR="005904F3" w14:paraId="178D7A60" w14:textId="77777777" w:rsidTr="009F6E26">
        <w:trPr>
          <w:jc w:val="center"/>
        </w:trPr>
        <w:tc>
          <w:tcPr>
            <w:tcW w:w="2514" w:type="dxa"/>
          </w:tcPr>
          <w:p w14:paraId="701525AF" w14:textId="1834C276" w:rsidR="005904F3" w:rsidRPr="005904F3" w:rsidRDefault="005904F3" w:rsidP="00BB0A71">
            <w:pPr>
              <w:rPr>
                <w:rFonts w:cs="Arial"/>
                <w:b/>
                <w:szCs w:val="24"/>
              </w:rPr>
            </w:pPr>
            <w:r w:rsidRPr="005904F3">
              <w:rPr>
                <w:rFonts w:cs="Arial"/>
                <w:b/>
                <w:szCs w:val="24"/>
              </w:rPr>
              <w:t>Medical and Dental</w:t>
            </w:r>
          </w:p>
        </w:tc>
        <w:tc>
          <w:tcPr>
            <w:tcW w:w="1241" w:type="dxa"/>
          </w:tcPr>
          <w:p w14:paraId="76539379" w14:textId="291E0455" w:rsidR="005904F3" w:rsidRPr="005904F3" w:rsidRDefault="00570C68" w:rsidP="00CD3F92">
            <w:pPr>
              <w:jc w:val="right"/>
              <w:rPr>
                <w:rFonts w:cs="Arial"/>
                <w:szCs w:val="24"/>
              </w:rPr>
            </w:pPr>
            <w:r>
              <w:rPr>
                <w:rFonts w:cs="Arial"/>
                <w:szCs w:val="24"/>
              </w:rPr>
              <w:t>£48.18</w:t>
            </w:r>
          </w:p>
        </w:tc>
        <w:tc>
          <w:tcPr>
            <w:tcW w:w="1241" w:type="dxa"/>
          </w:tcPr>
          <w:p w14:paraId="7F4D6E2E" w14:textId="5969F894" w:rsidR="005904F3" w:rsidRPr="005904F3" w:rsidRDefault="00570C68" w:rsidP="00CD3F92">
            <w:pPr>
              <w:jc w:val="right"/>
              <w:rPr>
                <w:rFonts w:cs="Arial"/>
                <w:szCs w:val="24"/>
              </w:rPr>
            </w:pPr>
            <w:r>
              <w:rPr>
                <w:rFonts w:cs="Arial"/>
                <w:szCs w:val="24"/>
              </w:rPr>
              <w:t>£52.04</w:t>
            </w:r>
          </w:p>
        </w:tc>
        <w:tc>
          <w:tcPr>
            <w:tcW w:w="1241" w:type="dxa"/>
          </w:tcPr>
          <w:p w14:paraId="5888EA33" w14:textId="3DB31EB7" w:rsidR="005904F3" w:rsidRPr="005904F3" w:rsidRDefault="00570C68" w:rsidP="00CD3F92">
            <w:pPr>
              <w:jc w:val="right"/>
              <w:rPr>
                <w:rFonts w:cs="Arial"/>
                <w:szCs w:val="24"/>
              </w:rPr>
            </w:pPr>
            <w:r>
              <w:rPr>
                <w:rFonts w:cs="Arial"/>
                <w:szCs w:val="24"/>
              </w:rPr>
              <w:t>£50.88</w:t>
            </w:r>
          </w:p>
        </w:tc>
      </w:tr>
      <w:tr w:rsidR="005904F3" w14:paraId="138FEB84" w14:textId="77777777" w:rsidTr="009F6E26">
        <w:trPr>
          <w:jc w:val="center"/>
        </w:trPr>
        <w:tc>
          <w:tcPr>
            <w:tcW w:w="2514" w:type="dxa"/>
          </w:tcPr>
          <w:p w14:paraId="299C722B" w14:textId="1ECBAC81" w:rsidR="005904F3" w:rsidRPr="005904F3" w:rsidRDefault="005904F3" w:rsidP="00BB0A71">
            <w:pPr>
              <w:rPr>
                <w:rFonts w:cs="Arial"/>
                <w:b/>
                <w:szCs w:val="24"/>
              </w:rPr>
            </w:pPr>
            <w:r w:rsidRPr="005904F3">
              <w:rPr>
                <w:rFonts w:cs="Arial"/>
                <w:b/>
                <w:szCs w:val="24"/>
              </w:rPr>
              <w:t>Senior Managers</w:t>
            </w:r>
          </w:p>
        </w:tc>
        <w:tc>
          <w:tcPr>
            <w:tcW w:w="1241" w:type="dxa"/>
          </w:tcPr>
          <w:p w14:paraId="71D4A56C" w14:textId="5AAC8CD1" w:rsidR="005904F3" w:rsidRPr="005904F3" w:rsidRDefault="00570C68" w:rsidP="00CD3F92">
            <w:pPr>
              <w:jc w:val="right"/>
              <w:rPr>
                <w:rFonts w:cs="Arial"/>
                <w:szCs w:val="24"/>
              </w:rPr>
            </w:pPr>
            <w:r>
              <w:rPr>
                <w:rFonts w:cs="Arial"/>
                <w:szCs w:val="24"/>
              </w:rPr>
              <w:t>£45.39</w:t>
            </w:r>
          </w:p>
        </w:tc>
        <w:tc>
          <w:tcPr>
            <w:tcW w:w="1241" w:type="dxa"/>
          </w:tcPr>
          <w:p w14:paraId="05DB1D38" w14:textId="78C71442" w:rsidR="005904F3" w:rsidRPr="005904F3" w:rsidRDefault="00570C68" w:rsidP="00CD3F92">
            <w:pPr>
              <w:jc w:val="right"/>
              <w:rPr>
                <w:rFonts w:cs="Arial"/>
                <w:szCs w:val="24"/>
              </w:rPr>
            </w:pPr>
            <w:r>
              <w:rPr>
                <w:rFonts w:cs="Arial"/>
                <w:szCs w:val="24"/>
              </w:rPr>
              <w:t>£52.96</w:t>
            </w:r>
          </w:p>
        </w:tc>
        <w:tc>
          <w:tcPr>
            <w:tcW w:w="1241" w:type="dxa"/>
          </w:tcPr>
          <w:p w14:paraId="41FC9FEC" w14:textId="49C983D0" w:rsidR="005904F3" w:rsidRPr="005904F3" w:rsidRDefault="00570C68" w:rsidP="00CD3F92">
            <w:pPr>
              <w:jc w:val="right"/>
              <w:rPr>
                <w:rFonts w:cs="Arial"/>
                <w:szCs w:val="24"/>
              </w:rPr>
            </w:pPr>
            <w:r>
              <w:rPr>
                <w:rFonts w:cs="Arial"/>
                <w:szCs w:val="24"/>
              </w:rPr>
              <w:t>£48.64</w:t>
            </w:r>
          </w:p>
        </w:tc>
      </w:tr>
      <w:tr w:rsidR="005904F3" w:rsidRPr="005904F3" w14:paraId="004A5AE7" w14:textId="77777777" w:rsidTr="009F6E26">
        <w:trPr>
          <w:jc w:val="center"/>
        </w:trPr>
        <w:tc>
          <w:tcPr>
            <w:tcW w:w="2514" w:type="dxa"/>
          </w:tcPr>
          <w:p w14:paraId="134AE512" w14:textId="457BEA1F" w:rsidR="005904F3" w:rsidRPr="005904F3" w:rsidRDefault="005904F3" w:rsidP="00BB0A71">
            <w:pPr>
              <w:rPr>
                <w:rFonts w:cs="Arial"/>
                <w:b/>
                <w:szCs w:val="24"/>
              </w:rPr>
            </w:pPr>
            <w:r w:rsidRPr="005904F3">
              <w:rPr>
                <w:rFonts w:cs="Arial"/>
                <w:b/>
                <w:szCs w:val="24"/>
              </w:rPr>
              <w:t>Total</w:t>
            </w:r>
          </w:p>
        </w:tc>
        <w:tc>
          <w:tcPr>
            <w:tcW w:w="1241" w:type="dxa"/>
          </w:tcPr>
          <w:p w14:paraId="3B42AD45" w14:textId="34895535" w:rsidR="005904F3" w:rsidRPr="00F675FF" w:rsidRDefault="00AD51EF" w:rsidP="00CD3F92">
            <w:pPr>
              <w:jc w:val="right"/>
              <w:rPr>
                <w:rFonts w:cs="Arial"/>
                <w:b/>
                <w:szCs w:val="24"/>
              </w:rPr>
            </w:pPr>
            <w:r w:rsidRPr="00F675FF">
              <w:rPr>
                <w:rFonts w:cs="Arial"/>
                <w:b/>
                <w:szCs w:val="24"/>
              </w:rPr>
              <w:t>£</w:t>
            </w:r>
            <w:r w:rsidR="00570C68">
              <w:rPr>
                <w:rFonts w:cs="Arial"/>
                <w:b/>
                <w:szCs w:val="24"/>
              </w:rPr>
              <w:t>21.20</w:t>
            </w:r>
          </w:p>
        </w:tc>
        <w:tc>
          <w:tcPr>
            <w:tcW w:w="1241" w:type="dxa"/>
          </w:tcPr>
          <w:p w14:paraId="07FDFFB8" w14:textId="2DFD6E7A" w:rsidR="005904F3" w:rsidRPr="00F675FF" w:rsidRDefault="00570C68" w:rsidP="00CD3F92">
            <w:pPr>
              <w:jc w:val="right"/>
              <w:rPr>
                <w:rFonts w:cs="Arial"/>
                <w:b/>
                <w:szCs w:val="24"/>
              </w:rPr>
            </w:pPr>
            <w:r>
              <w:rPr>
                <w:rFonts w:cs="Arial"/>
                <w:b/>
                <w:szCs w:val="24"/>
              </w:rPr>
              <w:t>£26.95</w:t>
            </w:r>
          </w:p>
        </w:tc>
        <w:tc>
          <w:tcPr>
            <w:tcW w:w="1241" w:type="dxa"/>
          </w:tcPr>
          <w:p w14:paraId="3647EC8B" w14:textId="25489A17" w:rsidR="005904F3" w:rsidRPr="00F675FF" w:rsidRDefault="00570C68" w:rsidP="00CD3F92">
            <w:pPr>
              <w:jc w:val="right"/>
              <w:rPr>
                <w:rFonts w:cs="Arial"/>
                <w:b/>
                <w:szCs w:val="24"/>
              </w:rPr>
            </w:pPr>
            <w:r>
              <w:rPr>
                <w:rFonts w:cs="Arial"/>
                <w:b/>
                <w:szCs w:val="24"/>
              </w:rPr>
              <w:t>£22.73</w:t>
            </w:r>
          </w:p>
        </w:tc>
      </w:tr>
    </w:tbl>
    <w:p w14:paraId="311AF0E1" w14:textId="77777777" w:rsidR="00CB7C40" w:rsidRPr="00705A09" w:rsidRDefault="00CB7C40" w:rsidP="00BB0A71">
      <w:pPr>
        <w:rPr>
          <w:rFonts w:cs="Arial"/>
          <w:szCs w:val="24"/>
        </w:rPr>
      </w:pPr>
    </w:p>
    <w:p w14:paraId="7197BB48" w14:textId="22B8EFA6" w:rsidR="00CB7C40" w:rsidRPr="00705A09" w:rsidRDefault="00A363F7" w:rsidP="00BB0A71">
      <w:pPr>
        <w:rPr>
          <w:rFonts w:cs="Arial"/>
          <w:szCs w:val="24"/>
        </w:rPr>
      </w:pPr>
      <w:r w:rsidRPr="00705A09">
        <w:rPr>
          <w:rFonts w:cs="Arial"/>
          <w:szCs w:val="24"/>
        </w:rPr>
        <w:t xml:space="preserve">The average </w:t>
      </w:r>
      <w:r w:rsidR="005904F3">
        <w:rPr>
          <w:rFonts w:cs="Arial"/>
          <w:szCs w:val="24"/>
        </w:rPr>
        <w:t>hourly rate</w:t>
      </w:r>
      <w:r w:rsidRPr="00705A09">
        <w:rPr>
          <w:rFonts w:cs="Arial"/>
          <w:szCs w:val="24"/>
        </w:rPr>
        <w:t xml:space="preserve"> for women is </w:t>
      </w:r>
      <w:r w:rsidR="00570C68">
        <w:rPr>
          <w:rFonts w:cs="Arial"/>
          <w:szCs w:val="24"/>
        </w:rPr>
        <w:t>£5.75</w:t>
      </w:r>
      <w:r w:rsidRPr="00705A09">
        <w:rPr>
          <w:rFonts w:cs="Arial"/>
          <w:szCs w:val="24"/>
        </w:rPr>
        <w:t xml:space="preserve"> lower than for men </w:t>
      </w:r>
      <w:r w:rsidR="00FE79F2">
        <w:rPr>
          <w:rFonts w:cs="Arial"/>
          <w:szCs w:val="24"/>
        </w:rPr>
        <w:t>(</w:t>
      </w:r>
      <w:r w:rsidR="00AD51EF">
        <w:rPr>
          <w:rFonts w:cs="Arial"/>
          <w:szCs w:val="24"/>
        </w:rPr>
        <w:t>£</w:t>
      </w:r>
      <w:r w:rsidR="00570C68">
        <w:rPr>
          <w:rFonts w:cs="Arial"/>
          <w:szCs w:val="24"/>
        </w:rPr>
        <w:t>21.20 v £26.95</w:t>
      </w:r>
      <w:r w:rsidRPr="00705A09">
        <w:rPr>
          <w:rFonts w:cs="Arial"/>
          <w:szCs w:val="24"/>
        </w:rPr>
        <w:t>). Much of this differential can be accounted for due to the greater number of men in the higher paid Medical and Dental job family at Consultant grade.</w:t>
      </w:r>
      <w:r w:rsidR="0071706C">
        <w:rPr>
          <w:rFonts w:cs="Arial"/>
          <w:szCs w:val="24"/>
        </w:rPr>
        <w:t xml:space="preserve"> This means that higher paid female </w:t>
      </w:r>
      <w:r w:rsidR="006D4034">
        <w:rPr>
          <w:rFonts w:cs="Arial"/>
          <w:szCs w:val="24"/>
        </w:rPr>
        <w:t>members of the workforce</w:t>
      </w:r>
      <w:r w:rsidR="0071706C">
        <w:rPr>
          <w:rFonts w:cs="Arial"/>
          <w:szCs w:val="24"/>
        </w:rPr>
        <w:t xml:space="preserve"> tend to be outliers, more so than their male counterparts.</w:t>
      </w:r>
    </w:p>
    <w:p w14:paraId="5842E885" w14:textId="76B04EAC" w:rsidR="00CC44D1" w:rsidRDefault="00CC44D1" w:rsidP="00BB0A71">
      <w:pPr>
        <w:rPr>
          <w:rFonts w:cs="Arial"/>
          <w:szCs w:val="24"/>
        </w:rPr>
      </w:pPr>
    </w:p>
    <w:p w14:paraId="64C71A10" w14:textId="6C40D67F" w:rsidR="00031820" w:rsidRDefault="00031820" w:rsidP="008E7061">
      <w:pPr>
        <w:pStyle w:val="Heading3"/>
      </w:pPr>
      <w:r>
        <w:t>Recruitment Activity</w:t>
      </w:r>
    </w:p>
    <w:p w14:paraId="0C3179D7" w14:textId="476E3B4C" w:rsidR="00031820" w:rsidRDefault="00A32FC1" w:rsidP="00B337B7">
      <w:pPr>
        <w:rPr>
          <w:rFonts w:cs="Arial"/>
          <w:szCs w:val="24"/>
        </w:rPr>
      </w:pPr>
      <w:r>
        <w:rPr>
          <w:rFonts w:cs="Arial"/>
          <w:szCs w:val="24"/>
        </w:rPr>
        <w:t>In 2024</w:t>
      </w:r>
      <w:r w:rsidR="00A40C2A">
        <w:rPr>
          <w:rFonts w:cs="Arial"/>
          <w:szCs w:val="24"/>
        </w:rPr>
        <w:t>/202</w:t>
      </w:r>
      <w:r>
        <w:rPr>
          <w:rFonts w:cs="Arial"/>
          <w:szCs w:val="24"/>
        </w:rPr>
        <w:t>5</w:t>
      </w:r>
      <w:r w:rsidR="00B337B7">
        <w:rPr>
          <w:rFonts w:cs="Arial"/>
          <w:szCs w:val="24"/>
        </w:rPr>
        <w:t xml:space="preserve"> there were 320</w:t>
      </w:r>
      <w:r w:rsidR="00C91DB5">
        <w:rPr>
          <w:rFonts w:cs="Arial"/>
          <w:szCs w:val="24"/>
        </w:rPr>
        <w:t xml:space="preserve"> starters, excluding bank workers.</w:t>
      </w:r>
      <w:r w:rsidR="000473CB">
        <w:rPr>
          <w:rFonts w:cs="Arial"/>
          <w:szCs w:val="24"/>
        </w:rPr>
        <w:t xml:space="preserve"> </w:t>
      </w:r>
      <w:r w:rsidR="00B337B7">
        <w:rPr>
          <w:rFonts w:cs="Arial"/>
          <w:szCs w:val="24"/>
        </w:rPr>
        <w:t>Of these 211</w:t>
      </w:r>
      <w:r w:rsidR="00C91DB5">
        <w:rPr>
          <w:rFonts w:cs="Arial"/>
          <w:szCs w:val="24"/>
        </w:rPr>
        <w:t xml:space="preserve"> (</w:t>
      </w:r>
      <w:r w:rsidR="00B337B7">
        <w:rPr>
          <w:rFonts w:cs="Arial"/>
          <w:szCs w:val="24"/>
        </w:rPr>
        <w:t>65.9</w:t>
      </w:r>
      <w:r w:rsidR="00C91DB5">
        <w:rPr>
          <w:rFonts w:cs="Arial"/>
          <w:szCs w:val="24"/>
        </w:rPr>
        <w:t>%) ident</w:t>
      </w:r>
      <w:r w:rsidR="00C76F9D">
        <w:rPr>
          <w:rFonts w:cs="Arial"/>
          <w:szCs w:val="24"/>
        </w:rPr>
        <w:t xml:space="preserve">ified as female, and </w:t>
      </w:r>
      <w:r w:rsidR="00B337B7">
        <w:rPr>
          <w:rFonts w:cs="Arial"/>
          <w:szCs w:val="24"/>
        </w:rPr>
        <w:t>109 (34.1</w:t>
      </w:r>
      <w:r w:rsidR="00C91DB5">
        <w:rPr>
          <w:rFonts w:cs="Arial"/>
          <w:szCs w:val="24"/>
        </w:rPr>
        <w:t>%) identified as male.</w:t>
      </w:r>
      <w:r w:rsidR="000473CB">
        <w:rPr>
          <w:rFonts w:cs="Arial"/>
          <w:szCs w:val="24"/>
        </w:rPr>
        <w:t xml:space="preserve"> </w:t>
      </w:r>
      <w:r w:rsidR="00C91DB5">
        <w:rPr>
          <w:rFonts w:cs="Arial"/>
          <w:szCs w:val="24"/>
        </w:rPr>
        <w:t xml:space="preserve">This </w:t>
      </w:r>
      <w:r w:rsidR="00B337B7">
        <w:rPr>
          <w:rFonts w:cs="Arial"/>
          <w:szCs w:val="24"/>
        </w:rPr>
        <w:t>means that male starters were over-represented in comparison to their proportion of the workforce</w:t>
      </w:r>
      <w:r w:rsidR="00C91DB5">
        <w:rPr>
          <w:rFonts w:cs="Arial"/>
          <w:szCs w:val="24"/>
        </w:rPr>
        <w:t>.</w:t>
      </w:r>
    </w:p>
    <w:p w14:paraId="1BEDF454" w14:textId="2367B468" w:rsidR="0049740C" w:rsidRDefault="0049740C" w:rsidP="00B337B7">
      <w:pPr>
        <w:rPr>
          <w:rFonts w:cs="Arial"/>
          <w:szCs w:val="24"/>
        </w:rPr>
      </w:pPr>
    </w:p>
    <w:p w14:paraId="5C80CB74" w14:textId="77777777" w:rsidR="000040F5" w:rsidRPr="00952ABE" w:rsidRDefault="000040F5" w:rsidP="00B337B7">
      <w:pPr>
        <w:rPr>
          <w:rFonts w:cs="Arial"/>
          <w:szCs w:val="24"/>
        </w:rPr>
      </w:pPr>
    </w:p>
    <w:p w14:paraId="19DF0DB0" w14:textId="77777777" w:rsidR="00E92F26" w:rsidRPr="00952ABE" w:rsidRDefault="00E92F26" w:rsidP="008F18DD">
      <w:pPr>
        <w:pStyle w:val="Heading3"/>
      </w:pPr>
      <w:bookmarkStart w:id="39" w:name="_Toc76025109"/>
      <w:r w:rsidRPr="00952ABE">
        <w:t>Training Activity</w:t>
      </w:r>
      <w:bookmarkEnd w:id="39"/>
    </w:p>
    <w:p w14:paraId="1D1CCFF0" w14:textId="076BDF8C" w:rsidR="004F6C9C" w:rsidRPr="00705A09" w:rsidRDefault="004014EC" w:rsidP="008F18DD">
      <w:pPr>
        <w:rPr>
          <w:rFonts w:cs="Arial"/>
          <w:szCs w:val="24"/>
        </w:rPr>
      </w:pPr>
      <w:r>
        <w:rPr>
          <w:rFonts w:cs="Arial"/>
          <w:szCs w:val="24"/>
        </w:rPr>
        <w:t xml:space="preserve">Between April </w:t>
      </w:r>
      <w:r w:rsidR="008F18DD">
        <w:rPr>
          <w:rFonts w:cs="Arial"/>
          <w:szCs w:val="24"/>
        </w:rPr>
        <w:t>2024 and March 2025</w:t>
      </w:r>
      <w:r w:rsidR="0021466E">
        <w:rPr>
          <w:rFonts w:cs="Arial"/>
          <w:szCs w:val="24"/>
        </w:rPr>
        <w:t xml:space="preserve"> </w:t>
      </w:r>
      <w:r w:rsidR="004F6C9C" w:rsidRPr="00705A09">
        <w:rPr>
          <w:rFonts w:cs="Arial"/>
          <w:szCs w:val="24"/>
        </w:rPr>
        <w:t xml:space="preserve">the </w:t>
      </w:r>
      <w:r>
        <w:rPr>
          <w:rFonts w:cs="Arial"/>
          <w:szCs w:val="24"/>
        </w:rPr>
        <w:t>NHS GJ workforce</w:t>
      </w:r>
      <w:r w:rsidR="004F6C9C" w:rsidRPr="00705A09">
        <w:rPr>
          <w:rFonts w:cs="Arial"/>
          <w:szCs w:val="24"/>
        </w:rPr>
        <w:t xml:space="preserve"> </w:t>
      </w:r>
      <w:r w:rsidR="008F18DD">
        <w:rPr>
          <w:rFonts w:cs="Arial"/>
          <w:szCs w:val="24"/>
        </w:rPr>
        <w:t>completed</w:t>
      </w:r>
      <w:r w:rsidR="004F6C9C" w:rsidRPr="00705A09">
        <w:rPr>
          <w:rFonts w:cs="Arial"/>
          <w:szCs w:val="24"/>
        </w:rPr>
        <w:t xml:space="preserve"> </w:t>
      </w:r>
      <w:r w:rsidR="008F18DD">
        <w:rPr>
          <w:rFonts w:cs="Arial"/>
          <w:szCs w:val="24"/>
        </w:rPr>
        <w:t>19743</w:t>
      </w:r>
      <w:r w:rsidR="004F6C9C" w:rsidRPr="00705A09">
        <w:rPr>
          <w:rFonts w:cs="Arial"/>
          <w:szCs w:val="24"/>
        </w:rPr>
        <w:t xml:space="preserve"> training events, with female member</w:t>
      </w:r>
      <w:r w:rsidR="00AA12B2" w:rsidRPr="00705A09">
        <w:rPr>
          <w:rFonts w:cs="Arial"/>
          <w:szCs w:val="24"/>
        </w:rPr>
        <w:t xml:space="preserve">s of staff </w:t>
      </w:r>
      <w:r w:rsidR="00BC6928" w:rsidRPr="00705A09">
        <w:rPr>
          <w:rFonts w:cs="Arial"/>
          <w:szCs w:val="24"/>
        </w:rPr>
        <w:t>attending</w:t>
      </w:r>
      <w:r w:rsidR="008B36FE" w:rsidRPr="00705A09">
        <w:rPr>
          <w:rFonts w:cs="Arial"/>
          <w:szCs w:val="24"/>
        </w:rPr>
        <w:t xml:space="preserve"> </w:t>
      </w:r>
      <w:r w:rsidR="008F18DD">
        <w:rPr>
          <w:rFonts w:cs="Arial"/>
          <w:szCs w:val="24"/>
        </w:rPr>
        <w:t>16446</w:t>
      </w:r>
      <w:r w:rsidR="00AA12B2" w:rsidRPr="00705A09">
        <w:rPr>
          <w:rFonts w:cs="Arial"/>
          <w:szCs w:val="24"/>
        </w:rPr>
        <w:t xml:space="preserve"> (</w:t>
      </w:r>
      <w:r w:rsidR="008F18DD">
        <w:rPr>
          <w:rFonts w:cs="Arial"/>
          <w:szCs w:val="24"/>
        </w:rPr>
        <w:t>83.3</w:t>
      </w:r>
      <w:r w:rsidR="008B36FE" w:rsidRPr="00705A09">
        <w:rPr>
          <w:rFonts w:cs="Arial"/>
          <w:szCs w:val="24"/>
        </w:rPr>
        <w:t>%</w:t>
      </w:r>
      <w:r w:rsidR="004F6C9C" w:rsidRPr="00705A09">
        <w:rPr>
          <w:rFonts w:cs="Arial"/>
          <w:szCs w:val="24"/>
        </w:rPr>
        <w:t xml:space="preserve">) of these, and male </w:t>
      </w:r>
      <w:r w:rsidR="00AA12B2" w:rsidRPr="00705A09">
        <w:rPr>
          <w:rFonts w:cs="Arial"/>
          <w:szCs w:val="24"/>
        </w:rPr>
        <w:t xml:space="preserve">colleagues attending </w:t>
      </w:r>
      <w:r w:rsidR="008F18DD">
        <w:rPr>
          <w:rFonts w:cs="Arial"/>
          <w:szCs w:val="24"/>
        </w:rPr>
        <w:t>3297</w:t>
      </w:r>
      <w:r w:rsidR="009017AE">
        <w:rPr>
          <w:rFonts w:cs="Arial"/>
          <w:szCs w:val="24"/>
        </w:rPr>
        <w:t xml:space="preserve"> </w:t>
      </w:r>
      <w:r w:rsidR="00AA12B2" w:rsidRPr="00705A09">
        <w:rPr>
          <w:rFonts w:cs="Arial"/>
          <w:szCs w:val="24"/>
        </w:rPr>
        <w:t>(</w:t>
      </w:r>
      <w:r w:rsidR="008F18DD">
        <w:rPr>
          <w:rFonts w:cs="Arial"/>
          <w:szCs w:val="24"/>
        </w:rPr>
        <w:t>16.7</w:t>
      </w:r>
      <w:r w:rsidR="004F6C9C" w:rsidRPr="00705A09">
        <w:rPr>
          <w:rFonts w:cs="Arial"/>
          <w:szCs w:val="24"/>
        </w:rPr>
        <w:t>%).</w:t>
      </w:r>
      <w:r w:rsidR="00901CC7" w:rsidRPr="00705A09">
        <w:rPr>
          <w:rFonts w:cs="Arial"/>
          <w:szCs w:val="24"/>
        </w:rPr>
        <w:t xml:space="preserve"> </w:t>
      </w:r>
      <w:r w:rsidR="004F6C9C" w:rsidRPr="00705A09">
        <w:rPr>
          <w:rFonts w:cs="Arial"/>
          <w:szCs w:val="24"/>
        </w:rPr>
        <w:t>This means that male staff members attend</w:t>
      </w:r>
      <w:r w:rsidR="0076784B" w:rsidRPr="00705A09">
        <w:rPr>
          <w:rFonts w:cs="Arial"/>
          <w:szCs w:val="24"/>
        </w:rPr>
        <w:t>ed</w:t>
      </w:r>
      <w:r w:rsidR="004F6C9C" w:rsidRPr="00705A09">
        <w:rPr>
          <w:rFonts w:cs="Arial"/>
          <w:szCs w:val="24"/>
        </w:rPr>
        <w:t xml:space="preserve"> proportionately </w:t>
      </w:r>
      <w:r w:rsidR="008B36FE" w:rsidRPr="00705A09">
        <w:rPr>
          <w:rFonts w:cs="Arial"/>
          <w:szCs w:val="24"/>
        </w:rPr>
        <w:t xml:space="preserve">fewer </w:t>
      </w:r>
      <w:r w:rsidR="004F6C9C" w:rsidRPr="00705A09">
        <w:rPr>
          <w:rFonts w:cs="Arial"/>
          <w:szCs w:val="24"/>
        </w:rPr>
        <w:t xml:space="preserve">training events than their female counterparts when compared to the proportion of the </w:t>
      </w:r>
      <w:r w:rsidR="008F18DD">
        <w:rPr>
          <w:rFonts w:cs="Arial"/>
          <w:szCs w:val="24"/>
        </w:rPr>
        <w:t xml:space="preserve">workforce that males </w:t>
      </w:r>
      <w:r w:rsidR="00AA12B2" w:rsidRPr="00705A09">
        <w:rPr>
          <w:rFonts w:cs="Arial"/>
          <w:szCs w:val="24"/>
        </w:rPr>
        <w:t>comprise (2</w:t>
      </w:r>
      <w:r w:rsidR="00661F74">
        <w:rPr>
          <w:rFonts w:cs="Arial"/>
          <w:szCs w:val="24"/>
        </w:rPr>
        <w:t>6.5</w:t>
      </w:r>
      <w:r w:rsidR="004F6C9C" w:rsidRPr="00705A09">
        <w:rPr>
          <w:rFonts w:cs="Arial"/>
          <w:szCs w:val="24"/>
        </w:rPr>
        <w:t>%).</w:t>
      </w:r>
    </w:p>
    <w:p w14:paraId="7561EA19" w14:textId="77777777" w:rsidR="00E427E9" w:rsidRPr="00705A09" w:rsidRDefault="00E427E9" w:rsidP="008F18DD">
      <w:pPr>
        <w:rPr>
          <w:rFonts w:cs="Arial"/>
          <w:szCs w:val="24"/>
        </w:rPr>
      </w:pPr>
    </w:p>
    <w:p w14:paraId="485EBEF6" w14:textId="77777777" w:rsidR="004A6E56" w:rsidRPr="00705A09" w:rsidRDefault="00233DAB" w:rsidP="008F18DD">
      <w:pPr>
        <w:pStyle w:val="Heading3"/>
      </w:pPr>
      <w:bookmarkStart w:id="40" w:name="_Toc76025110"/>
      <w:r w:rsidRPr="00705A09">
        <w:t>Career Progression</w:t>
      </w:r>
      <w:bookmarkEnd w:id="40"/>
    </w:p>
    <w:p w14:paraId="2790C3C0" w14:textId="77777777" w:rsidR="00FF2205" w:rsidRDefault="00800A24" w:rsidP="00B2579C">
      <w:pPr>
        <w:rPr>
          <w:rFonts w:cs="Arial"/>
          <w:szCs w:val="24"/>
        </w:rPr>
      </w:pPr>
      <w:r w:rsidRPr="00705A09">
        <w:rPr>
          <w:rFonts w:cs="Arial"/>
          <w:szCs w:val="24"/>
        </w:rPr>
        <w:t xml:space="preserve">The monitored period saw a total of </w:t>
      </w:r>
      <w:r w:rsidR="00B2579C">
        <w:rPr>
          <w:rFonts w:cs="Arial"/>
          <w:szCs w:val="24"/>
        </w:rPr>
        <w:t>106</w:t>
      </w:r>
      <w:r w:rsidRPr="00705A09">
        <w:rPr>
          <w:rFonts w:cs="Arial"/>
          <w:szCs w:val="24"/>
        </w:rPr>
        <w:t xml:space="preserve"> promotions and increases in bandings among </w:t>
      </w:r>
      <w:r w:rsidR="00B337B7">
        <w:rPr>
          <w:rFonts w:cs="Arial"/>
          <w:szCs w:val="24"/>
        </w:rPr>
        <w:t xml:space="preserve">the </w:t>
      </w:r>
      <w:r w:rsidRPr="00705A09">
        <w:rPr>
          <w:rFonts w:cs="Arial"/>
          <w:szCs w:val="24"/>
        </w:rPr>
        <w:t xml:space="preserve">NHS GJ </w:t>
      </w:r>
      <w:r w:rsidR="00B337B7">
        <w:rPr>
          <w:rFonts w:cs="Arial"/>
          <w:szCs w:val="24"/>
        </w:rPr>
        <w:t>workforce</w:t>
      </w:r>
      <w:r w:rsidRPr="00705A09">
        <w:rPr>
          <w:rFonts w:cs="Arial"/>
          <w:szCs w:val="24"/>
        </w:rPr>
        <w:t>.</w:t>
      </w:r>
      <w:r w:rsidR="000F5640">
        <w:rPr>
          <w:rFonts w:cs="Arial"/>
          <w:szCs w:val="24"/>
        </w:rPr>
        <w:t xml:space="preserve"> </w:t>
      </w:r>
      <w:r w:rsidRPr="00705A09">
        <w:rPr>
          <w:rFonts w:cs="Arial"/>
          <w:szCs w:val="24"/>
        </w:rPr>
        <w:t>Of th</w:t>
      </w:r>
      <w:r w:rsidR="00B2579C">
        <w:rPr>
          <w:rFonts w:cs="Arial"/>
          <w:szCs w:val="24"/>
        </w:rPr>
        <w:t>ese 74</w:t>
      </w:r>
      <w:r w:rsidRPr="00705A09">
        <w:rPr>
          <w:rFonts w:cs="Arial"/>
          <w:szCs w:val="24"/>
        </w:rPr>
        <w:t xml:space="preserve"> (</w:t>
      </w:r>
      <w:r w:rsidR="00B2579C">
        <w:rPr>
          <w:rFonts w:cs="Arial"/>
          <w:szCs w:val="24"/>
        </w:rPr>
        <w:t>69.8%) were female and 32</w:t>
      </w:r>
      <w:r w:rsidRPr="00705A09">
        <w:rPr>
          <w:rFonts w:cs="Arial"/>
          <w:szCs w:val="24"/>
        </w:rPr>
        <w:t xml:space="preserve"> (</w:t>
      </w:r>
      <w:r w:rsidR="00B2579C">
        <w:rPr>
          <w:rFonts w:cs="Arial"/>
          <w:szCs w:val="24"/>
        </w:rPr>
        <w:t xml:space="preserve">30.2%) were male.  This means that </w:t>
      </w:r>
      <w:r w:rsidR="00FF2205">
        <w:rPr>
          <w:rFonts w:cs="Arial"/>
          <w:szCs w:val="24"/>
        </w:rPr>
        <w:t>a greater proportion of male colleagues were promoted when compared to their proportion of the workforce.</w:t>
      </w:r>
    </w:p>
    <w:p w14:paraId="64DD6194" w14:textId="77777777" w:rsidR="00247320" w:rsidRPr="00705A09" w:rsidRDefault="00247320" w:rsidP="00B2579C">
      <w:pPr>
        <w:rPr>
          <w:rFonts w:cs="Arial"/>
          <w:szCs w:val="24"/>
        </w:rPr>
      </w:pPr>
    </w:p>
    <w:p w14:paraId="1BF553E4" w14:textId="17D55D66" w:rsidR="00640A67" w:rsidRPr="00705A09" w:rsidRDefault="00EF409E" w:rsidP="008E7061">
      <w:pPr>
        <w:pStyle w:val="Heading3"/>
      </w:pPr>
      <w:r>
        <w:t>Leavers</w:t>
      </w:r>
    </w:p>
    <w:p w14:paraId="2DA02599" w14:textId="27C8D778" w:rsidR="00640A67" w:rsidRPr="00705A09" w:rsidRDefault="004B1FE7" w:rsidP="00BB0A71">
      <w:pPr>
        <w:rPr>
          <w:rFonts w:cs="Arial"/>
          <w:szCs w:val="24"/>
        </w:rPr>
      </w:pPr>
      <w:r w:rsidRPr="00705A09">
        <w:rPr>
          <w:rFonts w:cs="Arial"/>
          <w:szCs w:val="24"/>
        </w:rPr>
        <w:t xml:space="preserve">Of </w:t>
      </w:r>
      <w:r w:rsidR="00FB6A0C" w:rsidRPr="00705A09">
        <w:rPr>
          <w:rFonts w:cs="Arial"/>
          <w:szCs w:val="24"/>
        </w:rPr>
        <w:t xml:space="preserve">the </w:t>
      </w:r>
      <w:r w:rsidR="00570C68">
        <w:rPr>
          <w:rFonts w:cs="Arial"/>
          <w:szCs w:val="24"/>
        </w:rPr>
        <w:t>234</w:t>
      </w:r>
      <w:r w:rsidR="00BC6928" w:rsidRPr="00705A09">
        <w:rPr>
          <w:rFonts w:cs="Arial"/>
          <w:szCs w:val="24"/>
        </w:rPr>
        <w:t xml:space="preserve"> people who left </w:t>
      </w:r>
      <w:r w:rsidR="00FB6A0C" w:rsidRPr="00705A09">
        <w:rPr>
          <w:rFonts w:cs="Arial"/>
          <w:szCs w:val="24"/>
        </w:rPr>
        <w:t>during the monitored period</w:t>
      </w:r>
      <w:r w:rsidR="006D4034">
        <w:rPr>
          <w:rFonts w:cs="Arial"/>
          <w:szCs w:val="24"/>
        </w:rPr>
        <w:t>,</w:t>
      </w:r>
      <w:r w:rsidR="00FB6A0C" w:rsidRPr="00705A09">
        <w:rPr>
          <w:rFonts w:cs="Arial"/>
          <w:szCs w:val="24"/>
        </w:rPr>
        <w:t xml:space="preserve"> </w:t>
      </w:r>
      <w:r w:rsidR="00570C68">
        <w:rPr>
          <w:rFonts w:cs="Arial"/>
          <w:szCs w:val="24"/>
        </w:rPr>
        <w:t>64.5</w:t>
      </w:r>
      <w:r w:rsidRPr="00705A09">
        <w:rPr>
          <w:rFonts w:cs="Arial"/>
          <w:szCs w:val="24"/>
        </w:rPr>
        <w:t xml:space="preserve">% were female and </w:t>
      </w:r>
      <w:r w:rsidR="00570C68">
        <w:rPr>
          <w:rFonts w:cs="Arial"/>
          <w:szCs w:val="24"/>
        </w:rPr>
        <w:t>35.5</w:t>
      </w:r>
      <w:r w:rsidRPr="00705A09">
        <w:rPr>
          <w:rFonts w:cs="Arial"/>
          <w:szCs w:val="24"/>
        </w:rPr>
        <w:t xml:space="preserve">% male as a proportion of headcount, indicating that males were </w:t>
      </w:r>
      <w:r w:rsidR="00570C68">
        <w:rPr>
          <w:rFonts w:cs="Arial"/>
          <w:szCs w:val="24"/>
        </w:rPr>
        <w:t>over</w:t>
      </w:r>
      <w:r w:rsidRPr="00705A09">
        <w:rPr>
          <w:rFonts w:cs="Arial"/>
          <w:szCs w:val="24"/>
        </w:rPr>
        <w:t xml:space="preserve">-represented as leavers, as they made up </w:t>
      </w:r>
      <w:r w:rsidR="00661F74">
        <w:rPr>
          <w:rFonts w:cs="Arial"/>
          <w:szCs w:val="24"/>
        </w:rPr>
        <w:t>26.5</w:t>
      </w:r>
      <w:r w:rsidRPr="00705A09">
        <w:rPr>
          <w:rFonts w:cs="Arial"/>
          <w:szCs w:val="24"/>
        </w:rPr>
        <w:t>% of the workforce at the end of March.</w:t>
      </w:r>
    </w:p>
    <w:p w14:paraId="73CF3B44" w14:textId="77777777" w:rsidR="00092749" w:rsidRPr="00705A09" w:rsidRDefault="00092749" w:rsidP="00BB0A71">
      <w:pPr>
        <w:rPr>
          <w:rFonts w:cs="Arial"/>
          <w:szCs w:val="24"/>
        </w:rPr>
      </w:pPr>
    </w:p>
    <w:tbl>
      <w:tblPr>
        <w:tblW w:w="8789" w:type="dxa"/>
        <w:jc w:val="center"/>
        <w:tblLayout w:type="fixed"/>
        <w:tblLook w:val="04A0" w:firstRow="1" w:lastRow="0" w:firstColumn="1" w:lastColumn="0" w:noHBand="0" w:noVBand="1"/>
      </w:tblPr>
      <w:tblGrid>
        <w:gridCol w:w="1757"/>
        <w:gridCol w:w="1758"/>
        <w:gridCol w:w="1758"/>
        <w:gridCol w:w="1758"/>
        <w:gridCol w:w="1758"/>
      </w:tblGrid>
      <w:tr w:rsidR="00FB6A0C" w:rsidRPr="00705A09" w14:paraId="6B97AAC3" w14:textId="77777777" w:rsidTr="00FB6A0C">
        <w:trPr>
          <w:trHeight w:val="290"/>
          <w:jc w:val="center"/>
        </w:trPr>
        <w:tc>
          <w:tcPr>
            <w:tcW w:w="1757" w:type="dxa"/>
            <w:tcBorders>
              <w:top w:val="nil"/>
              <w:left w:val="nil"/>
              <w:bottom w:val="nil"/>
              <w:right w:val="nil"/>
            </w:tcBorders>
            <w:shd w:val="clear" w:color="auto" w:fill="auto"/>
            <w:noWrap/>
            <w:vAlign w:val="bottom"/>
          </w:tcPr>
          <w:p w14:paraId="702193FD" w14:textId="77777777" w:rsidR="00FB6A0C" w:rsidRPr="00705A09" w:rsidRDefault="00FB6A0C" w:rsidP="00BB0A71">
            <w:pPr>
              <w:rPr>
                <w:rFonts w:eastAsia="Times New Roman" w:cs="Arial"/>
                <w:b/>
                <w:bCs/>
                <w:color w:val="000000"/>
                <w:lang w:eastAsia="en-GB"/>
              </w:rPr>
            </w:pPr>
          </w:p>
        </w:tc>
        <w:tc>
          <w:tcPr>
            <w:tcW w:w="3516" w:type="dxa"/>
            <w:gridSpan w:val="2"/>
            <w:tcBorders>
              <w:top w:val="single" w:sz="4" w:space="0" w:color="auto"/>
              <w:left w:val="single" w:sz="4" w:space="0" w:color="auto"/>
              <w:bottom w:val="single" w:sz="4" w:space="0" w:color="auto"/>
              <w:right w:val="single" w:sz="4" w:space="0" w:color="auto"/>
            </w:tcBorders>
            <w:shd w:val="clear" w:color="auto" w:fill="auto"/>
            <w:noWrap/>
            <w:vAlign w:val="bottom"/>
          </w:tcPr>
          <w:p w14:paraId="53374D84" w14:textId="77777777" w:rsidR="00FB6A0C" w:rsidRPr="00705A09" w:rsidRDefault="00FB6A0C" w:rsidP="00BB0A71">
            <w:pPr>
              <w:rPr>
                <w:rFonts w:eastAsia="Times New Roman" w:cs="Arial"/>
                <w:b/>
                <w:bCs/>
                <w:color w:val="000000"/>
                <w:lang w:eastAsia="en-GB"/>
              </w:rPr>
            </w:pPr>
            <w:r w:rsidRPr="00705A09">
              <w:rPr>
                <w:rFonts w:eastAsia="Times New Roman" w:cs="Arial"/>
                <w:b/>
                <w:bCs/>
                <w:color w:val="000000"/>
                <w:lang w:eastAsia="en-GB"/>
              </w:rPr>
              <w:t>Leavers</w:t>
            </w:r>
          </w:p>
        </w:tc>
        <w:tc>
          <w:tcPr>
            <w:tcW w:w="3516" w:type="dxa"/>
            <w:gridSpan w:val="2"/>
            <w:tcBorders>
              <w:top w:val="single" w:sz="4" w:space="0" w:color="auto"/>
              <w:left w:val="nil"/>
              <w:bottom w:val="single" w:sz="4" w:space="0" w:color="auto"/>
              <w:right w:val="single" w:sz="4" w:space="0" w:color="auto"/>
            </w:tcBorders>
            <w:shd w:val="clear" w:color="auto" w:fill="auto"/>
            <w:noWrap/>
            <w:vAlign w:val="bottom"/>
          </w:tcPr>
          <w:p w14:paraId="0BA59D7E" w14:textId="77777777" w:rsidR="00FB6A0C" w:rsidRPr="00705A09" w:rsidRDefault="00FB6A0C" w:rsidP="00BB0A71">
            <w:pPr>
              <w:rPr>
                <w:rFonts w:eastAsia="Times New Roman" w:cs="Arial"/>
                <w:b/>
                <w:bCs/>
                <w:color w:val="000000"/>
                <w:lang w:eastAsia="en-GB"/>
              </w:rPr>
            </w:pPr>
            <w:r w:rsidRPr="00705A09">
              <w:rPr>
                <w:rFonts w:eastAsia="Times New Roman" w:cs="Arial"/>
                <w:b/>
                <w:bCs/>
                <w:color w:val="000000"/>
                <w:lang w:eastAsia="en-GB"/>
              </w:rPr>
              <w:t>Workforce</w:t>
            </w:r>
          </w:p>
        </w:tc>
      </w:tr>
      <w:tr w:rsidR="00FB6A0C" w:rsidRPr="00705A09" w14:paraId="685D399C" w14:textId="77777777" w:rsidTr="00661F74">
        <w:trPr>
          <w:trHeight w:val="290"/>
          <w:jc w:val="center"/>
        </w:trPr>
        <w:tc>
          <w:tcPr>
            <w:tcW w:w="1757" w:type="dxa"/>
            <w:tcBorders>
              <w:top w:val="nil"/>
              <w:left w:val="nil"/>
              <w:bottom w:val="nil"/>
              <w:right w:val="nil"/>
            </w:tcBorders>
            <w:shd w:val="clear" w:color="auto" w:fill="auto"/>
            <w:noWrap/>
            <w:vAlign w:val="bottom"/>
            <w:hideMark/>
          </w:tcPr>
          <w:p w14:paraId="347ED953" w14:textId="77777777" w:rsidR="00092749" w:rsidRPr="00705A09" w:rsidRDefault="00092749" w:rsidP="00BB0A71">
            <w:pPr>
              <w:rPr>
                <w:rFonts w:eastAsia="Times New Roman" w:cs="Arial"/>
                <w:b/>
                <w:bCs/>
                <w:color w:val="000000"/>
                <w:lang w:eastAsia="en-GB"/>
              </w:rPr>
            </w:pPr>
          </w:p>
        </w:tc>
        <w:tc>
          <w:tcPr>
            <w:tcW w:w="1758" w:type="dxa"/>
            <w:tcBorders>
              <w:top w:val="nil"/>
              <w:left w:val="single" w:sz="4" w:space="0" w:color="auto"/>
              <w:bottom w:val="single" w:sz="4" w:space="0" w:color="auto"/>
              <w:right w:val="single" w:sz="4" w:space="0" w:color="auto"/>
            </w:tcBorders>
            <w:shd w:val="clear" w:color="auto" w:fill="auto"/>
            <w:noWrap/>
            <w:vAlign w:val="bottom"/>
            <w:hideMark/>
          </w:tcPr>
          <w:p w14:paraId="016420F2" w14:textId="77777777" w:rsidR="00092749" w:rsidRPr="00705A09" w:rsidRDefault="00092749" w:rsidP="00BB0A71">
            <w:pPr>
              <w:rPr>
                <w:rFonts w:eastAsia="Times New Roman" w:cs="Arial"/>
                <w:b/>
                <w:bCs/>
                <w:color w:val="000000"/>
                <w:lang w:eastAsia="en-GB"/>
              </w:rPr>
            </w:pPr>
            <w:r w:rsidRPr="00705A09">
              <w:rPr>
                <w:rFonts w:eastAsia="Times New Roman" w:cs="Arial"/>
                <w:b/>
                <w:bCs/>
                <w:color w:val="000000"/>
                <w:lang w:eastAsia="en-GB"/>
              </w:rPr>
              <w:t>Headcount</w:t>
            </w:r>
          </w:p>
        </w:tc>
        <w:tc>
          <w:tcPr>
            <w:tcW w:w="1758" w:type="dxa"/>
            <w:tcBorders>
              <w:top w:val="nil"/>
              <w:left w:val="nil"/>
              <w:bottom w:val="single" w:sz="4" w:space="0" w:color="auto"/>
              <w:right w:val="single" w:sz="4" w:space="0" w:color="auto"/>
            </w:tcBorders>
            <w:shd w:val="clear" w:color="auto" w:fill="auto"/>
            <w:noWrap/>
            <w:vAlign w:val="bottom"/>
            <w:hideMark/>
          </w:tcPr>
          <w:p w14:paraId="79508494" w14:textId="77777777" w:rsidR="00092749" w:rsidRPr="00705A09" w:rsidRDefault="00092749" w:rsidP="00BB0A71">
            <w:pPr>
              <w:rPr>
                <w:rFonts w:eastAsia="Times New Roman" w:cs="Arial"/>
                <w:b/>
                <w:bCs/>
                <w:color w:val="000000"/>
                <w:lang w:eastAsia="en-GB"/>
              </w:rPr>
            </w:pPr>
            <w:r w:rsidRPr="00705A09">
              <w:rPr>
                <w:rFonts w:eastAsia="Times New Roman" w:cs="Arial"/>
                <w:b/>
                <w:bCs/>
                <w:color w:val="000000"/>
                <w:lang w:eastAsia="en-GB"/>
              </w:rPr>
              <w:t>% Headcount</w:t>
            </w:r>
          </w:p>
        </w:tc>
        <w:tc>
          <w:tcPr>
            <w:tcW w:w="1758" w:type="dxa"/>
            <w:tcBorders>
              <w:top w:val="nil"/>
              <w:left w:val="nil"/>
              <w:bottom w:val="single" w:sz="4" w:space="0" w:color="auto"/>
              <w:right w:val="single" w:sz="4" w:space="0" w:color="auto"/>
            </w:tcBorders>
            <w:shd w:val="clear" w:color="auto" w:fill="auto"/>
            <w:noWrap/>
            <w:vAlign w:val="bottom"/>
            <w:hideMark/>
          </w:tcPr>
          <w:p w14:paraId="20FB2977" w14:textId="77777777" w:rsidR="00092749" w:rsidRPr="00705A09" w:rsidRDefault="00092749" w:rsidP="00BB0A71">
            <w:pPr>
              <w:rPr>
                <w:rFonts w:eastAsia="Times New Roman" w:cs="Arial"/>
                <w:b/>
                <w:bCs/>
                <w:color w:val="000000"/>
                <w:lang w:eastAsia="en-GB"/>
              </w:rPr>
            </w:pPr>
            <w:r w:rsidRPr="00705A09">
              <w:rPr>
                <w:rFonts w:eastAsia="Times New Roman" w:cs="Arial"/>
                <w:b/>
                <w:bCs/>
                <w:color w:val="000000"/>
                <w:lang w:eastAsia="en-GB"/>
              </w:rPr>
              <w:t>Headcount</w:t>
            </w:r>
          </w:p>
        </w:tc>
        <w:tc>
          <w:tcPr>
            <w:tcW w:w="1758" w:type="dxa"/>
            <w:tcBorders>
              <w:top w:val="nil"/>
              <w:left w:val="nil"/>
              <w:bottom w:val="single" w:sz="4" w:space="0" w:color="auto"/>
              <w:right w:val="single" w:sz="4" w:space="0" w:color="auto"/>
            </w:tcBorders>
            <w:shd w:val="clear" w:color="auto" w:fill="auto"/>
            <w:noWrap/>
            <w:vAlign w:val="bottom"/>
            <w:hideMark/>
          </w:tcPr>
          <w:p w14:paraId="5E727772" w14:textId="77777777" w:rsidR="00092749" w:rsidRPr="00705A09" w:rsidRDefault="00092749" w:rsidP="00BB0A71">
            <w:pPr>
              <w:rPr>
                <w:rFonts w:eastAsia="Times New Roman" w:cs="Arial"/>
                <w:b/>
                <w:bCs/>
                <w:color w:val="000000"/>
                <w:lang w:eastAsia="en-GB"/>
              </w:rPr>
            </w:pPr>
            <w:r w:rsidRPr="00705A09">
              <w:rPr>
                <w:rFonts w:eastAsia="Times New Roman" w:cs="Arial"/>
                <w:b/>
                <w:bCs/>
                <w:color w:val="000000"/>
                <w:lang w:eastAsia="en-GB"/>
              </w:rPr>
              <w:t>% Headcount</w:t>
            </w:r>
          </w:p>
        </w:tc>
      </w:tr>
      <w:tr w:rsidR="00570C68" w:rsidRPr="00705A09" w14:paraId="5EA3D841" w14:textId="77777777" w:rsidTr="008E29E1">
        <w:trPr>
          <w:trHeight w:val="290"/>
          <w:jc w:val="center"/>
        </w:trPr>
        <w:tc>
          <w:tcPr>
            <w:tcW w:w="1757"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B7816C6" w14:textId="77777777" w:rsidR="00570C68" w:rsidRPr="00705A09" w:rsidRDefault="00570C68" w:rsidP="00570C68">
            <w:pPr>
              <w:rPr>
                <w:rFonts w:eastAsia="Times New Roman" w:cs="Arial"/>
                <w:b/>
                <w:bCs/>
                <w:color w:val="000000"/>
                <w:lang w:eastAsia="en-GB"/>
              </w:rPr>
            </w:pPr>
            <w:r w:rsidRPr="00705A09">
              <w:rPr>
                <w:rFonts w:eastAsia="Times New Roman" w:cs="Arial"/>
                <w:b/>
                <w:bCs/>
                <w:color w:val="000000"/>
                <w:lang w:eastAsia="en-GB"/>
              </w:rPr>
              <w:t>Female</w:t>
            </w:r>
          </w:p>
        </w:tc>
        <w:tc>
          <w:tcPr>
            <w:tcW w:w="1758" w:type="dxa"/>
            <w:tcBorders>
              <w:top w:val="single" w:sz="4" w:space="0" w:color="auto"/>
              <w:left w:val="nil"/>
              <w:bottom w:val="single" w:sz="4" w:space="0" w:color="auto"/>
              <w:right w:val="single" w:sz="4" w:space="0" w:color="auto"/>
            </w:tcBorders>
            <w:shd w:val="clear" w:color="auto" w:fill="auto"/>
            <w:noWrap/>
          </w:tcPr>
          <w:p w14:paraId="290E827F" w14:textId="73ED3907" w:rsidR="00570C68" w:rsidRPr="00661F74" w:rsidRDefault="00570C68" w:rsidP="00570C68">
            <w:pPr>
              <w:jc w:val="right"/>
              <w:rPr>
                <w:rFonts w:eastAsia="Times New Roman" w:cs="Arial"/>
                <w:color w:val="000000"/>
                <w:szCs w:val="24"/>
                <w:lang w:eastAsia="en-GB"/>
              </w:rPr>
            </w:pPr>
            <w:r w:rsidRPr="00690730">
              <w:t>151</w:t>
            </w:r>
          </w:p>
        </w:tc>
        <w:tc>
          <w:tcPr>
            <w:tcW w:w="1758" w:type="dxa"/>
            <w:tcBorders>
              <w:top w:val="single" w:sz="4" w:space="0" w:color="auto"/>
              <w:left w:val="single" w:sz="4" w:space="0" w:color="auto"/>
              <w:bottom w:val="single" w:sz="4" w:space="0" w:color="auto"/>
              <w:right w:val="single" w:sz="4" w:space="0" w:color="auto"/>
            </w:tcBorders>
            <w:shd w:val="clear" w:color="auto" w:fill="auto"/>
            <w:noWrap/>
          </w:tcPr>
          <w:p w14:paraId="2CB11070" w14:textId="316E9013" w:rsidR="00570C68" w:rsidRPr="00661F74" w:rsidRDefault="00570C68" w:rsidP="00570C68">
            <w:pPr>
              <w:jc w:val="right"/>
              <w:rPr>
                <w:rFonts w:eastAsia="Times New Roman" w:cs="Arial"/>
                <w:color w:val="000000"/>
                <w:szCs w:val="24"/>
                <w:lang w:eastAsia="en-GB"/>
              </w:rPr>
            </w:pPr>
            <w:r w:rsidRPr="00690730">
              <w:t>64.5%</w:t>
            </w:r>
          </w:p>
        </w:tc>
        <w:tc>
          <w:tcPr>
            <w:tcW w:w="1758" w:type="dxa"/>
            <w:tcBorders>
              <w:top w:val="single" w:sz="4" w:space="0" w:color="auto"/>
              <w:left w:val="single" w:sz="4" w:space="0" w:color="auto"/>
              <w:bottom w:val="single" w:sz="4" w:space="0" w:color="auto"/>
              <w:right w:val="single" w:sz="4" w:space="0" w:color="auto"/>
            </w:tcBorders>
            <w:shd w:val="clear" w:color="auto" w:fill="auto"/>
            <w:noWrap/>
          </w:tcPr>
          <w:p w14:paraId="1FD06B69" w14:textId="200CB6E0" w:rsidR="00570C68" w:rsidRPr="00661F74" w:rsidRDefault="00570C68" w:rsidP="00570C68">
            <w:pPr>
              <w:jc w:val="right"/>
              <w:rPr>
                <w:rFonts w:eastAsia="Times New Roman" w:cs="Arial"/>
                <w:color w:val="000000"/>
                <w:szCs w:val="24"/>
                <w:lang w:eastAsia="en-GB"/>
              </w:rPr>
            </w:pPr>
            <w:r w:rsidRPr="00690730">
              <w:t>1920</w:t>
            </w:r>
          </w:p>
        </w:tc>
        <w:tc>
          <w:tcPr>
            <w:tcW w:w="1758" w:type="dxa"/>
            <w:tcBorders>
              <w:top w:val="single" w:sz="4" w:space="0" w:color="auto"/>
              <w:left w:val="single" w:sz="4" w:space="0" w:color="auto"/>
              <w:bottom w:val="single" w:sz="4" w:space="0" w:color="auto"/>
              <w:right w:val="single" w:sz="4" w:space="0" w:color="auto"/>
            </w:tcBorders>
            <w:shd w:val="clear" w:color="auto" w:fill="auto"/>
            <w:noWrap/>
          </w:tcPr>
          <w:p w14:paraId="19B56301" w14:textId="3349EA61" w:rsidR="00570C68" w:rsidRPr="00661F74" w:rsidRDefault="00570C68" w:rsidP="00570C68">
            <w:pPr>
              <w:jc w:val="right"/>
              <w:rPr>
                <w:rFonts w:eastAsia="Times New Roman" w:cs="Arial"/>
                <w:color w:val="000000"/>
                <w:szCs w:val="24"/>
                <w:lang w:eastAsia="en-GB"/>
              </w:rPr>
            </w:pPr>
            <w:r w:rsidRPr="00690730">
              <w:t>73.5%</w:t>
            </w:r>
          </w:p>
        </w:tc>
      </w:tr>
      <w:tr w:rsidR="00570C68" w:rsidRPr="00705A09" w14:paraId="703A6C88" w14:textId="77777777" w:rsidTr="008E29E1">
        <w:trPr>
          <w:trHeight w:val="290"/>
          <w:jc w:val="center"/>
        </w:trPr>
        <w:tc>
          <w:tcPr>
            <w:tcW w:w="1757" w:type="dxa"/>
            <w:tcBorders>
              <w:top w:val="nil"/>
              <w:left w:val="single" w:sz="4" w:space="0" w:color="auto"/>
              <w:bottom w:val="single" w:sz="4" w:space="0" w:color="auto"/>
              <w:right w:val="single" w:sz="4" w:space="0" w:color="auto"/>
            </w:tcBorders>
            <w:shd w:val="clear" w:color="auto" w:fill="auto"/>
            <w:noWrap/>
            <w:vAlign w:val="bottom"/>
            <w:hideMark/>
          </w:tcPr>
          <w:p w14:paraId="4EAC2CF9" w14:textId="77777777" w:rsidR="00570C68" w:rsidRPr="00705A09" w:rsidRDefault="00570C68" w:rsidP="00570C68">
            <w:pPr>
              <w:rPr>
                <w:rFonts w:eastAsia="Times New Roman" w:cs="Arial"/>
                <w:b/>
                <w:bCs/>
                <w:color w:val="000000"/>
                <w:lang w:eastAsia="en-GB"/>
              </w:rPr>
            </w:pPr>
            <w:r w:rsidRPr="00705A09">
              <w:rPr>
                <w:rFonts w:eastAsia="Times New Roman" w:cs="Arial"/>
                <w:b/>
                <w:bCs/>
                <w:color w:val="000000"/>
                <w:lang w:eastAsia="en-GB"/>
              </w:rPr>
              <w:t>Male</w:t>
            </w:r>
          </w:p>
        </w:tc>
        <w:tc>
          <w:tcPr>
            <w:tcW w:w="1758" w:type="dxa"/>
            <w:tcBorders>
              <w:top w:val="single" w:sz="4" w:space="0" w:color="auto"/>
              <w:left w:val="nil"/>
              <w:bottom w:val="single" w:sz="4" w:space="0" w:color="auto"/>
              <w:right w:val="single" w:sz="4" w:space="0" w:color="auto"/>
            </w:tcBorders>
            <w:shd w:val="clear" w:color="auto" w:fill="auto"/>
            <w:noWrap/>
          </w:tcPr>
          <w:p w14:paraId="3E4633DC" w14:textId="71B33F9B" w:rsidR="00570C68" w:rsidRPr="00661F74" w:rsidRDefault="00570C68" w:rsidP="00570C68">
            <w:pPr>
              <w:jc w:val="right"/>
              <w:rPr>
                <w:rFonts w:eastAsia="Times New Roman" w:cs="Arial"/>
                <w:color w:val="000000"/>
                <w:szCs w:val="24"/>
                <w:lang w:eastAsia="en-GB"/>
              </w:rPr>
            </w:pPr>
            <w:r w:rsidRPr="00690730">
              <w:t>83</w:t>
            </w:r>
          </w:p>
        </w:tc>
        <w:tc>
          <w:tcPr>
            <w:tcW w:w="1758" w:type="dxa"/>
            <w:tcBorders>
              <w:top w:val="single" w:sz="4" w:space="0" w:color="auto"/>
              <w:left w:val="single" w:sz="4" w:space="0" w:color="auto"/>
              <w:bottom w:val="single" w:sz="4" w:space="0" w:color="auto"/>
              <w:right w:val="single" w:sz="4" w:space="0" w:color="auto"/>
            </w:tcBorders>
            <w:shd w:val="clear" w:color="auto" w:fill="auto"/>
            <w:noWrap/>
          </w:tcPr>
          <w:p w14:paraId="26404BE0" w14:textId="747578B6" w:rsidR="00570C68" w:rsidRPr="00661F74" w:rsidRDefault="00570C68" w:rsidP="00570C68">
            <w:pPr>
              <w:jc w:val="right"/>
              <w:rPr>
                <w:rFonts w:eastAsia="Times New Roman" w:cs="Arial"/>
                <w:color w:val="000000"/>
                <w:szCs w:val="24"/>
                <w:lang w:eastAsia="en-GB"/>
              </w:rPr>
            </w:pPr>
            <w:r w:rsidRPr="00690730">
              <w:t>35.5%</w:t>
            </w:r>
          </w:p>
        </w:tc>
        <w:tc>
          <w:tcPr>
            <w:tcW w:w="1758" w:type="dxa"/>
            <w:tcBorders>
              <w:top w:val="single" w:sz="4" w:space="0" w:color="auto"/>
              <w:left w:val="single" w:sz="4" w:space="0" w:color="auto"/>
              <w:bottom w:val="single" w:sz="4" w:space="0" w:color="auto"/>
              <w:right w:val="single" w:sz="4" w:space="0" w:color="auto"/>
            </w:tcBorders>
            <w:shd w:val="clear" w:color="auto" w:fill="auto"/>
            <w:noWrap/>
          </w:tcPr>
          <w:p w14:paraId="0BAB98C2" w14:textId="25E056E1" w:rsidR="00570C68" w:rsidRPr="00661F74" w:rsidRDefault="00570C68" w:rsidP="00570C68">
            <w:pPr>
              <w:jc w:val="right"/>
              <w:rPr>
                <w:rFonts w:eastAsia="Times New Roman" w:cs="Arial"/>
                <w:color w:val="000000"/>
                <w:szCs w:val="24"/>
                <w:lang w:eastAsia="en-GB"/>
              </w:rPr>
            </w:pPr>
            <w:r w:rsidRPr="00690730">
              <w:t>693</w:t>
            </w:r>
          </w:p>
        </w:tc>
        <w:tc>
          <w:tcPr>
            <w:tcW w:w="1758" w:type="dxa"/>
            <w:tcBorders>
              <w:top w:val="single" w:sz="4" w:space="0" w:color="auto"/>
              <w:left w:val="single" w:sz="4" w:space="0" w:color="auto"/>
              <w:bottom w:val="single" w:sz="4" w:space="0" w:color="auto"/>
              <w:right w:val="single" w:sz="4" w:space="0" w:color="auto"/>
            </w:tcBorders>
            <w:shd w:val="clear" w:color="auto" w:fill="auto"/>
            <w:noWrap/>
          </w:tcPr>
          <w:p w14:paraId="51100FC9" w14:textId="67F677CF" w:rsidR="00570C68" w:rsidRPr="00661F74" w:rsidRDefault="00570C68" w:rsidP="00570C68">
            <w:pPr>
              <w:jc w:val="right"/>
              <w:rPr>
                <w:rFonts w:eastAsia="Times New Roman" w:cs="Arial"/>
                <w:color w:val="000000"/>
                <w:szCs w:val="24"/>
                <w:lang w:eastAsia="en-GB"/>
              </w:rPr>
            </w:pPr>
            <w:r w:rsidRPr="00690730">
              <w:t>26.5%</w:t>
            </w:r>
          </w:p>
        </w:tc>
      </w:tr>
      <w:tr w:rsidR="00570C68" w:rsidRPr="00705A09" w14:paraId="4CD4C96F" w14:textId="77777777" w:rsidTr="008E29E1">
        <w:trPr>
          <w:trHeight w:val="290"/>
          <w:jc w:val="center"/>
        </w:trPr>
        <w:tc>
          <w:tcPr>
            <w:tcW w:w="1757" w:type="dxa"/>
            <w:tcBorders>
              <w:top w:val="nil"/>
              <w:left w:val="single" w:sz="4" w:space="0" w:color="auto"/>
              <w:bottom w:val="single" w:sz="4" w:space="0" w:color="auto"/>
              <w:right w:val="single" w:sz="4" w:space="0" w:color="auto"/>
            </w:tcBorders>
            <w:shd w:val="clear" w:color="auto" w:fill="auto"/>
            <w:noWrap/>
            <w:vAlign w:val="bottom"/>
            <w:hideMark/>
          </w:tcPr>
          <w:p w14:paraId="0C62876F" w14:textId="77777777" w:rsidR="00570C68" w:rsidRPr="00705A09" w:rsidRDefault="00570C68" w:rsidP="00570C68">
            <w:pPr>
              <w:rPr>
                <w:rFonts w:eastAsia="Times New Roman" w:cs="Arial"/>
                <w:b/>
                <w:bCs/>
                <w:color w:val="000000"/>
                <w:lang w:eastAsia="en-GB"/>
              </w:rPr>
            </w:pPr>
            <w:r w:rsidRPr="00705A09">
              <w:rPr>
                <w:rFonts w:eastAsia="Times New Roman" w:cs="Arial"/>
                <w:b/>
                <w:bCs/>
                <w:color w:val="000000"/>
                <w:lang w:eastAsia="en-GB"/>
              </w:rPr>
              <w:t>Total</w:t>
            </w:r>
          </w:p>
        </w:tc>
        <w:tc>
          <w:tcPr>
            <w:tcW w:w="1758" w:type="dxa"/>
            <w:tcBorders>
              <w:top w:val="single" w:sz="4" w:space="0" w:color="auto"/>
              <w:left w:val="nil"/>
              <w:bottom w:val="single" w:sz="4" w:space="0" w:color="auto"/>
              <w:right w:val="single" w:sz="4" w:space="0" w:color="auto"/>
            </w:tcBorders>
            <w:shd w:val="clear" w:color="auto" w:fill="auto"/>
            <w:noWrap/>
            <w:hideMark/>
          </w:tcPr>
          <w:p w14:paraId="3AF261B3" w14:textId="62675EE4" w:rsidR="00570C68" w:rsidRPr="00570C68" w:rsidRDefault="00570C68" w:rsidP="00570C68">
            <w:pPr>
              <w:jc w:val="right"/>
              <w:rPr>
                <w:rFonts w:cs="Arial"/>
                <w:b/>
                <w:color w:val="000000"/>
                <w:szCs w:val="24"/>
              </w:rPr>
            </w:pPr>
            <w:r w:rsidRPr="00570C68">
              <w:rPr>
                <w:b/>
              </w:rPr>
              <w:t>234</w:t>
            </w:r>
          </w:p>
        </w:tc>
        <w:tc>
          <w:tcPr>
            <w:tcW w:w="1758" w:type="dxa"/>
            <w:tcBorders>
              <w:top w:val="single" w:sz="4" w:space="0" w:color="auto"/>
              <w:left w:val="nil"/>
              <w:bottom w:val="single" w:sz="4" w:space="0" w:color="auto"/>
              <w:right w:val="single" w:sz="4" w:space="0" w:color="auto"/>
            </w:tcBorders>
            <w:shd w:val="clear" w:color="auto" w:fill="auto"/>
            <w:noWrap/>
            <w:hideMark/>
          </w:tcPr>
          <w:p w14:paraId="7F9AE897" w14:textId="2C5328EE" w:rsidR="00570C68" w:rsidRPr="00570C68" w:rsidRDefault="00570C68" w:rsidP="00570C68">
            <w:pPr>
              <w:jc w:val="right"/>
              <w:rPr>
                <w:rFonts w:eastAsia="Times New Roman" w:cs="Arial"/>
                <w:b/>
                <w:color w:val="000000"/>
                <w:szCs w:val="24"/>
                <w:lang w:eastAsia="en-GB"/>
              </w:rPr>
            </w:pPr>
            <w:r w:rsidRPr="00570C68">
              <w:rPr>
                <w:b/>
              </w:rPr>
              <w:t>100.0%</w:t>
            </w:r>
          </w:p>
        </w:tc>
        <w:tc>
          <w:tcPr>
            <w:tcW w:w="1758" w:type="dxa"/>
            <w:tcBorders>
              <w:top w:val="single" w:sz="4" w:space="0" w:color="auto"/>
              <w:left w:val="nil"/>
              <w:bottom w:val="single" w:sz="4" w:space="0" w:color="auto"/>
              <w:right w:val="single" w:sz="4" w:space="0" w:color="auto"/>
            </w:tcBorders>
            <w:shd w:val="clear" w:color="auto" w:fill="auto"/>
            <w:noWrap/>
            <w:hideMark/>
          </w:tcPr>
          <w:p w14:paraId="74D9DD84" w14:textId="38EEF9F9" w:rsidR="00570C68" w:rsidRPr="00570C68" w:rsidRDefault="00570C68" w:rsidP="00570C68">
            <w:pPr>
              <w:jc w:val="right"/>
              <w:rPr>
                <w:rFonts w:cs="Arial"/>
                <w:b/>
                <w:color w:val="000000"/>
                <w:szCs w:val="24"/>
              </w:rPr>
            </w:pPr>
            <w:r w:rsidRPr="00570C68">
              <w:rPr>
                <w:b/>
              </w:rPr>
              <w:t>2613</w:t>
            </w:r>
          </w:p>
        </w:tc>
        <w:tc>
          <w:tcPr>
            <w:tcW w:w="1758" w:type="dxa"/>
            <w:tcBorders>
              <w:top w:val="single" w:sz="4" w:space="0" w:color="auto"/>
              <w:left w:val="nil"/>
              <w:bottom w:val="single" w:sz="4" w:space="0" w:color="auto"/>
              <w:right w:val="single" w:sz="4" w:space="0" w:color="auto"/>
            </w:tcBorders>
            <w:shd w:val="clear" w:color="auto" w:fill="auto"/>
            <w:noWrap/>
            <w:hideMark/>
          </w:tcPr>
          <w:p w14:paraId="65140A1C" w14:textId="5690FD74" w:rsidR="00570C68" w:rsidRPr="00570C68" w:rsidRDefault="00570C68" w:rsidP="00570C68">
            <w:pPr>
              <w:jc w:val="right"/>
              <w:rPr>
                <w:rFonts w:eastAsia="Times New Roman" w:cs="Arial"/>
                <w:b/>
                <w:color w:val="000000"/>
                <w:szCs w:val="24"/>
                <w:lang w:eastAsia="en-GB"/>
              </w:rPr>
            </w:pPr>
            <w:r w:rsidRPr="00570C68">
              <w:rPr>
                <w:b/>
              </w:rPr>
              <w:t>100.0%</w:t>
            </w:r>
          </w:p>
        </w:tc>
      </w:tr>
    </w:tbl>
    <w:p w14:paraId="1A408B6E" w14:textId="77777777" w:rsidR="001A0A42" w:rsidRPr="00705A09" w:rsidRDefault="001A0A42" w:rsidP="00BB0A71">
      <w:pPr>
        <w:rPr>
          <w:rFonts w:eastAsiaTheme="majorEastAsia"/>
          <w:sz w:val="28"/>
          <w:szCs w:val="26"/>
        </w:rPr>
      </w:pPr>
      <w:r w:rsidRPr="00705A09">
        <w:br w:type="page"/>
      </w:r>
    </w:p>
    <w:p w14:paraId="3931C836" w14:textId="77777777" w:rsidR="00C06EE9" w:rsidRPr="00705A09" w:rsidRDefault="00C06EE9" w:rsidP="0085071C">
      <w:pPr>
        <w:pStyle w:val="Heading2"/>
      </w:pPr>
      <w:bookmarkStart w:id="41" w:name="_Toc76025112"/>
      <w:r w:rsidRPr="00705A09">
        <w:t>Age</w:t>
      </w:r>
      <w:bookmarkEnd w:id="41"/>
    </w:p>
    <w:p w14:paraId="45DAA3DF" w14:textId="6961814F" w:rsidR="00C06EE9" w:rsidRPr="00705A09" w:rsidRDefault="00460539" w:rsidP="008E7061">
      <w:pPr>
        <w:pStyle w:val="Heading3"/>
      </w:pPr>
      <w:bookmarkStart w:id="42" w:name="_Toc76025113"/>
      <w:r w:rsidRPr="00705A09">
        <w:t>Workforce Breakdown</w:t>
      </w:r>
      <w:bookmarkEnd w:id="42"/>
    </w:p>
    <w:p w14:paraId="25248493" w14:textId="6F9D17AD" w:rsidR="00C8619D" w:rsidRPr="00AF255D" w:rsidRDefault="007B002D" w:rsidP="00BB0A71">
      <w:r>
        <w:t>In the Workforce Monitoring Report for 2021/2022, the Scottish Government asked us to report on the age breakdown of the workforce in five-year splits, rather than the ten-year splits we had used up until that point.</w:t>
      </w:r>
      <w:r w:rsidR="000473CB">
        <w:t xml:space="preserve"> </w:t>
      </w:r>
      <w:r>
        <w:t>Therefore, the table below only shows the breakdown of the wo</w:t>
      </w:r>
      <w:r w:rsidR="00F413A6">
        <w:t xml:space="preserve">rkforce by age for </w:t>
      </w:r>
      <w:r w:rsidR="00B84B06">
        <w:t>each year from 2021/2022 to 2024/2025</w:t>
      </w:r>
      <w:r>
        <w:t>.</w:t>
      </w:r>
      <w:r w:rsidR="000473CB">
        <w:t xml:space="preserve"> </w:t>
      </w:r>
      <w:r>
        <w:t>However, taking into account information from previous Workforce Monitoring Reports, o</w:t>
      </w:r>
      <w:r w:rsidR="00C8619D" w:rsidRPr="00AF255D">
        <w:t>ur workforce continues to get older:</w:t>
      </w:r>
    </w:p>
    <w:p w14:paraId="04FEBDA5" w14:textId="56ED5399" w:rsidR="00C8619D" w:rsidRPr="00AF255D" w:rsidRDefault="00C8619D" w:rsidP="00CE5833">
      <w:pPr>
        <w:pStyle w:val="ListParagraph"/>
        <w:numPr>
          <w:ilvl w:val="0"/>
          <w:numId w:val="7"/>
        </w:numPr>
      </w:pPr>
      <w:r w:rsidRPr="00AF255D">
        <w:t xml:space="preserve">the proportion of those aged 50 to 59 has increased from 22.2% in </w:t>
      </w:r>
      <w:r w:rsidR="00B84B06">
        <w:t>2011/</w:t>
      </w:r>
      <w:r w:rsidRPr="00AF255D">
        <w:t xml:space="preserve">2012 to </w:t>
      </w:r>
      <w:r w:rsidR="00B84B06">
        <w:t>24.5% in 2024/2025</w:t>
      </w:r>
      <w:r w:rsidR="00F413A6">
        <w:t xml:space="preserve"> (</w:t>
      </w:r>
      <w:r w:rsidR="00B84B06">
        <w:t>the same as the previous year</w:t>
      </w:r>
      <w:r>
        <w:t>);</w:t>
      </w:r>
    </w:p>
    <w:p w14:paraId="3BBE05EF" w14:textId="158F7006" w:rsidR="00C8619D" w:rsidRPr="00AF255D" w:rsidRDefault="00C8619D" w:rsidP="00CE5833">
      <w:pPr>
        <w:pStyle w:val="ListParagraph"/>
        <w:numPr>
          <w:ilvl w:val="0"/>
          <w:numId w:val="7"/>
        </w:numPr>
      </w:pPr>
      <w:r w:rsidRPr="00AF255D">
        <w:t>the proportion of those working aged over 60 has more than doubled i</w:t>
      </w:r>
      <w:r w:rsidR="00B84B06">
        <w:t>n that time, up from 3.4% to 8.9</w:t>
      </w:r>
      <w:r w:rsidRPr="00AF255D">
        <w:t>%</w:t>
      </w:r>
      <w:r w:rsidR="00F413A6">
        <w:t xml:space="preserve"> (</w:t>
      </w:r>
      <w:r w:rsidR="00B84B06">
        <w:t>up 0.5%</w:t>
      </w:r>
      <w:r w:rsidRPr="00AF255D">
        <w:t xml:space="preserve"> in a year);</w:t>
      </w:r>
    </w:p>
    <w:p w14:paraId="03F67500" w14:textId="4E5B7D71" w:rsidR="00C8619D" w:rsidRPr="00AF255D" w:rsidRDefault="00C8619D" w:rsidP="00CE5833">
      <w:pPr>
        <w:pStyle w:val="ListParagraph"/>
        <w:numPr>
          <w:ilvl w:val="0"/>
          <w:numId w:val="7"/>
        </w:numPr>
      </w:pPr>
      <w:r w:rsidRPr="00AF255D">
        <w:t xml:space="preserve">the proportion of those in the 30 to 39 age bracket has fallen by just </w:t>
      </w:r>
      <w:r w:rsidR="00B84B06">
        <w:t>under</w:t>
      </w:r>
      <w:r w:rsidR="00F03E43">
        <w:t xml:space="preserve"> 3</w:t>
      </w:r>
      <w:r w:rsidRPr="00AF255D">
        <w:t xml:space="preserve">% from 29.6% to </w:t>
      </w:r>
      <w:r w:rsidR="00B84B06">
        <w:t>26.9</w:t>
      </w:r>
      <w:r w:rsidRPr="00AF255D">
        <w:t>%</w:t>
      </w:r>
      <w:r w:rsidR="00F03E43">
        <w:t xml:space="preserve">. This is an increase of </w:t>
      </w:r>
      <w:r w:rsidR="00B84B06">
        <w:t>0.5</w:t>
      </w:r>
      <w:r>
        <w:t>% on the prev</w:t>
      </w:r>
      <w:r w:rsidR="00B84B06">
        <w:t>ious year, when it stood at 26.4</w:t>
      </w:r>
      <w:r>
        <w:t>%</w:t>
      </w:r>
      <w:r w:rsidRPr="00AF255D">
        <w:t>; and</w:t>
      </w:r>
    </w:p>
    <w:p w14:paraId="20F325F1" w14:textId="35DBF941" w:rsidR="00C8619D" w:rsidRDefault="00C8619D" w:rsidP="00CE5833">
      <w:pPr>
        <w:pStyle w:val="ListParagraph"/>
        <w:numPr>
          <w:ilvl w:val="0"/>
          <w:numId w:val="7"/>
        </w:numPr>
      </w:pPr>
      <w:r w:rsidRPr="00AF255D">
        <w:t>the proportion of those in the 40 to 4</w:t>
      </w:r>
      <w:r w:rsidR="00F03E43">
        <w:t>9 age bracket has fallen from 26</w:t>
      </w:r>
      <w:r w:rsidRPr="00AF255D">
        <w:t>.</w:t>
      </w:r>
      <w:r w:rsidR="00F03E43">
        <w:t>1</w:t>
      </w:r>
      <w:r w:rsidRPr="00AF255D">
        <w:t xml:space="preserve">% to </w:t>
      </w:r>
      <w:r w:rsidR="00B84B06">
        <w:t>24.8</w:t>
      </w:r>
      <w:r>
        <w:t>%</w:t>
      </w:r>
      <w:r w:rsidR="00B84B06">
        <w:t xml:space="preserve"> (down </w:t>
      </w:r>
      <w:r w:rsidR="005D66C3">
        <w:t>from 25.4% in 2023/2025</w:t>
      </w:r>
      <w:r w:rsidRPr="00AF255D">
        <w:t>.</w:t>
      </w:r>
    </w:p>
    <w:p w14:paraId="6539897E" w14:textId="142B0DE4" w:rsidR="007B002D" w:rsidRDefault="007B002D" w:rsidP="00BB0A71"/>
    <w:p w14:paraId="52C09788" w14:textId="408C1FB7" w:rsidR="007B002D" w:rsidRPr="00AF255D" w:rsidRDefault="00B84B06" w:rsidP="00BB0A71">
      <w:r>
        <w:rPr>
          <w:noProof/>
          <w:lang w:eastAsia="en-GB"/>
        </w:rPr>
        <w:drawing>
          <wp:inline distT="0" distB="0" distL="0" distR="0" wp14:anchorId="5AA9972E" wp14:editId="0A9FCA02">
            <wp:extent cx="6840000" cy="2160000"/>
            <wp:effectExtent l="0" t="0" r="18415" b="12065"/>
            <wp:docPr id="15" name="Chart 15"/>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2B035715" w14:textId="34670717" w:rsidR="00C8619D" w:rsidRDefault="00C8619D" w:rsidP="00BB0A71"/>
    <w:p w14:paraId="6F87C762" w14:textId="09060936" w:rsidR="00CC5E03" w:rsidRPr="00AF255D" w:rsidRDefault="00CC5E03" w:rsidP="008E7061">
      <w:pPr>
        <w:pStyle w:val="Heading3"/>
      </w:pPr>
      <w:r>
        <w:t>Job Family</w:t>
      </w:r>
    </w:p>
    <w:p w14:paraId="3A3093E0" w14:textId="4F184D12" w:rsidR="00C8619D" w:rsidRPr="00AF255D" w:rsidRDefault="00C8619D" w:rsidP="00BB0A71">
      <w:r w:rsidRPr="00AF255D">
        <w:t>Some job families are more affected by the age</w:t>
      </w:r>
      <w:r w:rsidR="00F03E43">
        <w:t>ing population than others: 48.2</w:t>
      </w:r>
      <w:r w:rsidRPr="00AF255D">
        <w:t>% of staff in Support Services are aged over 50</w:t>
      </w:r>
      <w:r w:rsidR="00F03E43">
        <w:t xml:space="preserve"> (up 0.2</w:t>
      </w:r>
      <w:r>
        <w:t>% on the previous year)</w:t>
      </w:r>
      <w:r w:rsidRPr="00AF255D">
        <w:t xml:space="preserve">; as are </w:t>
      </w:r>
      <w:r w:rsidR="00F03E43">
        <w:t>83.3</w:t>
      </w:r>
      <w:r w:rsidRPr="00AF255D">
        <w:t>% of Senior Managers</w:t>
      </w:r>
      <w:r>
        <w:t xml:space="preserve"> (a much smaller job family)</w:t>
      </w:r>
      <w:r w:rsidRPr="00AF255D">
        <w:t xml:space="preserve">; </w:t>
      </w:r>
      <w:r w:rsidR="00F03E43">
        <w:t>37.4</w:t>
      </w:r>
      <w:r>
        <w:t xml:space="preserve">% of </w:t>
      </w:r>
      <w:r w:rsidR="004E7356">
        <w:t>the workforce</w:t>
      </w:r>
      <w:r>
        <w:t xml:space="preserve"> in Medical and Dental; </w:t>
      </w:r>
      <w:r w:rsidRPr="00AF255D">
        <w:t xml:space="preserve">and </w:t>
      </w:r>
      <w:r w:rsidR="00F03E43">
        <w:t>37.7</w:t>
      </w:r>
      <w:r w:rsidRPr="00AF255D">
        <w:t>% of those in Administrative Services.</w:t>
      </w:r>
      <w:r w:rsidR="000473CB">
        <w:t xml:space="preserve"> </w:t>
      </w:r>
      <w:r w:rsidR="00D44428">
        <w:t xml:space="preserve">The age ranges of </w:t>
      </w:r>
      <w:r w:rsidR="004E7356">
        <w:t>the workforce</w:t>
      </w:r>
      <w:r w:rsidR="00D44428">
        <w:t xml:space="preserve"> within each job family is shown in the charts below:</w:t>
      </w:r>
    </w:p>
    <w:p w14:paraId="74A5CAA5" w14:textId="75AF07DD" w:rsidR="00C8619D" w:rsidRDefault="00C8619D" w:rsidP="00BB0A71"/>
    <w:p w14:paraId="56CD8DFD" w14:textId="1A35FC0C" w:rsidR="005D66C3" w:rsidRDefault="005D66C3" w:rsidP="00BB0A71">
      <w:r>
        <w:rPr>
          <w:noProof/>
          <w:lang w:eastAsia="en-GB"/>
        </w:rPr>
        <w:drawing>
          <wp:inline distT="0" distB="0" distL="0" distR="0" wp14:anchorId="3A62AE77" wp14:editId="4BA1A980">
            <wp:extent cx="3240000" cy="2520000"/>
            <wp:effectExtent l="0" t="0" r="17780" b="13970"/>
            <wp:docPr id="16" name="Chart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r>
        <w:t xml:space="preserve">     </w:t>
      </w:r>
      <w:r>
        <w:rPr>
          <w:noProof/>
          <w:lang w:eastAsia="en-GB"/>
        </w:rPr>
        <w:drawing>
          <wp:inline distT="0" distB="0" distL="0" distR="0" wp14:anchorId="24130FBC" wp14:editId="0020DB50">
            <wp:extent cx="3240000" cy="2520000"/>
            <wp:effectExtent l="0" t="0" r="17780" b="13970"/>
            <wp:docPr id="17" name="Chart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2EAB6450" w14:textId="77777777" w:rsidR="005D66C3" w:rsidRDefault="005D66C3" w:rsidP="00BB0A71"/>
    <w:p w14:paraId="333073F1" w14:textId="063CACD7" w:rsidR="007B002D" w:rsidRDefault="00F03E43" w:rsidP="00BB0A71">
      <w:r>
        <w:rPr>
          <w:noProof/>
          <w:lang w:eastAsia="en-GB"/>
        </w:rPr>
        <w:drawing>
          <wp:inline distT="0" distB="0" distL="0" distR="0" wp14:anchorId="733F603F" wp14:editId="0B587840">
            <wp:extent cx="3240000" cy="2520000"/>
            <wp:effectExtent l="0" t="0" r="17780" b="13970"/>
            <wp:docPr id="60" name="Chart 60"/>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r w:rsidR="00BB7232">
        <w:t xml:space="preserve">  </w:t>
      </w:r>
      <w:r w:rsidR="00530D46">
        <w:t xml:space="preserve">  </w:t>
      </w:r>
      <w:r w:rsidR="00BB7232">
        <w:t xml:space="preserve">  </w:t>
      </w:r>
      <w:r w:rsidR="007B002D">
        <w:t xml:space="preserve"> </w:t>
      </w:r>
      <w:r w:rsidR="0062775F">
        <w:rPr>
          <w:noProof/>
          <w:lang w:eastAsia="en-GB"/>
        </w:rPr>
        <w:drawing>
          <wp:inline distT="0" distB="0" distL="0" distR="0" wp14:anchorId="6C747021" wp14:editId="5C09F35C">
            <wp:extent cx="3240000" cy="2520000"/>
            <wp:effectExtent l="0" t="0" r="17780" b="13970"/>
            <wp:docPr id="61" name="Chart 61"/>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36378AD8" w14:textId="08B24642" w:rsidR="005D66C3" w:rsidRDefault="005D66C3" w:rsidP="00BB0A71"/>
    <w:p w14:paraId="3A3E00A8" w14:textId="49969424" w:rsidR="005D66C3" w:rsidRDefault="005D66C3" w:rsidP="00BB0A71">
      <w:r>
        <w:rPr>
          <w:noProof/>
          <w:lang w:eastAsia="en-GB"/>
        </w:rPr>
        <w:drawing>
          <wp:inline distT="0" distB="0" distL="0" distR="0" wp14:anchorId="60ED5569" wp14:editId="439E3E45">
            <wp:extent cx="3240000" cy="2520000"/>
            <wp:effectExtent l="0" t="0" r="17780" b="13970"/>
            <wp:docPr id="20" name="Chart 20"/>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r w:rsidR="00530D46">
        <w:t xml:space="preserve">       </w:t>
      </w:r>
      <w:r w:rsidR="00530D46">
        <w:rPr>
          <w:noProof/>
          <w:lang w:eastAsia="en-GB"/>
        </w:rPr>
        <w:drawing>
          <wp:inline distT="0" distB="0" distL="0" distR="0" wp14:anchorId="0054DAAA" wp14:editId="28C7C059">
            <wp:extent cx="3240000" cy="2520000"/>
            <wp:effectExtent l="0" t="0" r="17780" b="13970"/>
            <wp:docPr id="23" name="Chart 23"/>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25570FB3" w14:textId="26B1C474" w:rsidR="007B002D" w:rsidRDefault="007B002D" w:rsidP="00BB0A71"/>
    <w:p w14:paraId="534CA1B3" w14:textId="7E0A8932" w:rsidR="00530D46" w:rsidRDefault="00530D46" w:rsidP="00BB0A71">
      <w:r>
        <w:rPr>
          <w:noProof/>
          <w:lang w:eastAsia="en-GB"/>
        </w:rPr>
        <w:drawing>
          <wp:inline distT="0" distB="0" distL="0" distR="0" wp14:anchorId="3143480C" wp14:editId="122AE3A9">
            <wp:extent cx="3240000" cy="2520000"/>
            <wp:effectExtent l="0" t="0" r="17780" b="13970"/>
            <wp:docPr id="24" name="Chart 24"/>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r>
        <w:t xml:space="preserve">       </w:t>
      </w:r>
      <w:r>
        <w:rPr>
          <w:noProof/>
          <w:lang w:eastAsia="en-GB"/>
        </w:rPr>
        <w:drawing>
          <wp:inline distT="0" distB="0" distL="0" distR="0" wp14:anchorId="68640253" wp14:editId="126C8F42">
            <wp:extent cx="3240000" cy="2520000"/>
            <wp:effectExtent l="0" t="0" r="17780" b="13970"/>
            <wp:docPr id="27" name="Chart 27"/>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753E4922" w14:textId="77777777" w:rsidR="00530D46" w:rsidRDefault="00530D46" w:rsidP="00BB0A71"/>
    <w:p w14:paraId="224E7141" w14:textId="6482CD43" w:rsidR="00530D46" w:rsidRDefault="00530D46" w:rsidP="00BB0A71">
      <w:r>
        <w:rPr>
          <w:noProof/>
          <w:lang w:eastAsia="en-GB"/>
        </w:rPr>
        <w:drawing>
          <wp:inline distT="0" distB="0" distL="0" distR="0" wp14:anchorId="512C2CA5" wp14:editId="0D063EA7">
            <wp:extent cx="3240000" cy="2520000"/>
            <wp:effectExtent l="0" t="0" r="17780" b="13970"/>
            <wp:docPr id="28" name="Chart 28"/>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r>
        <w:t xml:space="preserve">       </w:t>
      </w:r>
      <w:r>
        <w:rPr>
          <w:noProof/>
          <w:lang w:eastAsia="en-GB"/>
        </w:rPr>
        <w:drawing>
          <wp:inline distT="0" distB="0" distL="0" distR="0" wp14:anchorId="2BA4B72C" wp14:editId="617AE2BF">
            <wp:extent cx="3240000" cy="2520000"/>
            <wp:effectExtent l="0" t="0" r="17780" b="13970"/>
            <wp:docPr id="31" name="Chart 31"/>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14:paraId="4447064B" w14:textId="77777777" w:rsidR="00530D46" w:rsidRDefault="00530D46" w:rsidP="00BB0A71"/>
    <w:p w14:paraId="76951E1A" w14:textId="03E14F73" w:rsidR="00557949" w:rsidRDefault="00530D46" w:rsidP="00BB0A71">
      <w:r>
        <w:rPr>
          <w:noProof/>
          <w:lang w:eastAsia="en-GB"/>
        </w:rPr>
        <w:drawing>
          <wp:inline distT="0" distB="0" distL="0" distR="0" wp14:anchorId="75B1961D" wp14:editId="128E41BB">
            <wp:extent cx="3240000" cy="2520000"/>
            <wp:effectExtent l="0" t="0" r="17780" b="13970"/>
            <wp:docPr id="34" name="Chart 34"/>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3EA42368" w14:textId="48863059" w:rsidR="007B002D" w:rsidRDefault="007B002D" w:rsidP="00BB0A71"/>
    <w:p w14:paraId="5EF99B39" w14:textId="1695684D" w:rsidR="00CC5E03" w:rsidRDefault="00CC5E03" w:rsidP="008E7061">
      <w:pPr>
        <w:pStyle w:val="Heading3"/>
      </w:pPr>
      <w:r>
        <w:t>Retirement Profile</w:t>
      </w:r>
    </w:p>
    <w:p w14:paraId="7A2FD422" w14:textId="5514745F" w:rsidR="00CE0033" w:rsidRPr="00705A09" w:rsidRDefault="00CE0033" w:rsidP="00BB0A71">
      <w:pPr>
        <w:rPr>
          <w:rFonts w:cs="Arial"/>
          <w:color w:val="000000"/>
        </w:rPr>
      </w:pPr>
      <w:r w:rsidRPr="00705A09">
        <w:t>An understanding of retirement profiles and robust succession planning to ensure sustainability, development and expansion of services are key workforce priorities.</w:t>
      </w:r>
      <w:r w:rsidR="003F0240" w:rsidRPr="00705A09">
        <w:t xml:space="preserve"> </w:t>
      </w:r>
      <w:r w:rsidRPr="00705A09">
        <w:rPr>
          <w:rFonts w:cs="Arial"/>
          <w:color w:val="000000"/>
        </w:rPr>
        <w:t>To overcome the risks posed by an ageing workforce</w:t>
      </w:r>
      <w:r w:rsidR="005B7266">
        <w:rPr>
          <w:rFonts w:cs="Arial"/>
          <w:color w:val="000000"/>
        </w:rPr>
        <w:t>,</w:t>
      </w:r>
      <w:r w:rsidRPr="00705A09">
        <w:rPr>
          <w:rFonts w:cs="Arial"/>
          <w:color w:val="000000"/>
        </w:rPr>
        <w:t xml:space="preserve"> HR works closely with managers to develop a more integrated approach to workforce planning, by supporting managers to analyse and interpret workforce data and consider future scenarios to ensure local workforce plans are in place.</w:t>
      </w:r>
    </w:p>
    <w:p w14:paraId="17EA233A" w14:textId="77777777" w:rsidR="00CE0033" w:rsidRPr="00705A09" w:rsidRDefault="00CE0033" w:rsidP="00BB0A71">
      <w:pPr>
        <w:rPr>
          <w:rFonts w:cs="Arial"/>
          <w:color w:val="000000"/>
        </w:rPr>
      </w:pPr>
    </w:p>
    <w:p w14:paraId="0C5619C0" w14:textId="37D14485" w:rsidR="00CE0033" w:rsidRPr="00705A09" w:rsidRDefault="00CE0033" w:rsidP="00BB0A71">
      <w:r w:rsidRPr="00705A09">
        <w:t>The following chart shows the current retirement profile and the potential profile for 20</w:t>
      </w:r>
      <w:r w:rsidR="00C35A37">
        <w:t>30</w:t>
      </w:r>
      <w:r w:rsidRPr="00705A09">
        <w:t xml:space="preserve">, when considering current </w:t>
      </w:r>
      <w:r w:rsidR="005B7266">
        <w:t>workforce</w:t>
      </w:r>
      <w:r w:rsidRPr="00705A09">
        <w:t>.</w:t>
      </w:r>
      <w:r w:rsidR="003F0240" w:rsidRPr="00705A09">
        <w:t xml:space="preserve"> </w:t>
      </w:r>
      <w:r w:rsidRPr="00705A09">
        <w:t>The current potential retirement pro</w:t>
      </w:r>
      <w:r w:rsidR="00C35A37">
        <w:t>file (those aged 60 plus) is 8.9%, but by 2030</w:t>
      </w:r>
      <w:r w:rsidRPr="00705A09">
        <w:t xml:space="preserve"> this </w:t>
      </w:r>
      <w:r w:rsidR="006452E4">
        <w:t>could</w:t>
      </w:r>
      <w:r w:rsidRPr="00705A09">
        <w:t xml:space="preserve"> rise to </w:t>
      </w:r>
      <w:r w:rsidR="00C35A37">
        <w:t>20.1</w:t>
      </w:r>
      <w:r w:rsidRPr="00705A09">
        <w:t>%.</w:t>
      </w:r>
      <w:r w:rsidR="003F0240" w:rsidRPr="00705A09">
        <w:t xml:space="preserve"> </w:t>
      </w:r>
      <w:r w:rsidRPr="00705A09">
        <w:t>Over a 5-year period this is a potential significant loss of workforce skills and experience across a wide degree o</w:t>
      </w:r>
      <w:r w:rsidR="002D5902">
        <w:t>f disciplines. The biggest areas of impact are</w:t>
      </w:r>
      <w:r w:rsidRPr="00705A09">
        <w:t xml:space="preserve"> within </w:t>
      </w:r>
      <w:r w:rsidR="00C35A37">
        <w:t xml:space="preserve">Personal and Social Care, </w:t>
      </w:r>
      <w:r w:rsidR="006452E4">
        <w:t xml:space="preserve">Support Services, </w:t>
      </w:r>
      <w:r w:rsidR="002D5902">
        <w:t xml:space="preserve">Senior Managers and </w:t>
      </w:r>
      <w:r w:rsidR="006452E4">
        <w:t>Administrative Servic</w:t>
      </w:r>
      <w:r w:rsidR="00C35A37">
        <w:t>es:</w:t>
      </w:r>
    </w:p>
    <w:p w14:paraId="5E269EA2" w14:textId="292EDC48" w:rsidR="00F32980" w:rsidRDefault="00F32980" w:rsidP="00BB0A71"/>
    <w:p w14:paraId="05C583DC" w14:textId="10ED67CF" w:rsidR="00530D46" w:rsidRDefault="00530D46" w:rsidP="00BB0A71">
      <w:r>
        <w:rPr>
          <w:noProof/>
          <w:lang w:eastAsia="en-GB"/>
        </w:rPr>
        <w:drawing>
          <wp:inline distT="0" distB="0" distL="0" distR="0" wp14:anchorId="7EB42EB0" wp14:editId="1DB4E37A">
            <wp:extent cx="6840000" cy="2160000"/>
            <wp:effectExtent l="0" t="0" r="18415" b="12065"/>
            <wp:docPr id="45" name="Chart 45"/>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4E9DA078" w14:textId="77777777" w:rsidR="00F32980" w:rsidRPr="00705A09" w:rsidRDefault="00F32980" w:rsidP="00BB0A71"/>
    <w:p w14:paraId="184A615E" w14:textId="3A9C9DE6" w:rsidR="00CC5E03" w:rsidRDefault="00CC5E03" w:rsidP="008E7061">
      <w:pPr>
        <w:pStyle w:val="Heading3"/>
      </w:pPr>
      <w:r>
        <w:t>Comparative Demographics</w:t>
      </w:r>
    </w:p>
    <w:p w14:paraId="1021EF24" w14:textId="20EDE7CA" w:rsidR="006A36E0" w:rsidRPr="00705A09" w:rsidRDefault="00F556AD" w:rsidP="00BB0A71">
      <w:pPr>
        <w:rPr>
          <w:rFonts w:cs="Arial"/>
          <w:szCs w:val="24"/>
        </w:rPr>
      </w:pPr>
      <w:r w:rsidRPr="00705A09">
        <w:rPr>
          <w:rFonts w:cs="Arial"/>
          <w:szCs w:val="24"/>
        </w:rPr>
        <w:t>The table below compare</w:t>
      </w:r>
      <w:r w:rsidR="003357EF" w:rsidRPr="00705A09">
        <w:rPr>
          <w:rFonts w:cs="Arial"/>
          <w:szCs w:val="24"/>
        </w:rPr>
        <w:t>s</w:t>
      </w:r>
      <w:r w:rsidRPr="00705A09">
        <w:rPr>
          <w:rFonts w:cs="Arial"/>
          <w:szCs w:val="24"/>
        </w:rPr>
        <w:t xml:space="preserve"> the proportion</w:t>
      </w:r>
      <w:r w:rsidR="00672208" w:rsidRPr="00705A09">
        <w:rPr>
          <w:rFonts w:cs="Arial"/>
          <w:szCs w:val="24"/>
        </w:rPr>
        <w:t xml:space="preserve"> of </w:t>
      </w:r>
      <w:r w:rsidR="005B7266">
        <w:rPr>
          <w:rFonts w:cs="Arial"/>
          <w:szCs w:val="24"/>
        </w:rPr>
        <w:t>the workforce</w:t>
      </w:r>
      <w:r w:rsidR="00672208" w:rsidRPr="00705A09">
        <w:rPr>
          <w:rFonts w:cs="Arial"/>
          <w:szCs w:val="24"/>
        </w:rPr>
        <w:t xml:space="preserve"> in each </w:t>
      </w:r>
      <w:r w:rsidR="004C18B7" w:rsidRPr="00705A09">
        <w:rPr>
          <w:rFonts w:cs="Arial"/>
          <w:szCs w:val="24"/>
        </w:rPr>
        <w:t xml:space="preserve">age </w:t>
      </w:r>
      <w:r w:rsidR="00672208" w:rsidRPr="00705A09">
        <w:rPr>
          <w:rFonts w:cs="Arial"/>
          <w:szCs w:val="24"/>
        </w:rPr>
        <w:t xml:space="preserve">range in </w:t>
      </w:r>
      <w:r w:rsidR="00CF0F31" w:rsidRPr="00705A09">
        <w:rPr>
          <w:rFonts w:cs="Arial"/>
          <w:szCs w:val="24"/>
        </w:rPr>
        <w:t>NHS GJ</w:t>
      </w:r>
      <w:r w:rsidR="00672208" w:rsidRPr="00705A09">
        <w:rPr>
          <w:rFonts w:cs="Arial"/>
          <w:szCs w:val="24"/>
        </w:rPr>
        <w:t xml:space="preserve"> with the proportion of the population in those age ranges in the local council area (West Dunbartonshire) and Scotland as a whole, as </w:t>
      </w:r>
      <w:r w:rsidR="003F64EE">
        <w:rPr>
          <w:rFonts w:cs="Arial"/>
          <w:szCs w:val="24"/>
        </w:rPr>
        <w:t>shown in the 2022 census</w:t>
      </w:r>
      <w:r w:rsidR="00672208" w:rsidRPr="00705A09">
        <w:rPr>
          <w:rFonts w:cs="Arial"/>
          <w:szCs w:val="24"/>
        </w:rPr>
        <w:t xml:space="preserve"> (source: </w:t>
      </w:r>
      <w:hyperlink r:id="rId60" w:history="1">
        <w:r w:rsidR="003F64EE" w:rsidRPr="003646EA">
          <w:rPr>
            <w:rStyle w:val="Hyperlink"/>
          </w:rPr>
          <w:t>https://www.scotlandscensus.gov.uk</w:t>
        </w:r>
      </w:hyperlink>
      <w:r w:rsidR="00672208" w:rsidRPr="00705A09">
        <w:rPr>
          <w:rFonts w:cs="Arial"/>
          <w:szCs w:val="24"/>
        </w:rPr>
        <w:t>).</w:t>
      </w:r>
      <w:r w:rsidR="00901CC7" w:rsidRPr="00705A09">
        <w:rPr>
          <w:rFonts w:cs="Arial"/>
          <w:szCs w:val="24"/>
        </w:rPr>
        <w:t xml:space="preserve"> </w:t>
      </w:r>
      <w:r w:rsidR="003F64EE">
        <w:rPr>
          <w:rFonts w:cs="Arial"/>
          <w:szCs w:val="24"/>
        </w:rPr>
        <w:t xml:space="preserve">Previously used </w:t>
      </w:r>
      <w:r w:rsidR="00A11CF6" w:rsidRPr="00705A09">
        <w:rPr>
          <w:rFonts w:cs="Arial"/>
          <w:szCs w:val="24"/>
        </w:rPr>
        <w:t>Scottish Government statistics count</w:t>
      </w:r>
      <w:r w:rsidR="003F64EE">
        <w:rPr>
          <w:rFonts w:cs="Arial"/>
          <w:szCs w:val="24"/>
        </w:rPr>
        <w:t>ed</w:t>
      </w:r>
      <w:r w:rsidR="00A11CF6" w:rsidRPr="00705A09">
        <w:rPr>
          <w:rFonts w:cs="Arial"/>
          <w:szCs w:val="24"/>
        </w:rPr>
        <w:t xml:space="preserve"> working age as 16 to 64, so the “60 plus” column for West Dunbartonshire and Scotland only includes people between those ages, while for </w:t>
      </w:r>
      <w:r w:rsidR="00C75078">
        <w:rPr>
          <w:rFonts w:cs="Arial"/>
          <w:szCs w:val="24"/>
        </w:rPr>
        <w:t>NHS GJ</w:t>
      </w:r>
      <w:r w:rsidR="00A11CF6" w:rsidRPr="00705A09">
        <w:rPr>
          <w:rFonts w:cs="Arial"/>
          <w:szCs w:val="24"/>
        </w:rPr>
        <w:t xml:space="preserve"> it includes all employees aged 60 and over, with some being older than 64.</w:t>
      </w:r>
    </w:p>
    <w:p w14:paraId="4D9977F3" w14:textId="77777777" w:rsidR="00CC5E03" w:rsidRPr="00705A09" w:rsidRDefault="00CC5E03" w:rsidP="00BB0A71">
      <w:pPr>
        <w:rPr>
          <w:rFonts w:cs="Arial"/>
          <w:szCs w:val="24"/>
        </w:rPr>
      </w:pPr>
    </w:p>
    <w:tbl>
      <w:tblPr>
        <w:tblW w:w="10773" w:type="dxa"/>
        <w:jc w:val="center"/>
        <w:tblLayout w:type="fixed"/>
        <w:tblLook w:val="04A0" w:firstRow="1" w:lastRow="0" w:firstColumn="1" w:lastColumn="0" w:noHBand="0" w:noVBand="1"/>
      </w:tblPr>
      <w:tblGrid>
        <w:gridCol w:w="2727"/>
        <w:gridCol w:w="1341"/>
        <w:gridCol w:w="1341"/>
        <w:gridCol w:w="1341"/>
        <w:gridCol w:w="1341"/>
        <w:gridCol w:w="1341"/>
        <w:gridCol w:w="1341"/>
      </w:tblGrid>
      <w:tr w:rsidR="00A11CF6" w:rsidRPr="00804E8C" w14:paraId="590DB8EA" w14:textId="77777777" w:rsidTr="005B7266">
        <w:trPr>
          <w:trHeight w:val="300"/>
          <w:jc w:val="center"/>
        </w:trPr>
        <w:tc>
          <w:tcPr>
            <w:tcW w:w="2727" w:type="dxa"/>
            <w:tcBorders>
              <w:top w:val="nil"/>
              <w:left w:val="nil"/>
              <w:bottom w:val="nil"/>
              <w:right w:val="nil"/>
            </w:tcBorders>
            <w:shd w:val="clear" w:color="auto" w:fill="auto"/>
            <w:noWrap/>
            <w:vAlign w:val="center"/>
            <w:hideMark/>
          </w:tcPr>
          <w:p w14:paraId="2C677536" w14:textId="77777777" w:rsidR="00A11CF6" w:rsidRPr="00804E8C" w:rsidRDefault="00A11CF6" w:rsidP="00BB0A71">
            <w:pPr>
              <w:rPr>
                <w:rFonts w:eastAsia="Times New Roman" w:cs="Arial"/>
                <w:b/>
                <w:szCs w:val="24"/>
                <w:lang w:eastAsia="en-GB"/>
              </w:rPr>
            </w:pPr>
          </w:p>
        </w:tc>
        <w:tc>
          <w:tcPr>
            <w:tcW w:w="1341"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18086DBD" w14:textId="77777777" w:rsidR="00A11CF6" w:rsidRPr="00804E8C" w:rsidRDefault="00A11CF6" w:rsidP="00BB0A71">
            <w:pPr>
              <w:rPr>
                <w:rFonts w:eastAsia="Times New Roman" w:cs="Arial"/>
                <w:b/>
                <w:color w:val="000000"/>
                <w:szCs w:val="24"/>
                <w:lang w:eastAsia="en-GB"/>
              </w:rPr>
            </w:pPr>
            <w:r w:rsidRPr="00804E8C">
              <w:rPr>
                <w:rFonts w:eastAsia="Times New Roman" w:cs="Arial"/>
                <w:b/>
                <w:color w:val="000000"/>
                <w:szCs w:val="24"/>
                <w:lang w:eastAsia="en-GB"/>
              </w:rPr>
              <w:t>Up to 19</w:t>
            </w:r>
          </w:p>
        </w:tc>
        <w:tc>
          <w:tcPr>
            <w:tcW w:w="1341" w:type="dxa"/>
            <w:tcBorders>
              <w:top w:val="single" w:sz="4" w:space="0" w:color="auto"/>
              <w:left w:val="nil"/>
              <w:bottom w:val="single" w:sz="4" w:space="0" w:color="auto"/>
              <w:right w:val="single" w:sz="4" w:space="0" w:color="auto"/>
            </w:tcBorders>
            <w:shd w:val="clear" w:color="auto" w:fill="auto"/>
            <w:noWrap/>
            <w:vAlign w:val="center"/>
            <w:hideMark/>
          </w:tcPr>
          <w:p w14:paraId="1666B7D4" w14:textId="77777777" w:rsidR="00A11CF6" w:rsidRPr="00804E8C" w:rsidRDefault="00A11CF6" w:rsidP="00BB0A71">
            <w:pPr>
              <w:rPr>
                <w:rFonts w:eastAsia="Times New Roman" w:cs="Arial"/>
                <w:b/>
                <w:color w:val="000000"/>
                <w:szCs w:val="24"/>
                <w:lang w:eastAsia="en-GB"/>
              </w:rPr>
            </w:pPr>
            <w:r w:rsidRPr="00804E8C">
              <w:rPr>
                <w:rFonts w:eastAsia="Times New Roman" w:cs="Arial"/>
                <w:b/>
                <w:color w:val="000000"/>
                <w:szCs w:val="24"/>
                <w:lang w:eastAsia="en-GB"/>
              </w:rPr>
              <w:t>20 to 29</w:t>
            </w:r>
          </w:p>
        </w:tc>
        <w:tc>
          <w:tcPr>
            <w:tcW w:w="1341" w:type="dxa"/>
            <w:tcBorders>
              <w:top w:val="single" w:sz="4" w:space="0" w:color="auto"/>
              <w:left w:val="nil"/>
              <w:bottom w:val="single" w:sz="4" w:space="0" w:color="auto"/>
              <w:right w:val="single" w:sz="4" w:space="0" w:color="auto"/>
            </w:tcBorders>
            <w:shd w:val="clear" w:color="auto" w:fill="auto"/>
            <w:noWrap/>
            <w:vAlign w:val="center"/>
            <w:hideMark/>
          </w:tcPr>
          <w:p w14:paraId="7DA6F8C5" w14:textId="77777777" w:rsidR="00A11CF6" w:rsidRPr="00804E8C" w:rsidRDefault="00A11CF6" w:rsidP="00BB0A71">
            <w:pPr>
              <w:rPr>
                <w:rFonts w:eastAsia="Times New Roman" w:cs="Arial"/>
                <w:b/>
                <w:color w:val="000000"/>
                <w:szCs w:val="24"/>
                <w:lang w:eastAsia="en-GB"/>
              </w:rPr>
            </w:pPr>
            <w:r w:rsidRPr="00804E8C">
              <w:rPr>
                <w:rFonts w:eastAsia="Times New Roman" w:cs="Arial"/>
                <w:b/>
                <w:color w:val="000000"/>
                <w:szCs w:val="24"/>
                <w:lang w:eastAsia="en-GB"/>
              </w:rPr>
              <w:t>30 to 39</w:t>
            </w:r>
          </w:p>
        </w:tc>
        <w:tc>
          <w:tcPr>
            <w:tcW w:w="1341" w:type="dxa"/>
            <w:tcBorders>
              <w:top w:val="single" w:sz="4" w:space="0" w:color="auto"/>
              <w:left w:val="nil"/>
              <w:bottom w:val="single" w:sz="4" w:space="0" w:color="auto"/>
              <w:right w:val="single" w:sz="4" w:space="0" w:color="auto"/>
            </w:tcBorders>
            <w:shd w:val="clear" w:color="auto" w:fill="auto"/>
            <w:noWrap/>
            <w:vAlign w:val="center"/>
            <w:hideMark/>
          </w:tcPr>
          <w:p w14:paraId="09A2A155" w14:textId="77777777" w:rsidR="00A11CF6" w:rsidRPr="00804E8C" w:rsidRDefault="00A11CF6" w:rsidP="00BB0A71">
            <w:pPr>
              <w:rPr>
                <w:rFonts w:eastAsia="Times New Roman" w:cs="Arial"/>
                <w:b/>
                <w:color w:val="000000"/>
                <w:szCs w:val="24"/>
                <w:lang w:eastAsia="en-GB"/>
              </w:rPr>
            </w:pPr>
            <w:r w:rsidRPr="00804E8C">
              <w:rPr>
                <w:rFonts w:eastAsia="Times New Roman" w:cs="Arial"/>
                <w:b/>
                <w:color w:val="000000"/>
                <w:szCs w:val="24"/>
                <w:lang w:eastAsia="en-GB"/>
              </w:rPr>
              <w:t>40 to 49</w:t>
            </w:r>
          </w:p>
        </w:tc>
        <w:tc>
          <w:tcPr>
            <w:tcW w:w="1341" w:type="dxa"/>
            <w:tcBorders>
              <w:top w:val="single" w:sz="4" w:space="0" w:color="auto"/>
              <w:left w:val="nil"/>
              <w:bottom w:val="single" w:sz="4" w:space="0" w:color="auto"/>
              <w:right w:val="single" w:sz="4" w:space="0" w:color="auto"/>
            </w:tcBorders>
            <w:shd w:val="clear" w:color="auto" w:fill="auto"/>
            <w:noWrap/>
            <w:vAlign w:val="center"/>
            <w:hideMark/>
          </w:tcPr>
          <w:p w14:paraId="3F13EA35" w14:textId="77777777" w:rsidR="00A11CF6" w:rsidRPr="00804E8C" w:rsidRDefault="00A11CF6" w:rsidP="00BB0A71">
            <w:pPr>
              <w:rPr>
                <w:rFonts w:eastAsia="Times New Roman" w:cs="Arial"/>
                <w:b/>
                <w:color w:val="000000"/>
                <w:szCs w:val="24"/>
                <w:lang w:eastAsia="en-GB"/>
              </w:rPr>
            </w:pPr>
            <w:r w:rsidRPr="00804E8C">
              <w:rPr>
                <w:rFonts w:eastAsia="Times New Roman" w:cs="Arial"/>
                <w:b/>
                <w:color w:val="000000"/>
                <w:szCs w:val="24"/>
                <w:lang w:eastAsia="en-GB"/>
              </w:rPr>
              <w:t>50 to 59</w:t>
            </w:r>
          </w:p>
        </w:tc>
        <w:tc>
          <w:tcPr>
            <w:tcW w:w="1341" w:type="dxa"/>
            <w:tcBorders>
              <w:top w:val="single" w:sz="4" w:space="0" w:color="auto"/>
              <w:left w:val="nil"/>
              <w:bottom w:val="single" w:sz="4" w:space="0" w:color="auto"/>
              <w:right w:val="single" w:sz="4" w:space="0" w:color="auto"/>
            </w:tcBorders>
            <w:shd w:val="clear" w:color="auto" w:fill="auto"/>
            <w:noWrap/>
            <w:vAlign w:val="center"/>
            <w:hideMark/>
          </w:tcPr>
          <w:p w14:paraId="7A0CD329" w14:textId="77777777" w:rsidR="00A11CF6" w:rsidRPr="00804E8C" w:rsidRDefault="00A11CF6" w:rsidP="00BB0A71">
            <w:pPr>
              <w:rPr>
                <w:rFonts w:eastAsia="Times New Roman" w:cs="Arial"/>
                <w:b/>
                <w:color w:val="000000"/>
                <w:szCs w:val="24"/>
                <w:lang w:eastAsia="en-GB"/>
              </w:rPr>
            </w:pPr>
            <w:r w:rsidRPr="00804E8C">
              <w:rPr>
                <w:rFonts w:eastAsia="Times New Roman" w:cs="Arial"/>
                <w:b/>
                <w:color w:val="000000"/>
                <w:szCs w:val="24"/>
                <w:lang w:eastAsia="en-GB"/>
              </w:rPr>
              <w:t>60 plus</w:t>
            </w:r>
          </w:p>
        </w:tc>
      </w:tr>
      <w:tr w:rsidR="00A11CF6" w:rsidRPr="00705A09" w14:paraId="153855E2" w14:textId="77777777" w:rsidTr="005B7266">
        <w:trPr>
          <w:trHeight w:val="300"/>
          <w:jc w:val="center"/>
        </w:trPr>
        <w:tc>
          <w:tcPr>
            <w:tcW w:w="272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E7BCDEF" w14:textId="77777777" w:rsidR="00A11CF6" w:rsidRPr="00804E8C" w:rsidRDefault="00CF0F31" w:rsidP="00BB0A71">
            <w:pPr>
              <w:rPr>
                <w:rFonts w:eastAsia="Times New Roman" w:cs="Arial"/>
                <w:b/>
                <w:color w:val="000000"/>
                <w:szCs w:val="24"/>
                <w:lang w:eastAsia="en-GB"/>
              </w:rPr>
            </w:pPr>
            <w:r w:rsidRPr="00804E8C">
              <w:rPr>
                <w:rFonts w:eastAsia="Times New Roman" w:cs="Arial"/>
                <w:b/>
                <w:color w:val="000000"/>
                <w:szCs w:val="24"/>
                <w:lang w:eastAsia="en-GB"/>
              </w:rPr>
              <w:t>NHS GJ</w:t>
            </w:r>
          </w:p>
        </w:tc>
        <w:tc>
          <w:tcPr>
            <w:tcW w:w="1341" w:type="dxa"/>
            <w:tcBorders>
              <w:top w:val="nil"/>
              <w:left w:val="nil"/>
              <w:bottom w:val="single" w:sz="4" w:space="0" w:color="auto"/>
              <w:right w:val="single" w:sz="4" w:space="0" w:color="auto"/>
            </w:tcBorders>
            <w:shd w:val="clear" w:color="auto" w:fill="auto"/>
            <w:noWrap/>
            <w:vAlign w:val="center"/>
            <w:hideMark/>
          </w:tcPr>
          <w:p w14:paraId="6E983D5C" w14:textId="4E8C3CB3" w:rsidR="00A11CF6" w:rsidRPr="00705A09" w:rsidRDefault="00C35A37" w:rsidP="00C35A37">
            <w:pPr>
              <w:jc w:val="right"/>
              <w:rPr>
                <w:rFonts w:eastAsia="Times New Roman" w:cs="Arial"/>
                <w:color w:val="000000"/>
                <w:szCs w:val="24"/>
                <w:lang w:eastAsia="en-GB"/>
              </w:rPr>
            </w:pPr>
            <w:r>
              <w:rPr>
                <w:rFonts w:eastAsia="Times New Roman" w:cs="Arial"/>
                <w:color w:val="000000"/>
                <w:szCs w:val="24"/>
                <w:lang w:eastAsia="en-GB"/>
              </w:rPr>
              <w:t>0.2</w:t>
            </w:r>
            <w:r w:rsidR="00A11CF6" w:rsidRPr="00705A09">
              <w:rPr>
                <w:rFonts w:eastAsia="Times New Roman" w:cs="Arial"/>
                <w:color w:val="000000"/>
                <w:szCs w:val="24"/>
                <w:lang w:eastAsia="en-GB"/>
              </w:rPr>
              <w:t>%</w:t>
            </w:r>
          </w:p>
        </w:tc>
        <w:tc>
          <w:tcPr>
            <w:tcW w:w="1341" w:type="dxa"/>
            <w:tcBorders>
              <w:top w:val="nil"/>
              <w:left w:val="nil"/>
              <w:bottom w:val="single" w:sz="4" w:space="0" w:color="auto"/>
              <w:right w:val="single" w:sz="4" w:space="0" w:color="auto"/>
            </w:tcBorders>
            <w:shd w:val="clear" w:color="auto" w:fill="auto"/>
            <w:noWrap/>
            <w:vAlign w:val="center"/>
            <w:hideMark/>
          </w:tcPr>
          <w:p w14:paraId="6176F638" w14:textId="7B1F76FF" w:rsidR="00A11CF6" w:rsidRPr="00705A09" w:rsidRDefault="00C35A37" w:rsidP="00C35A37">
            <w:pPr>
              <w:jc w:val="right"/>
              <w:rPr>
                <w:rFonts w:eastAsia="Times New Roman" w:cs="Arial"/>
                <w:color w:val="000000"/>
                <w:szCs w:val="24"/>
                <w:lang w:eastAsia="en-GB"/>
              </w:rPr>
            </w:pPr>
            <w:r>
              <w:rPr>
                <w:rFonts w:eastAsia="Times New Roman" w:cs="Arial"/>
                <w:color w:val="000000"/>
                <w:szCs w:val="24"/>
                <w:lang w:eastAsia="en-GB"/>
              </w:rPr>
              <w:t>14.7</w:t>
            </w:r>
            <w:r w:rsidR="00A11CF6" w:rsidRPr="00705A09">
              <w:rPr>
                <w:rFonts w:eastAsia="Times New Roman" w:cs="Arial"/>
                <w:color w:val="000000"/>
                <w:szCs w:val="24"/>
                <w:lang w:eastAsia="en-GB"/>
              </w:rPr>
              <w:t>%</w:t>
            </w:r>
          </w:p>
        </w:tc>
        <w:tc>
          <w:tcPr>
            <w:tcW w:w="1341" w:type="dxa"/>
            <w:tcBorders>
              <w:top w:val="nil"/>
              <w:left w:val="nil"/>
              <w:bottom w:val="single" w:sz="4" w:space="0" w:color="auto"/>
              <w:right w:val="single" w:sz="4" w:space="0" w:color="auto"/>
            </w:tcBorders>
            <w:shd w:val="clear" w:color="auto" w:fill="auto"/>
            <w:noWrap/>
            <w:vAlign w:val="center"/>
            <w:hideMark/>
          </w:tcPr>
          <w:p w14:paraId="2BD0AFAA" w14:textId="08D40E25" w:rsidR="00A11CF6" w:rsidRPr="00705A09" w:rsidRDefault="00C35A37" w:rsidP="00C35A37">
            <w:pPr>
              <w:jc w:val="right"/>
              <w:rPr>
                <w:rFonts w:eastAsia="Times New Roman" w:cs="Arial"/>
                <w:color w:val="000000"/>
                <w:szCs w:val="24"/>
                <w:lang w:eastAsia="en-GB"/>
              </w:rPr>
            </w:pPr>
            <w:r>
              <w:rPr>
                <w:rFonts w:eastAsia="Times New Roman" w:cs="Arial"/>
                <w:color w:val="000000"/>
                <w:szCs w:val="24"/>
                <w:lang w:eastAsia="en-GB"/>
              </w:rPr>
              <w:t>26.9%</w:t>
            </w:r>
          </w:p>
        </w:tc>
        <w:tc>
          <w:tcPr>
            <w:tcW w:w="1341" w:type="dxa"/>
            <w:tcBorders>
              <w:top w:val="nil"/>
              <w:left w:val="nil"/>
              <w:bottom w:val="single" w:sz="4" w:space="0" w:color="auto"/>
              <w:right w:val="single" w:sz="4" w:space="0" w:color="auto"/>
            </w:tcBorders>
            <w:shd w:val="clear" w:color="auto" w:fill="auto"/>
            <w:noWrap/>
            <w:vAlign w:val="center"/>
            <w:hideMark/>
          </w:tcPr>
          <w:p w14:paraId="7FEFE71E" w14:textId="3A0120E3" w:rsidR="00A11CF6" w:rsidRPr="00705A09" w:rsidRDefault="00C35A37" w:rsidP="00C35A37">
            <w:pPr>
              <w:jc w:val="right"/>
              <w:rPr>
                <w:rFonts w:eastAsia="Times New Roman" w:cs="Arial"/>
                <w:color w:val="000000"/>
                <w:szCs w:val="24"/>
                <w:lang w:eastAsia="en-GB"/>
              </w:rPr>
            </w:pPr>
            <w:r>
              <w:rPr>
                <w:rFonts w:eastAsia="Times New Roman" w:cs="Arial"/>
                <w:color w:val="000000"/>
                <w:szCs w:val="24"/>
                <w:lang w:eastAsia="en-GB"/>
              </w:rPr>
              <w:t>24.8%</w:t>
            </w:r>
          </w:p>
        </w:tc>
        <w:tc>
          <w:tcPr>
            <w:tcW w:w="1341" w:type="dxa"/>
            <w:tcBorders>
              <w:top w:val="nil"/>
              <w:left w:val="nil"/>
              <w:bottom w:val="single" w:sz="4" w:space="0" w:color="auto"/>
              <w:right w:val="single" w:sz="4" w:space="0" w:color="auto"/>
            </w:tcBorders>
            <w:shd w:val="clear" w:color="auto" w:fill="auto"/>
            <w:noWrap/>
            <w:vAlign w:val="center"/>
            <w:hideMark/>
          </w:tcPr>
          <w:p w14:paraId="31826C5A" w14:textId="27DD7726" w:rsidR="00A11CF6" w:rsidRPr="00705A09" w:rsidRDefault="00C35A37" w:rsidP="00C35A37">
            <w:pPr>
              <w:jc w:val="right"/>
              <w:rPr>
                <w:rFonts w:eastAsia="Times New Roman" w:cs="Arial"/>
                <w:color w:val="000000"/>
                <w:szCs w:val="24"/>
                <w:lang w:eastAsia="en-GB"/>
              </w:rPr>
            </w:pPr>
            <w:r>
              <w:rPr>
                <w:rFonts w:eastAsia="Times New Roman" w:cs="Arial"/>
                <w:color w:val="000000"/>
                <w:szCs w:val="24"/>
                <w:lang w:eastAsia="en-GB"/>
              </w:rPr>
              <w:t>24.5%</w:t>
            </w:r>
          </w:p>
        </w:tc>
        <w:tc>
          <w:tcPr>
            <w:tcW w:w="1341" w:type="dxa"/>
            <w:tcBorders>
              <w:top w:val="nil"/>
              <w:left w:val="nil"/>
              <w:bottom w:val="single" w:sz="4" w:space="0" w:color="auto"/>
              <w:right w:val="single" w:sz="4" w:space="0" w:color="auto"/>
            </w:tcBorders>
            <w:shd w:val="clear" w:color="auto" w:fill="auto"/>
            <w:noWrap/>
            <w:vAlign w:val="center"/>
            <w:hideMark/>
          </w:tcPr>
          <w:p w14:paraId="7383754F" w14:textId="1FD5B146" w:rsidR="00A11CF6" w:rsidRPr="00705A09" w:rsidRDefault="00666741" w:rsidP="00C35A37">
            <w:pPr>
              <w:jc w:val="right"/>
              <w:rPr>
                <w:rFonts w:eastAsia="Times New Roman" w:cs="Arial"/>
                <w:color w:val="000000"/>
                <w:szCs w:val="24"/>
                <w:lang w:eastAsia="en-GB"/>
              </w:rPr>
            </w:pPr>
            <w:r>
              <w:rPr>
                <w:rFonts w:eastAsia="Times New Roman" w:cs="Arial"/>
                <w:color w:val="000000"/>
                <w:szCs w:val="24"/>
                <w:lang w:eastAsia="en-GB"/>
              </w:rPr>
              <w:t>8.4</w:t>
            </w:r>
            <w:r w:rsidR="00CC5E03">
              <w:rPr>
                <w:rFonts w:eastAsia="Times New Roman" w:cs="Arial"/>
                <w:color w:val="000000"/>
                <w:szCs w:val="24"/>
                <w:lang w:eastAsia="en-GB"/>
              </w:rPr>
              <w:t>%</w:t>
            </w:r>
          </w:p>
        </w:tc>
      </w:tr>
      <w:tr w:rsidR="00483BC6" w:rsidRPr="00705A09" w14:paraId="4727B829" w14:textId="77777777" w:rsidTr="005B7266">
        <w:trPr>
          <w:trHeight w:val="300"/>
          <w:jc w:val="center"/>
        </w:trPr>
        <w:tc>
          <w:tcPr>
            <w:tcW w:w="2727" w:type="dxa"/>
            <w:tcBorders>
              <w:top w:val="nil"/>
              <w:left w:val="single" w:sz="4" w:space="0" w:color="auto"/>
              <w:bottom w:val="single" w:sz="4" w:space="0" w:color="auto"/>
              <w:right w:val="single" w:sz="4" w:space="0" w:color="auto"/>
            </w:tcBorders>
            <w:shd w:val="clear" w:color="auto" w:fill="auto"/>
            <w:noWrap/>
            <w:vAlign w:val="center"/>
            <w:hideMark/>
          </w:tcPr>
          <w:p w14:paraId="2D436E15" w14:textId="77777777" w:rsidR="00483BC6" w:rsidRPr="00804E8C" w:rsidRDefault="00483BC6" w:rsidP="00BB0A71">
            <w:pPr>
              <w:rPr>
                <w:rFonts w:eastAsia="Times New Roman" w:cs="Arial"/>
                <w:b/>
                <w:color w:val="000000"/>
                <w:szCs w:val="24"/>
                <w:lang w:eastAsia="en-GB"/>
              </w:rPr>
            </w:pPr>
            <w:r w:rsidRPr="00804E8C">
              <w:rPr>
                <w:rFonts w:eastAsia="Times New Roman" w:cs="Arial"/>
                <w:b/>
                <w:color w:val="000000"/>
                <w:szCs w:val="24"/>
                <w:lang w:eastAsia="en-GB"/>
              </w:rPr>
              <w:t>West Dunbartonshire</w:t>
            </w:r>
          </w:p>
        </w:tc>
        <w:tc>
          <w:tcPr>
            <w:tcW w:w="1341" w:type="dxa"/>
            <w:tcBorders>
              <w:top w:val="nil"/>
              <w:left w:val="nil"/>
              <w:bottom w:val="single" w:sz="4" w:space="0" w:color="auto"/>
              <w:right w:val="single" w:sz="4" w:space="0" w:color="auto"/>
            </w:tcBorders>
            <w:shd w:val="clear" w:color="auto" w:fill="auto"/>
            <w:noWrap/>
            <w:vAlign w:val="bottom"/>
            <w:hideMark/>
          </w:tcPr>
          <w:p w14:paraId="0EE2F133" w14:textId="18AC735C" w:rsidR="00483BC6" w:rsidRPr="00705A09" w:rsidRDefault="00683F8E" w:rsidP="00C35A37">
            <w:pPr>
              <w:jc w:val="right"/>
              <w:rPr>
                <w:rFonts w:cs="Arial"/>
                <w:color w:val="000000"/>
              </w:rPr>
            </w:pPr>
            <w:r>
              <w:rPr>
                <w:rFonts w:cs="Arial"/>
                <w:color w:val="000000"/>
              </w:rPr>
              <w:t>6.5</w:t>
            </w:r>
            <w:r w:rsidR="00483BC6" w:rsidRPr="00705A09">
              <w:rPr>
                <w:rFonts w:cs="Arial"/>
                <w:color w:val="000000"/>
              </w:rPr>
              <w:t>%</w:t>
            </w:r>
          </w:p>
        </w:tc>
        <w:tc>
          <w:tcPr>
            <w:tcW w:w="1341" w:type="dxa"/>
            <w:tcBorders>
              <w:top w:val="nil"/>
              <w:left w:val="nil"/>
              <w:bottom w:val="single" w:sz="4" w:space="0" w:color="auto"/>
              <w:right w:val="single" w:sz="4" w:space="0" w:color="auto"/>
            </w:tcBorders>
            <w:shd w:val="clear" w:color="auto" w:fill="auto"/>
            <w:noWrap/>
            <w:vAlign w:val="bottom"/>
            <w:hideMark/>
          </w:tcPr>
          <w:p w14:paraId="334BF5A3" w14:textId="089069F1" w:rsidR="00483BC6" w:rsidRPr="00705A09" w:rsidRDefault="00683F8E" w:rsidP="00C35A37">
            <w:pPr>
              <w:jc w:val="right"/>
              <w:rPr>
                <w:rFonts w:cs="Arial"/>
                <w:color w:val="000000"/>
              </w:rPr>
            </w:pPr>
            <w:r>
              <w:rPr>
                <w:rFonts w:cs="Arial"/>
                <w:color w:val="000000"/>
              </w:rPr>
              <w:t>17.7</w:t>
            </w:r>
            <w:r w:rsidR="00483BC6" w:rsidRPr="00705A09">
              <w:rPr>
                <w:rFonts w:cs="Arial"/>
                <w:color w:val="000000"/>
              </w:rPr>
              <w:t>%</w:t>
            </w:r>
          </w:p>
        </w:tc>
        <w:tc>
          <w:tcPr>
            <w:tcW w:w="1341" w:type="dxa"/>
            <w:tcBorders>
              <w:top w:val="nil"/>
              <w:left w:val="nil"/>
              <w:bottom w:val="single" w:sz="4" w:space="0" w:color="auto"/>
              <w:right w:val="single" w:sz="4" w:space="0" w:color="auto"/>
            </w:tcBorders>
            <w:shd w:val="clear" w:color="auto" w:fill="auto"/>
            <w:noWrap/>
            <w:vAlign w:val="bottom"/>
            <w:hideMark/>
          </w:tcPr>
          <w:p w14:paraId="041B4C54" w14:textId="1D0CF908" w:rsidR="00483BC6" w:rsidRPr="00705A09" w:rsidRDefault="00683F8E" w:rsidP="00C35A37">
            <w:pPr>
              <w:jc w:val="right"/>
              <w:rPr>
                <w:rFonts w:cs="Arial"/>
                <w:color w:val="000000"/>
              </w:rPr>
            </w:pPr>
            <w:r>
              <w:rPr>
                <w:rFonts w:cs="Arial"/>
                <w:color w:val="000000"/>
              </w:rPr>
              <w:t>20.2</w:t>
            </w:r>
            <w:r w:rsidR="00483BC6" w:rsidRPr="00705A09">
              <w:rPr>
                <w:rFonts w:cs="Arial"/>
                <w:color w:val="000000"/>
              </w:rPr>
              <w:t>%</w:t>
            </w:r>
          </w:p>
        </w:tc>
        <w:tc>
          <w:tcPr>
            <w:tcW w:w="1341" w:type="dxa"/>
            <w:tcBorders>
              <w:top w:val="nil"/>
              <w:left w:val="nil"/>
              <w:bottom w:val="single" w:sz="4" w:space="0" w:color="auto"/>
              <w:right w:val="single" w:sz="4" w:space="0" w:color="auto"/>
            </w:tcBorders>
            <w:shd w:val="clear" w:color="auto" w:fill="auto"/>
            <w:noWrap/>
            <w:vAlign w:val="bottom"/>
            <w:hideMark/>
          </w:tcPr>
          <w:p w14:paraId="264BEB63" w14:textId="04E95FEA" w:rsidR="00483BC6" w:rsidRPr="00705A09" w:rsidRDefault="00683F8E" w:rsidP="00C35A37">
            <w:pPr>
              <w:jc w:val="right"/>
              <w:rPr>
                <w:rFonts w:cs="Arial"/>
                <w:color w:val="000000"/>
              </w:rPr>
            </w:pPr>
            <w:r>
              <w:rPr>
                <w:rFonts w:cs="Arial"/>
                <w:color w:val="000000"/>
              </w:rPr>
              <w:t>18.8</w:t>
            </w:r>
            <w:r w:rsidR="00483BC6" w:rsidRPr="00705A09">
              <w:rPr>
                <w:rFonts w:cs="Arial"/>
                <w:color w:val="000000"/>
              </w:rPr>
              <w:t>%</w:t>
            </w:r>
          </w:p>
        </w:tc>
        <w:tc>
          <w:tcPr>
            <w:tcW w:w="1341" w:type="dxa"/>
            <w:tcBorders>
              <w:top w:val="nil"/>
              <w:left w:val="nil"/>
              <w:bottom w:val="single" w:sz="4" w:space="0" w:color="auto"/>
              <w:right w:val="single" w:sz="4" w:space="0" w:color="auto"/>
            </w:tcBorders>
            <w:shd w:val="clear" w:color="auto" w:fill="auto"/>
            <w:noWrap/>
            <w:vAlign w:val="bottom"/>
            <w:hideMark/>
          </w:tcPr>
          <w:p w14:paraId="499209A2" w14:textId="08F81018" w:rsidR="00483BC6" w:rsidRPr="00705A09" w:rsidRDefault="00683F8E" w:rsidP="00C35A37">
            <w:pPr>
              <w:jc w:val="right"/>
              <w:rPr>
                <w:rFonts w:cs="Arial"/>
                <w:color w:val="000000"/>
              </w:rPr>
            </w:pPr>
            <w:r>
              <w:rPr>
                <w:rFonts w:cs="Arial"/>
                <w:color w:val="000000"/>
              </w:rPr>
              <w:t>24.7</w:t>
            </w:r>
            <w:r w:rsidR="00483BC6" w:rsidRPr="00705A09">
              <w:rPr>
                <w:rFonts w:cs="Arial"/>
                <w:color w:val="000000"/>
              </w:rPr>
              <w:t>%</w:t>
            </w:r>
          </w:p>
        </w:tc>
        <w:tc>
          <w:tcPr>
            <w:tcW w:w="1341" w:type="dxa"/>
            <w:tcBorders>
              <w:top w:val="nil"/>
              <w:left w:val="nil"/>
              <w:bottom w:val="single" w:sz="4" w:space="0" w:color="auto"/>
              <w:right w:val="single" w:sz="4" w:space="0" w:color="auto"/>
            </w:tcBorders>
            <w:shd w:val="clear" w:color="auto" w:fill="auto"/>
            <w:noWrap/>
            <w:vAlign w:val="bottom"/>
            <w:hideMark/>
          </w:tcPr>
          <w:p w14:paraId="02886F6F" w14:textId="4E2494A8" w:rsidR="00483BC6" w:rsidRPr="00705A09" w:rsidRDefault="00683F8E" w:rsidP="00C35A37">
            <w:pPr>
              <w:jc w:val="right"/>
              <w:rPr>
                <w:rFonts w:cs="Arial"/>
                <w:color w:val="000000"/>
              </w:rPr>
            </w:pPr>
            <w:r>
              <w:rPr>
                <w:rFonts w:cs="Arial"/>
                <w:color w:val="000000"/>
              </w:rPr>
              <w:t>12.0</w:t>
            </w:r>
            <w:r w:rsidR="00483BC6" w:rsidRPr="00705A09">
              <w:rPr>
                <w:rFonts w:cs="Arial"/>
                <w:color w:val="000000"/>
              </w:rPr>
              <w:t>%</w:t>
            </w:r>
          </w:p>
        </w:tc>
      </w:tr>
      <w:tr w:rsidR="00483BC6" w:rsidRPr="00705A09" w14:paraId="1F812D1B" w14:textId="77777777" w:rsidTr="005B7266">
        <w:trPr>
          <w:trHeight w:val="300"/>
          <w:jc w:val="center"/>
        </w:trPr>
        <w:tc>
          <w:tcPr>
            <w:tcW w:w="2727" w:type="dxa"/>
            <w:tcBorders>
              <w:top w:val="nil"/>
              <w:left w:val="single" w:sz="4" w:space="0" w:color="auto"/>
              <w:bottom w:val="single" w:sz="4" w:space="0" w:color="auto"/>
              <w:right w:val="single" w:sz="4" w:space="0" w:color="auto"/>
            </w:tcBorders>
            <w:shd w:val="clear" w:color="auto" w:fill="auto"/>
            <w:noWrap/>
            <w:vAlign w:val="center"/>
            <w:hideMark/>
          </w:tcPr>
          <w:p w14:paraId="59D0D7A2" w14:textId="77777777" w:rsidR="00483BC6" w:rsidRPr="00804E8C" w:rsidRDefault="00483BC6" w:rsidP="00BB0A71">
            <w:pPr>
              <w:rPr>
                <w:rFonts w:eastAsia="Times New Roman" w:cs="Arial"/>
                <w:b/>
                <w:color w:val="000000"/>
                <w:szCs w:val="24"/>
                <w:lang w:eastAsia="en-GB"/>
              </w:rPr>
            </w:pPr>
            <w:r w:rsidRPr="00804E8C">
              <w:rPr>
                <w:rFonts w:eastAsia="Times New Roman" w:cs="Arial"/>
                <w:b/>
                <w:color w:val="000000"/>
                <w:szCs w:val="24"/>
                <w:lang w:eastAsia="en-GB"/>
              </w:rPr>
              <w:t>Scotland</w:t>
            </w:r>
          </w:p>
        </w:tc>
        <w:tc>
          <w:tcPr>
            <w:tcW w:w="1341" w:type="dxa"/>
            <w:tcBorders>
              <w:top w:val="nil"/>
              <w:left w:val="nil"/>
              <w:bottom w:val="single" w:sz="4" w:space="0" w:color="auto"/>
              <w:right w:val="single" w:sz="4" w:space="0" w:color="auto"/>
            </w:tcBorders>
            <w:shd w:val="clear" w:color="auto" w:fill="auto"/>
            <w:noWrap/>
            <w:vAlign w:val="bottom"/>
            <w:hideMark/>
          </w:tcPr>
          <w:p w14:paraId="3BED516C" w14:textId="153ECA04" w:rsidR="00483BC6" w:rsidRPr="00705A09" w:rsidRDefault="003F64EE" w:rsidP="00C35A37">
            <w:pPr>
              <w:jc w:val="right"/>
              <w:rPr>
                <w:rFonts w:cs="Arial"/>
                <w:color w:val="000000"/>
              </w:rPr>
            </w:pPr>
            <w:r>
              <w:rPr>
                <w:rFonts w:cs="Arial"/>
                <w:color w:val="000000"/>
              </w:rPr>
              <w:t>7.6</w:t>
            </w:r>
            <w:r w:rsidR="00483BC6" w:rsidRPr="00705A09">
              <w:rPr>
                <w:rFonts w:cs="Arial"/>
                <w:color w:val="000000"/>
              </w:rPr>
              <w:t>%</w:t>
            </w:r>
          </w:p>
        </w:tc>
        <w:tc>
          <w:tcPr>
            <w:tcW w:w="1341" w:type="dxa"/>
            <w:tcBorders>
              <w:top w:val="nil"/>
              <w:left w:val="nil"/>
              <w:bottom w:val="single" w:sz="4" w:space="0" w:color="auto"/>
              <w:right w:val="single" w:sz="4" w:space="0" w:color="auto"/>
            </w:tcBorders>
            <w:shd w:val="clear" w:color="auto" w:fill="auto"/>
            <w:noWrap/>
            <w:vAlign w:val="bottom"/>
            <w:hideMark/>
          </w:tcPr>
          <w:p w14:paraId="1A596179" w14:textId="0F7DFAA9" w:rsidR="00483BC6" w:rsidRPr="00705A09" w:rsidRDefault="003F64EE" w:rsidP="00C35A37">
            <w:pPr>
              <w:jc w:val="right"/>
              <w:rPr>
                <w:rFonts w:cs="Arial"/>
                <w:color w:val="000000"/>
              </w:rPr>
            </w:pPr>
            <w:r>
              <w:rPr>
                <w:rFonts w:cs="Arial"/>
                <w:color w:val="000000"/>
              </w:rPr>
              <w:t>20.0</w:t>
            </w:r>
            <w:r w:rsidR="00483BC6" w:rsidRPr="00705A09">
              <w:rPr>
                <w:rFonts w:cs="Arial"/>
                <w:color w:val="000000"/>
              </w:rPr>
              <w:t>%</w:t>
            </w:r>
          </w:p>
        </w:tc>
        <w:tc>
          <w:tcPr>
            <w:tcW w:w="1341" w:type="dxa"/>
            <w:tcBorders>
              <w:top w:val="nil"/>
              <w:left w:val="nil"/>
              <w:bottom w:val="single" w:sz="4" w:space="0" w:color="auto"/>
              <w:right w:val="single" w:sz="4" w:space="0" w:color="auto"/>
            </w:tcBorders>
            <w:shd w:val="clear" w:color="auto" w:fill="auto"/>
            <w:noWrap/>
            <w:vAlign w:val="bottom"/>
            <w:hideMark/>
          </w:tcPr>
          <w:p w14:paraId="71FD0C23" w14:textId="5F0DEE7C" w:rsidR="00483BC6" w:rsidRPr="00705A09" w:rsidRDefault="003F64EE" w:rsidP="00C35A37">
            <w:pPr>
              <w:jc w:val="right"/>
              <w:rPr>
                <w:rFonts w:cs="Arial"/>
                <w:color w:val="000000"/>
              </w:rPr>
            </w:pPr>
            <w:r>
              <w:rPr>
                <w:rFonts w:cs="Arial"/>
                <w:color w:val="000000"/>
              </w:rPr>
              <w:t>18.7</w:t>
            </w:r>
            <w:r w:rsidR="00483BC6" w:rsidRPr="00705A09">
              <w:rPr>
                <w:rFonts w:cs="Arial"/>
                <w:color w:val="000000"/>
              </w:rPr>
              <w:t>%</w:t>
            </w:r>
          </w:p>
        </w:tc>
        <w:tc>
          <w:tcPr>
            <w:tcW w:w="1341" w:type="dxa"/>
            <w:tcBorders>
              <w:top w:val="nil"/>
              <w:left w:val="nil"/>
              <w:bottom w:val="single" w:sz="4" w:space="0" w:color="auto"/>
              <w:right w:val="single" w:sz="4" w:space="0" w:color="auto"/>
            </w:tcBorders>
            <w:shd w:val="clear" w:color="auto" w:fill="auto"/>
            <w:noWrap/>
            <w:vAlign w:val="bottom"/>
            <w:hideMark/>
          </w:tcPr>
          <w:p w14:paraId="13C788DD" w14:textId="13468377" w:rsidR="00483BC6" w:rsidRPr="00705A09" w:rsidRDefault="003F64EE" w:rsidP="00C35A37">
            <w:pPr>
              <w:jc w:val="right"/>
              <w:rPr>
                <w:rFonts w:cs="Arial"/>
                <w:color w:val="000000"/>
              </w:rPr>
            </w:pPr>
            <w:r>
              <w:rPr>
                <w:rFonts w:cs="Arial"/>
                <w:color w:val="000000"/>
              </w:rPr>
              <w:t>22.7</w:t>
            </w:r>
            <w:r w:rsidR="00483BC6" w:rsidRPr="00705A09">
              <w:rPr>
                <w:rFonts w:cs="Arial"/>
                <w:color w:val="000000"/>
              </w:rPr>
              <w:t>%</w:t>
            </w:r>
          </w:p>
        </w:tc>
        <w:tc>
          <w:tcPr>
            <w:tcW w:w="1341" w:type="dxa"/>
            <w:tcBorders>
              <w:top w:val="nil"/>
              <w:left w:val="nil"/>
              <w:bottom w:val="single" w:sz="4" w:space="0" w:color="auto"/>
              <w:right w:val="single" w:sz="4" w:space="0" w:color="auto"/>
            </w:tcBorders>
            <w:shd w:val="clear" w:color="auto" w:fill="auto"/>
            <w:noWrap/>
            <w:vAlign w:val="bottom"/>
            <w:hideMark/>
          </w:tcPr>
          <w:p w14:paraId="68DA3A5C" w14:textId="52879E8C" w:rsidR="00483BC6" w:rsidRPr="00705A09" w:rsidRDefault="003F64EE" w:rsidP="00C35A37">
            <w:pPr>
              <w:jc w:val="right"/>
              <w:rPr>
                <w:rFonts w:cs="Arial"/>
                <w:color w:val="000000"/>
              </w:rPr>
            </w:pPr>
            <w:r>
              <w:rPr>
                <w:rFonts w:cs="Arial"/>
                <w:color w:val="000000"/>
              </w:rPr>
              <w:t>20.0</w:t>
            </w:r>
            <w:r w:rsidR="00483BC6" w:rsidRPr="00705A09">
              <w:rPr>
                <w:rFonts w:cs="Arial"/>
                <w:color w:val="000000"/>
              </w:rPr>
              <w:t>%</w:t>
            </w:r>
          </w:p>
        </w:tc>
        <w:tc>
          <w:tcPr>
            <w:tcW w:w="1341" w:type="dxa"/>
            <w:tcBorders>
              <w:top w:val="nil"/>
              <w:left w:val="nil"/>
              <w:bottom w:val="single" w:sz="4" w:space="0" w:color="auto"/>
              <w:right w:val="single" w:sz="4" w:space="0" w:color="auto"/>
            </w:tcBorders>
            <w:shd w:val="clear" w:color="auto" w:fill="auto"/>
            <w:noWrap/>
            <w:vAlign w:val="bottom"/>
            <w:hideMark/>
          </w:tcPr>
          <w:p w14:paraId="16FDBE7B" w14:textId="01541FEC" w:rsidR="00483BC6" w:rsidRPr="00705A09" w:rsidRDefault="003F64EE" w:rsidP="00C35A37">
            <w:pPr>
              <w:jc w:val="right"/>
              <w:rPr>
                <w:rFonts w:cs="Arial"/>
                <w:color w:val="000000"/>
              </w:rPr>
            </w:pPr>
            <w:r>
              <w:rPr>
                <w:rFonts w:cs="Arial"/>
                <w:color w:val="000000"/>
              </w:rPr>
              <w:t>11.0</w:t>
            </w:r>
            <w:r w:rsidR="00483BC6" w:rsidRPr="00705A09">
              <w:rPr>
                <w:rFonts w:cs="Arial"/>
                <w:color w:val="000000"/>
              </w:rPr>
              <w:t>%</w:t>
            </w:r>
          </w:p>
        </w:tc>
      </w:tr>
    </w:tbl>
    <w:p w14:paraId="39AC3608" w14:textId="77777777" w:rsidR="001A2E12" w:rsidRPr="00705A09" w:rsidRDefault="001A2E12" w:rsidP="00BB0A71">
      <w:pPr>
        <w:rPr>
          <w:rFonts w:cs="Arial"/>
          <w:szCs w:val="24"/>
        </w:rPr>
      </w:pPr>
    </w:p>
    <w:p w14:paraId="1EA1A6DA" w14:textId="53C556A3" w:rsidR="001A2E12" w:rsidRPr="00705A09" w:rsidRDefault="001A2E12" w:rsidP="00BB0A71">
      <w:pPr>
        <w:rPr>
          <w:rFonts w:cs="Arial"/>
          <w:szCs w:val="24"/>
        </w:rPr>
      </w:pPr>
      <w:r w:rsidRPr="00705A09">
        <w:rPr>
          <w:rFonts w:cs="Arial"/>
          <w:szCs w:val="24"/>
        </w:rPr>
        <w:t xml:space="preserve">The table above shows that in both the local area and Scotland as a whole </w:t>
      </w:r>
      <w:r w:rsidR="00683F8E">
        <w:rPr>
          <w:rFonts w:cs="Arial"/>
          <w:szCs w:val="24"/>
        </w:rPr>
        <w:t>around 7</w:t>
      </w:r>
      <w:r w:rsidRPr="00705A09">
        <w:rPr>
          <w:rFonts w:cs="Arial"/>
          <w:szCs w:val="24"/>
        </w:rPr>
        <w:t>% of the working age population is aged up to 19.</w:t>
      </w:r>
      <w:r w:rsidR="00901CC7" w:rsidRPr="00705A09">
        <w:rPr>
          <w:rFonts w:cs="Arial"/>
          <w:szCs w:val="24"/>
        </w:rPr>
        <w:t xml:space="preserve"> </w:t>
      </w:r>
      <w:r w:rsidRPr="00705A09">
        <w:rPr>
          <w:rFonts w:cs="Arial"/>
          <w:szCs w:val="24"/>
        </w:rPr>
        <w:t xml:space="preserve">However, within </w:t>
      </w:r>
      <w:r w:rsidR="00C75078">
        <w:rPr>
          <w:rFonts w:cs="Arial"/>
          <w:szCs w:val="24"/>
        </w:rPr>
        <w:t>NHS GJ</w:t>
      </w:r>
      <w:r w:rsidR="005B7266">
        <w:rPr>
          <w:rFonts w:cs="Arial"/>
          <w:szCs w:val="24"/>
        </w:rPr>
        <w:t xml:space="preserve"> only</w:t>
      </w:r>
      <w:r w:rsidR="00C35A37">
        <w:rPr>
          <w:rFonts w:cs="Arial"/>
          <w:szCs w:val="24"/>
        </w:rPr>
        <w:t xml:space="preserve"> 0.2</w:t>
      </w:r>
      <w:r w:rsidR="00D8395A" w:rsidRPr="00705A09">
        <w:rPr>
          <w:rFonts w:cs="Arial"/>
          <w:szCs w:val="24"/>
        </w:rPr>
        <w:t>% of employees fall</w:t>
      </w:r>
      <w:r w:rsidR="00746D80" w:rsidRPr="00705A09">
        <w:rPr>
          <w:rFonts w:cs="Arial"/>
          <w:szCs w:val="24"/>
        </w:rPr>
        <w:t xml:space="preserve"> within this age range, and so is very under-represented in our workforce.</w:t>
      </w:r>
      <w:r w:rsidR="00901CC7" w:rsidRPr="00705A09">
        <w:rPr>
          <w:rFonts w:cs="Arial"/>
          <w:szCs w:val="24"/>
        </w:rPr>
        <w:t xml:space="preserve"> </w:t>
      </w:r>
      <w:r w:rsidR="00746D80" w:rsidRPr="00705A09">
        <w:rPr>
          <w:rFonts w:cs="Arial"/>
          <w:szCs w:val="24"/>
        </w:rPr>
        <w:t xml:space="preserve">At least in part this is because so few of the jobs within </w:t>
      </w:r>
      <w:r w:rsidR="00C75078">
        <w:rPr>
          <w:rFonts w:cs="Arial"/>
          <w:szCs w:val="24"/>
        </w:rPr>
        <w:t>NHS GJ</w:t>
      </w:r>
      <w:r w:rsidR="00746D80" w:rsidRPr="00705A09">
        <w:rPr>
          <w:rFonts w:cs="Arial"/>
          <w:szCs w:val="24"/>
        </w:rPr>
        <w:t xml:space="preserve"> could be considered entry level and suitable for school leavers: many require further and higher education qualifications, along with professional registration.</w:t>
      </w:r>
      <w:r w:rsidR="00901CC7" w:rsidRPr="00705A09">
        <w:rPr>
          <w:rFonts w:cs="Arial"/>
          <w:szCs w:val="24"/>
        </w:rPr>
        <w:t xml:space="preserve"> </w:t>
      </w:r>
      <w:r w:rsidR="004B01C2" w:rsidRPr="00705A09">
        <w:rPr>
          <w:rFonts w:cs="Arial"/>
          <w:szCs w:val="24"/>
        </w:rPr>
        <w:t xml:space="preserve">This also goes to explain why the proportion of those aged 20 to 29 is lower in </w:t>
      </w:r>
      <w:r w:rsidR="00C75078">
        <w:rPr>
          <w:rFonts w:cs="Arial"/>
          <w:szCs w:val="24"/>
        </w:rPr>
        <w:t>NHS GJ than in</w:t>
      </w:r>
      <w:r w:rsidR="004B01C2" w:rsidRPr="00705A09">
        <w:rPr>
          <w:rFonts w:cs="Arial"/>
          <w:szCs w:val="24"/>
        </w:rPr>
        <w:t xml:space="preserve"> Scotland and the local area.</w:t>
      </w:r>
    </w:p>
    <w:p w14:paraId="3A8AB9C9" w14:textId="77777777" w:rsidR="004B01C2" w:rsidRPr="00705A09" w:rsidRDefault="004B01C2" w:rsidP="00BB0A71">
      <w:pPr>
        <w:rPr>
          <w:rFonts w:cs="Arial"/>
          <w:szCs w:val="24"/>
        </w:rPr>
      </w:pPr>
    </w:p>
    <w:p w14:paraId="77061D85" w14:textId="4AEAF38E" w:rsidR="004B01C2" w:rsidRPr="00F825B7" w:rsidRDefault="004B01C2" w:rsidP="00BB0A71">
      <w:pPr>
        <w:rPr>
          <w:rFonts w:cs="Arial"/>
          <w:szCs w:val="24"/>
        </w:rPr>
      </w:pPr>
      <w:r w:rsidRPr="00705A09">
        <w:rPr>
          <w:rFonts w:cs="Arial"/>
          <w:szCs w:val="24"/>
        </w:rPr>
        <w:t>Our proportion of 30 to 39 year old</w:t>
      </w:r>
      <w:r w:rsidR="00683F8E">
        <w:rPr>
          <w:rFonts w:cs="Arial"/>
          <w:szCs w:val="24"/>
        </w:rPr>
        <w:t xml:space="preserve">s and 40 to 49 year olds </w:t>
      </w:r>
      <w:r w:rsidRPr="00705A09">
        <w:rPr>
          <w:rFonts w:cs="Arial"/>
          <w:szCs w:val="24"/>
        </w:rPr>
        <w:t>is higher than in West Dunbartonshire and Scotland as a whole.</w:t>
      </w:r>
      <w:r w:rsidR="00901CC7" w:rsidRPr="00705A09">
        <w:rPr>
          <w:rFonts w:cs="Arial"/>
          <w:szCs w:val="24"/>
        </w:rPr>
        <w:t xml:space="preserve"> </w:t>
      </w:r>
      <w:r w:rsidRPr="00705A09">
        <w:rPr>
          <w:rFonts w:cs="Arial"/>
          <w:szCs w:val="24"/>
        </w:rPr>
        <w:t xml:space="preserve">As can be seen from the age ranges of the job families </w:t>
      </w:r>
      <w:r w:rsidR="005B0191">
        <w:rPr>
          <w:rFonts w:cs="Arial"/>
          <w:szCs w:val="24"/>
        </w:rPr>
        <w:t>above,</w:t>
      </w:r>
      <w:r w:rsidRPr="00705A09">
        <w:rPr>
          <w:rFonts w:cs="Arial"/>
          <w:szCs w:val="24"/>
        </w:rPr>
        <w:t xml:space="preserve"> our professions that require qualifications to practice tend to be in these age ranges.</w:t>
      </w:r>
      <w:r w:rsidR="00901CC7" w:rsidRPr="00705A09">
        <w:rPr>
          <w:rFonts w:cs="Arial"/>
          <w:szCs w:val="24"/>
        </w:rPr>
        <w:t xml:space="preserve"> </w:t>
      </w:r>
      <w:r w:rsidRPr="00705A09">
        <w:rPr>
          <w:rFonts w:cs="Arial"/>
          <w:szCs w:val="24"/>
        </w:rPr>
        <w:t xml:space="preserve">Our workforce aged 60 plus is lower than the local and national proportions, as many of our </w:t>
      </w:r>
      <w:r w:rsidR="004E7356">
        <w:rPr>
          <w:rFonts w:cs="Arial"/>
          <w:szCs w:val="24"/>
        </w:rPr>
        <w:t>workforce</w:t>
      </w:r>
      <w:r w:rsidRPr="00705A09">
        <w:rPr>
          <w:rFonts w:cs="Arial"/>
          <w:szCs w:val="24"/>
        </w:rPr>
        <w:t xml:space="preserve"> still retire at around 60, due to benefits of superannuation.</w:t>
      </w:r>
      <w:r w:rsidR="005B0191">
        <w:rPr>
          <w:rFonts w:cs="Arial"/>
          <w:szCs w:val="24"/>
        </w:rPr>
        <w:t xml:space="preserve">  This may change going forward, with the increase in the national pension age.</w:t>
      </w:r>
    </w:p>
    <w:p w14:paraId="40A77EC9" w14:textId="77777777" w:rsidR="006F7E70" w:rsidRPr="00F825B7" w:rsidRDefault="006F7E70" w:rsidP="00BB0A71">
      <w:pPr>
        <w:rPr>
          <w:rFonts w:cs="Arial"/>
          <w:szCs w:val="24"/>
        </w:rPr>
      </w:pPr>
    </w:p>
    <w:p w14:paraId="74B7CE71" w14:textId="77777777" w:rsidR="00460539" w:rsidRPr="002400C2" w:rsidRDefault="00F575AF" w:rsidP="008E7061">
      <w:pPr>
        <w:pStyle w:val="Heading3"/>
      </w:pPr>
      <w:bookmarkStart w:id="43" w:name="_Toc76025114"/>
      <w:r w:rsidRPr="002400C2">
        <w:t>Recruitment Activity</w:t>
      </w:r>
      <w:bookmarkEnd w:id="43"/>
    </w:p>
    <w:p w14:paraId="137221EB" w14:textId="436E65FE" w:rsidR="00A40C2A" w:rsidRDefault="00A40C2A" w:rsidP="007C7FBC">
      <w:pPr>
        <w:rPr>
          <w:rFonts w:cs="Arial"/>
          <w:szCs w:val="24"/>
        </w:rPr>
      </w:pPr>
      <w:r>
        <w:rPr>
          <w:rFonts w:cs="Arial"/>
          <w:szCs w:val="24"/>
        </w:rPr>
        <w:t>The relative breakdown of starters by age ran</w:t>
      </w:r>
      <w:r w:rsidR="007C7FBC">
        <w:rPr>
          <w:rFonts w:cs="Arial"/>
          <w:szCs w:val="24"/>
        </w:rPr>
        <w:t>ge is shown in the table below:</w:t>
      </w:r>
    </w:p>
    <w:p w14:paraId="7D4BA0E1" w14:textId="75C0B692" w:rsidR="007C7FBC" w:rsidRDefault="007C7FBC" w:rsidP="007C7FBC">
      <w:pPr>
        <w:rPr>
          <w:rFonts w:cs="Arial"/>
          <w:szCs w:val="24"/>
        </w:rPr>
      </w:pPr>
    </w:p>
    <w:p w14:paraId="7D28FC8A" w14:textId="2D200FA9" w:rsidR="007C7FBC" w:rsidRDefault="007C7FBC" w:rsidP="007C7FBC">
      <w:pPr>
        <w:rPr>
          <w:rFonts w:cs="Arial"/>
          <w:szCs w:val="24"/>
        </w:rPr>
      </w:pPr>
      <w:r>
        <w:rPr>
          <w:noProof/>
          <w:lang w:eastAsia="en-GB"/>
        </w:rPr>
        <w:drawing>
          <wp:inline distT="0" distB="0" distL="0" distR="0" wp14:anchorId="42059AC4" wp14:editId="53792EDE">
            <wp:extent cx="6840000" cy="2160000"/>
            <wp:effectExtent l="0" t="0" r="18415" b="12065"/>
            <wp:docPr id="10" name="Chart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62D27FAD" w14:textId="77777777" w:rsidR="00A40C2A" w:rsidRDefault="00A40C2A" w:rsidP="007C7FBC">
      <w:pPr>
        <w:rPr>
          <w:rFonts w:cs="Arial"/>
          <w:szCs w:val="24"/>
        </w:rPr>
      </w:pPr>
    </w:p>
    <w:p w14:paraId="1BA69D6A" w14:textId="7C0E588D" w:rsidR="00A40C2A" w:rsidRDefault="00A40C2A" w:rsidP="007C7FBC">
      <w:pPr>
        <w:rPr>
          <w:rFonts w:cs="Arial"/>
          <w:szCs w:val="24"/>
        </w:rPr>
      </w:pPr>
      <w:r>
        <w:rPr>
          <w:rFonts w:cs="Arial"/>
          <w:szCs w:val="24"/>
        </w:rPr>
        <w:t>This shows that starters tend to be in the younger age ranges, more so than in the previous year.</w:t>
      </w:r>
      <w:r w:rsidR="000473CB">
        <w:rPr>
          <w:rFonts w:cs="Arial"/>
          <w:szCs w:val="24"/>
        </w:rPr>
        <w:t xml:space="preserve"> </w:t>
      </w:r>
      <w:r w:rsidR="007C7FBC">
        <w:rPr>
          <w:rFonts w:cs="Arial"/>
          <w:szCs w:val="24"/>
        </w:rPr>
        <w:t>The proportion of starters aged over 60 was slightly higher in 2024/2025 compared to 2023/2024 (5.0% v 4.1%).  In part this is due to those who participated in “retire and return”.</w:t>
      </w:r>
    </w:p>
    <w:p w14:paraId="69B36246" w14:textId="77777777" w:rsidR="007A15CE" w:rsidRDefault="007A15CE" w:rsidP="007C7FBC">
      <w:pPr>
        <w:rPr>
          <w:rFonts w:cs="Arial"/>
          <w:szCs w:val="24"/>
        </w:rPr>
      </w:pPr>
    </w:p>
    <w:p w14:paraId="2550798D" w14:textId="77777777" w:rsidR="009D4D0C" w:rsidRPr="002400C2" w:rsidRDefault="009D4D0C" w:rsidP="008E7061">
      <w:pPr>
        <w:pStyle w:val="Heading3"/>
      </w:pPr>
      <w:bookmarkStart w:id="44" w:name="_Toc76025115"/>
      <w:r w:rsidRPr="002400C2">
        <w:t>Training Activity</w:t>
      </w:r>
      <w:bookmarkEnd w:id="44"/>
    </w:p>
    <w:p w14:paraId="1B53CCFF" w14:textId="364FAEF3" w:rsidR="001820CF" w:rsidRPr="00705A09" w:rsidRDefault="001820CF" w:rsidP="00E11664">
      <w:pPr>
        <w:rPr>
          <w:rFonts w:cs="Arial"/>
          <w:szCs w:val="24"/>
        </w:rPr>
      </w:pPr>
      <w:r w:rsidRPr="00705A09">
        <w:rPr>
          <w:rFonts w:cs="Arial"/>
          <w:szCs w:val="24"/>
        </w:rPr>
        <w:t>The proportion of training undertaken by each age range during the period monitored closely reflects the proportion of the workforce that age range comprises, as can be seen from the chart below</w:t>
      </w:r>
      <w:r w:rsidR="00263B28">
        <w:rPr>
          <w:rFonts w:cs="Arial"/>
          <w:szCs w:val="24"/>
        </w:rPr>
        <w:t>, with the younger age ranges tending to participate more in training than their proportion of the workforce</w:t>
      </w:r>
      <w:r w:rsidRPr="00705A09">
        <w:rPr>
          <w:rFonts w:cs="Arial"/>
          <w:szCs w:val="24"/>
        </w:rPr>
        <w:t>.</w:t>
      </w:r>
    </w:p>
    <w:p w14:paraId="78EC2401" w14:textId="3295EEDB" w:rsidR="008A399D" w:rsidRDefault="008A399D" w:rsidP="00E11664">
      <w:pPr>
        <w:rPr>
          <w:rFonts w:cs="Arial"/>
          <w:szCs w:val="24"/>
        </w:rPr>
      </w:pPr>
    </w:p>
    <w:p w14:paraId="3CF922BF" w14:textId="7248B8A2" w:rsidR="0048189D" w:rsidRDefault="00E11664" w:rsidP="00E11664">
      <w:pPr>
        <w:rPr>
          <w:rFonts w:cs="Arial"/>
          <w:szCs w:val="24"/>
        </w:rPr>
      </w:pPr>
      <w:r>
        <w:rPr>
          <w:noProof/>
          <w:lang w:eastAsia="en-GB"/>
        </w:rPr>
        <w:drawing>
          <wp:inline distT="0" distB="0" distL="0" distR="0" wp14:anchorId="6AE00D25" wp14:editId="3C3AF786">
            <wp:extent cx="6840000" cy="2160000"/>
            <wp:effectExtent l="0" t="0" r="18415" b="12065"/>
            <wp:docPr id="25" name="Chart 25"/>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64AD5F2D" w14:textId="77777777" w:rsidR="000E7026" w:rsidRPr="00705A09" w:rsidRDefault="000E7026" w:rsidP="00E11664">
      <w:pPr>
        <w:rPr>
          <w:rFonts w:cs="Arial"/>
          <w:szCs w:val="24"/>
        </w:rPr>
      </w:pPr>
    </w:p>
    <w:p w14:paraId="216AE2F1" w14:textId="77777777" w:rsidR="00907C0E" w:rsidRPr="00705A09" w:rsidRDefault="00247320" w:rsidP="008E7061">
      <w:pPr>
        <w:pStyle w:val="Heading3"/>
      </w:pPr>
      <w:bookmarkStart w:id="45" w:name="_Toc76025116"/>
      <w:r w:rsidRPr="00705A09">
        <w:t>Career Progression</w:t>
      </w:r>
      <w:bookmarkEnd w:id="45"/>
    </w:p>
    <w:p w14:paraId="1C910D7F" w14:textId="071C2C01" w:rsidR="00EF6A52" w:rsidRPr="00705A09" w:rsidRDefault="00247320" w:rsidP="009A643A">
      <w:pPr>
        <w:rPr>
          <w:rFonts w:cs="Arial"/>
          <w:szCs w:val="24"/>
        </w:rPr>
      </w:pPr>
      <w:r w:rsidRPr="00705A09">
        <w:rPr>
          <w:rFonts w:cs="Arial"/>
          <w:szCs w:val="24"/>
        </w:rPr>
        <w:t>The mo</w:t>
      </w:r>
      <w:r w:rsidR="00620AD6" w:rsidRPr="00705A09">
        <w:rPr>
          <w:rFonts w:cs="Arial"/>
          <w:szCs w:val="24"/>
        </w:rPr>
        <w:t xml:space="preserve">nitored period saw a total of </w:t>
      </w:r>
      <w:r w:rsidR="007C7FBC">
        <w:rPr>
          <w:rFonts w:cs="Arial"/>
          <w:szCs w:val="24"/>
        </w:rPr>
        <w:t>106</w:t>
      </w:r>
      <w:r w:rsidRPr="00705A09">
        <w:rPr>
          <w:rFonts w:cs="Arial"/>
          <w:szCs w:val="24"/>
        </w:rPr>
        <w:t xml:space="preserve"> promotions</w:t>
      </w:r>
      <w:r w:rsidR="009D0B68">
        <w:rPr>
          <w:rFonts w:cs="Arial"/>
          <w:szCs w:val="24"/>
        </w:rPr>
        <w:t xml:space="preserve"> (including positive changes in bands/grades) </w:t>
      </w:r>
      <w:r w:rsidRPr="00705A09">
        <w:rPr>
          <w:rFonts w:cs="Arial"/>
          <w:szCs w:val="24"/>
        </w:rPr>
        <w:t xml:space="preserve">among </w:t>
      </w:r>
      <w:r w:rsidR="00C40B71">
        <w:rPr>
          <w:rFonts w:cs="Arial"/>
          <w:szCs w:val="24"/>
        </w:rPr>
        <w:t>NHS GJ’s workforce</w:t>
      </w:r>
      <w:r w:rsidR="00160CB1" w:rsidRPr="00705A09">
        <w:rPr>
          <w:rFonts w:cs="Arial"/>
          <w:szCs w:val="24"/>
        </w:rPr>
        <w:t>.</w:t>
      </w:r>
      <w:r w:rsidR="00901CC7" w:rsidRPr="00705A09">
        <w:rPr>
          <w:rFonts w:cs="Arial"/>
          <w:szCs w:val="24"/>
        </w:rPr>
        <w:t xml:space="preserve"> </w:t>
      </w:r>
      <w:r w:rsidR="00160CB1" w:rsidRPr="00705A09">
        <w:rPr>
          <w:rFonts w:cs="Arial"/>
          <w:szCs w:val="24"/>
        </w:rPr>
        <w:t xml:space="preserve">The table below shows the number and proportion </w:t>
      </w:r>
      <w:r w:rsidR="000A1D93" w:rsidRPr="00705A09">
        <w:rPr>
          <w:rFonts w:cs="Arial"/>
          <w:szCs w:val="24"/>
        </w:rPr>
        <w:t>of promotions</w:t>
      </w:r>
      <w:r w:rsidR="0068154E">
        <w:rPr>
          <w:rFonts w:cs="Arial"/>
          <w:szCs w:val="24"/>
        </w:rPr>
        <w:t xml:space="preserve"> by age range. It a</w:t>
      </w:r>
      <w:r w:rsidR="001E2C48">
        <w:rPr>
          <w:rFonts w:cs="Arial"/>
          <w:szCs w:val="24"/>
        </w:rPr>
        <w:t xml:space="preserve">lso shows that members of the </w:t>
      </w:r>
      <w:r w:rsidR="009A643A">
        <w:rPr>
          <w:rFonts w:cs="Arial"/>
          <w:szCs w:val="24"/>
        </w:rPr>
        <w:t xml:space="preserve">25 to 29, 30 to 34, </w:t>
      </w:r>
      <w:r w:rsidR="001E2C48">
        <w:rPr>
          <w:rFonts w:cs="Arial"/>
          <w:szCs w:val="24"/>
        </w:rPr>
        <w:t>3</w:t>
      </w:r>
      <w:r w:rsidR="00C40B71">
        <w:rPr>
          <w:rFonts w:cs="Arial"/>
          <w:szCs w:val="24"/>
        </w:rPr>
        <w:t>5</w:t>
      </w:r>
      <w:r w:rsidR="001E2C48">
        <w:rPr>
          <w:rFonts w:cs="Arial"/>
          <w:szCs w:val="24"/>
        </w:rPr>
        <w:t xml:space="preserve"> to</w:t>
      </w:r>
      <w:r w:rsidR="009A643A">
        <w:rPr>
          <w:rFonts w:cs="Arial"/>
          <w:szCs w:val="24"/>
        </w:rPr>
        <w:t xml:space="preserve"> 39 and 65 plus</w:t>
      </w:r>
      <w:r w:rsidR="001E2C48">
        <w:rPr>
          <w:rFonts w:cs="Arial"/>
          <w:szCs w:val="24"/>
        </w:rPr>
        <w:t xml:space="preserve"> </w:t>
      </w:r>
      <w:r w:rsidR="0068154E">
        <w:rPr>
          <w:rFonts w:cs="Arial"/>
          <w:szCs w:val="24"/>
        </w:rPr>
        <w:t>age group</w:t>
      </w:r>
      <w:r w:rsidR="00A03767">
        <w:rPr>
          <w:rFonts w:cs="Arial"/>
          <w:szCs w:val="24"/>
        </w:rPr>
        <w:t>s</w:t>
      </w:r>
      <w:r w:rsidR="0068154E">
        <w:rPr>
          <w:rFonts w:cs="Arial"/>
          <w:szCs w:val="24"/>
        </w:rPr>
        <w:t xml:space="preserve"> are most likely to be promoted, while employees </w:t>
      </w:r>
      <w:r w:rsidR="00A03767">
        <w:rPr>
          <w:rFonts w:cs="Arial"/>
          <w:szCs w:val="24"/>
        </w:rPr>
        <w:t xml:space="preserve">in the under 20, </w:t>
      </w:r>
      <w:r w:rsidR="009A643A">
        <w:rPr>
          <w:rFonts w:cs="Arial"/>
          <w:szCs w:val="24"/>
        </w:rPr>
        <w:t xml:space="preserve">20 to 24 and 50 to 54 </w:t>
      </w:r>
      <w:r w:rsidR="00A03767">
        <w:rPr>
          <w:rFonts w:cs="Arial"/>
          <w:szCs w:val="24"/>
        </w:rPr>
        <w:t>age group</w:t>
      </w:r>
      <w:r w:rsidR="0068154E">
        <w:rPr>
          <w:rFonts w:cs="Arial"/>
          <w:szCs w:val="24"/>
        </w:rPr>
        <w:t xml:space="preserve"> are least likely to be promoted</w:t>
      </w:r>
      <w:r w:rsidR="00C40B71">
        <w:rPr>
          <w:rFonts w:cs="Arial"/>
          <w:szCs w:val="24"/>
        </w:rPr>
        <w:t>.</w:t>
      </w:r>
    </w:p>
    <w:p w14:paraId="03BF81BB" w14:textId="77777777" w:rsidR="00FD202A" w:rsidRPr="00705A09" w:rsidRDefault="00FD202A" w:rsidP="009A643A">
      <w:pPr>
        <w:rPr>
          <w:rFonts w:cs="Arial"/>
          <w:szCs w:val="24"/>
        </w:rPr>
      </w:pPr>
    </w:p>
    <w:tbl>
      <w:tblPr>
        <w:tblStyle w:val="TableGrid"/>
        <w:tblW w:w="0" w:type="auto"/>
        <w:jc w:val="center"/>
        <w:tblLook w:val="04A0" w:firstRow="1" w:lastRow="0" w:firstColumn="1" w:lastColumn="0" w:noHBand="0" w:noVBand="1"/>
      </w:tblPr>
      <w:tblGrid>
        <w:gridCol w:w="1362"/>
        <w:gridCol w:w="1722"/>
        <w:gridCol w:w="1862"/>
        <w:gridCol w:w="1993"/>
        <w:gridCol w:w="1845"/>
        <w:gridCol w:w="1978"/>
      </w:tblGrid>
      <w:tr w:rsidR="001E2C48" w:rsidRPr="001E2C48" w14:paraId="215CDBD8" w14:textId="77777777" w:rsidTr="009A643A">
        <w:trPr>
          <w:trHeight w:val="300"/>
          <w:jc w:val="center"/>
        </w:trPr>
        <w:tc>
          <w:tcPr>
            <w:tcW w:w="1362" w:type="dxa"/>
            <w:vMerge w:val="restart"/>
            <w:noWrap/>
            <w:vAlign w:val="center"/>
            <w:hideMark/>
          </w:tcPr>
          <w:p w14:paraId="0AEA54FE" w14:textId="77777777" w:rsidR="001E2C48" w:rsidRPr="001E2C48" w:rsidRDefault="001E2C48" w:rsidP="009A643A">
            <w:pPr>
              <w:rPr>
                <w:rFonts w:cs="Arial"/>
                <w:szCs w:val="24"/>
              </w:rPr>
            </w:pPr>
            <w:r w:rsidRPr="001E2C48">
              <w:rPr>
                <w:rFonts w:cs="Arial"/>
                <w:szCs w:val="24"/>
              </w:rPr>
              <w:t> </w:t>
            </w:r>
          </w:p>
        </w:tc>
        <w:tc>
          <w:tcPr>
            <w:tcW w:w="3584" w:type="dxa"/>
            <w:gridSpan w:val="2"/>
            <w:noWrap/>
            <w:vAlign w:val="center"/>
            <w:hideMark/>
          </w:tcPr>
          <w:p w14:paraId="5ACB3F6E" w14:textId="77777777" w:rsidR="001E2C48" w:rsidRPr="001E2C48" w:rsidRDefault="001E2C48" w:rsidP="009A643A">
            <w:pPr>
              <w:rPr>
                <w:rFonts w:cs="Arial"/>
                <w:b/>
                <w:bCs/>
                <w:szCs w:val="24"/>
              </w:rPr>
            </w:pPr>
            <w:r w:rsidRPr="001E2C48">
              <w:rPr>
                <w:rFonts w:cs="Arial"/>
                <w:b/>
                <w:bCs/>
                <w:szCs w:val="24"/>
              </w:rPr>
              <w:t>Promotions</w:t>
            </w:r>
          </w:p>
        </w:tc>
        <w:tc>
          <w:tcPr>
            <w:tcW w:w="3838" w:type="dxa"/>
            <w:gridSpan w:val="2"/>
            <w:noWrap/>
            <w:vAlign w:val="center"/>
            <w:hideMark/>
          </w:tcPr>
          <w:p w14:paraId="424D50C7" w14:textId="77777777" w:rsidR="001E2C48" w:rsidRPr="001E2C48" w:rsidRDefault="001E2C48" w:rsidP="009A643A">
            <w:pPr>
              <w:rPr>
                <w:rFonts w:cs="Arial"/>
                <w:b/>
                <w:bCs/>
                <w:szCs w:val="24"/>
              </w:rPr>
            </w:pPr>
            <w:r w:rsidRPr="001E2C48">
              <w:rPr>
                <w:rFonts w:cs="Arial"/>
                <w:b/>
                <w:bCs/>
                <w:szCs w:val="24"/>
              </w:rPr>
              <w:t>Workforce</w:t>
            </w:r>
          </w:p>
        </w:tc>
        <w:tc>
          <w:tcPr>
            <w:tcW w:w="1978" w:type="dxa"/>
            <w:vMerge w:val="restart"/>
            <w:vAlign w:val="center"/>
            <w:hideMark/>
          </w:tcPr>
          <w:p w14:paraId="2B20B8C3" w14:textId="77777777" w:rsidR="001E2C48" w:rsidRPr="001E2C48" w:rsidRDefault="001E2C48" w:rsidP="009A643A">
            <w:pPr>
              <w:rPr>
                <w:rFonts w:cs="Arial"/>
                <w:b/>
                <w:bCs/>
                <w:szCs w:val="24"/>
              </w:rPr>
            </w:pPr>
            <w:r w:rsidRPr="001E2C48">
              <w:rPr>
                <w:rFonts w:cs="Arial"/>
                <w:b/>
                <w:bCs/>
                <w:szCs w:val="24"/>
              </w:rPr>
              <w:t>% of Age Group Promoted</w:t>
            </w:r>
          </w:p>
        </w:tc>
      </w:tr>
      <w:tr w:rsidR="001E2C48" w:rsidRPr="001E2C48" w14:paraId="5E5F8F27" w14:textId="77777777" w:rsidTr="009A643A">
        <w:trPr>
          <w:trHeight w:val="300"/>
          <w:jc w:val="center"/>
        </w:trPr>
        <w:tc>
          <w:tcPr>
            <w:tcW w:w="1362" w:type="dxa"/>
            <w:vMerge/>
            <w:vAlign w:val="center"/>
            <w:hideMark/>
          </w:tcPr>
          <w:p w14:paraId="026AC07E" w14:textId="77777777" w:rsidR="001E2C48" w:rsidRPr="001E2C48" w:rsidRDefault="001E2C48" w:rsidP="009A643A">
            <w:pPr>
              <w:rPr>
                <w:rFonts w:cs="Arial"/>
                <w:szCs w:val="24"/>
              </w:rPr>
            </w:pPr>
          </w:p>
        </w:tc>
        <w:tc>
          <w:tcPr>
            <w:tcW w:w="1722" w:type="dxa"/>
            <w:noWrap/>
            <w:vAlign w:val="center"/>
            <w:hideMark/>
          </w:tcPr>
          <w:p w14:paraId="54675F24" w14:textId="77777777" w:rsidR="001E2C48" w:rsidRPr="001E2C48" w:rsidRDefault="001E2C48" w:rsidP="009A643A">
            <w:pPr>
              <w:rPr>
                <w:rFonts w:cs="Arial"/>
                <w:b/>
                <w:bCs/>
                <w:szCs w:val="24"/>
              </w:rPr>
            </w:pPr>
            <w:r w:rsidRPr="001E2C48">
              <w:rPr>
                <w:rFonts w:cs="Arial"/>
                <w:b/>
                <w:bCs/>
                <w:szCs w:val="24"/>
              </w:rPr>
              <w:t>Headcount</w:t>
            </w:r>
          </w:p>
        </w:tc>
        <w:tc>
          <w:tcPr>
            <w:tcW w:w="1862" w:type="dxa"/>
            <w:noWrap/>
            <w:vAlign w:val="center"/>
            <w:hideMark/>
          </w:tcPr>
          <w:p w14:paraId="1CB9B8DB" w14:textId="77777777" w:rsidR="001E2C48" w:rsidRPr="001E2C48" w:rsidRDefault="001E2C48" w:rsidP="009A643A">
            <w:pPr>
              <w:rPr>
                <w:rFonts w:cs="Arial"/>
                <w:b/>
                <w:bCs/>
                <w:szCs w:val="24"/>
              </w:rPr>
            </w:pPr>
            <w:r w:rsidRPr="001E2C48">
              <w:rPr>
                <w:rFonts w:cs="Arial"/>
                <w:b/>
                <w:bCs/>
                <w:szCs w:val="24"/>
              </w:rPr>
              <w:t>%Headcount</w:t>
            </w:r>
          </w:p>
        </w:tc>
        <w:tc>
          <w:tcPr>
            <w:tcW w:w="1993" w:type="dxa"/>
            <w:noWrap/>
            <w:vAlign w:val="center"/>
            <w:hideMark/>
          </w:tcPr>
          <w:p w14:paraId="1BF56CB2" w14:textId="77777777" w:rsidR="001E2C48" w:rsidRPr="001E2C48" w:rsidRDefault="001E2C48" w:rsidP="009A643A">
            <w:pPr>
              <w:rPr>
                <w:rFonts w:cs="Arial"/>
                <w:b/>
                <w:bCs/>
                <w:szCs w:val="24"/>
              </w:rPr>
            </w:pPr>
            <w:r w:rsidRPr="001E2C48">
              <w:rPr>
                <w:rFonts w:cs="Arial"/>
                <w:b/>
                <w:bCs/>
                <w:szCs w:val="24"/>
              </w:rPr>
              <w:t>Headcount</w:t>
            </w:r>
          </w:p>
        </w:tc>
        <w:tc>
          <w:tcPr>
            <w:tcW w:w="1845" w:type="dxa"/>
            <w:noWrap/>
            <w:vAlign w:val="center"/>
            <w:hideMark/>
          </w:tcPr>
          <w:p w14:paraId="3157B8EA" w14:textId="77777777" w:rsidR="001E2C48" w:rsidRPr="001E2C48" w:rsidRDefault="001E2C48" w:rsidP="009A643A">
            <w:pPr>
              <w:rPr>
                <w:rFonts w:cs="Arial"/>
                <w:b/>
                <w:bCs/>
                <w:szCs w:val="24"/>
              </w:rPr>
            </w:pPr>
            <w:r w:rsidRPr="001E2C48">
              <w:rPr>
                <w:rFonts w:cs="Arial"/>
                <w:b/>
                <w:bCs/>
                <w:szCs w:val="24"/>
              </w:rPr>
              <w:t>%Headcount</w:t>
            </w:r>
          </w:p>
        </w:tc>
        <w:tc>
          <w:tcPr>
            <w:tcW w:w="1978" w:type="dxa"/>
            <w:vMerge/>
            <w:vAlign w:val="center"/>
            <w:hideMark/>
          </w:tcPr>
          <w:p w14:paraId="0D5DB118" w14:textId="77777777" w:rsidR="001E2C48" w:rsidRPr="001E2C48" w:rsidRDefault="001E2C48" w:rsidP="009A643A">
            <w:pPr>
              <w:rPr>
                <w:rFonts w:cs="Arial"/>
                <w:b/>
                <w:bCs/>
                <w:szCs w:val="24"/>
              </w:rPr>
            </w:pPr>
          </w:p>
        </w:tc>
      </w:tr>
      <w:tr w:rsidR="009A643A" w:rsidRPr="001E2C48" w14:paraId="68D9A8CF" w14:textId="77777777" w:rsidTr="009F6E26">
        <w:trPr>
          <w:trHeight w:val="300"/>
          <w:jc w:val="center"/>
        </w:trPr>
        <w:tc>
          <w:tcPr>
            <w:tcW w:w="1362" w:type="dxa"/>
            <w:noWrap/>
            <w:vAlign w:val="center"/>
            <w:hideMark/>
          </w:tcPr>
          <w:p w14:paraId="1303B62B" w14:textId="77777777" w:rsidR="009A643A" w:rsidRPr="001E2C48" w:rsidRDefault="009A643A" w:rsidP="009A643A">
            <w:pPr>
              <w:rPr>
                <w:rFonts w:cs="Arial"/>
                <w:b/>
                <w:bCs/>
                <w:szCs w:val="24"/>
              </w:rPr>
            </w:pPr>
            <w:r w:rsidRPr="001E2C48">
              <w:rPr>
                <w:rFonts w:cs="Arial"/>
                <w:b/>
                <w:bCs/>
                <w:szCs w:val="24"/>
              </w:rPr>
              <w:t>Under 20</w:t>
            </w:r>
          </w:p>
        </w:tc>
        <w:tc>
          <w:tcPr>
            <w:tcW w:w="1722" w:type="dxa"/>
            <w:noWrap/>
            <w:vAlign w:val="center"/>
            <w:hideMark/>
          </w:tcPr>
          <w:p w14:paraId="107051C9" w14:textId="77777777" w:rsidR="009A643A" w:rsidRPr="001E2C48" w:rsidRDefault="009A643A" w:rsidP="009A643A">
            <w:pPr>
              <w:jc w:val="right"/>
              <w:rPr>
                <w:rFonts w:cs="Arial"/>
                <w:szCs w:val="24"/>
              </w:rPr>
            </w:pPr>
            <w:r w:rsidRPr="001E2C48">
              <w:rPr>
                <w:rFonts w:cs="Arial"/>
                <w:szCs w:val="24"/>
              </w:rPr>
              <w:t>0</w:t>
            </w:r>
          </w:p>
        </w:tc>
        <w:tc>
          <w:tcPr>
            <w:tcW w:w="1862" w:type="dxa"/>
            <w:noWrap/>
            <w:vAlign w:val="center"/>
            <w:hideMark/>
          </w:tcPr>
          <w:p w14:paraId="3FFE4E68" w14:textId="77777777" w:rsidR="009A643A" w:rsidRPr="001E2C48" w:rsidRDefault="009A643A" w:rsidP="009A643A">
            <w:pPr>
              <w:jc w:val="right"/>
              <w:rPr>
                <w:rFonts w:cs="Arial"/>
                <w:szCs w:val="24"/>
              </w:rPr>
            </w:pPr>
            <w:r w:rsidRPr="001E2C48">
              <w:rPr>
                <w:rFonts w:cs="Arial"/>
                <w:szCs w:val="24"/>
              </w:rPr>
              <w:t>0.0%</w:t>
            </w:r>
          </w:p>
        </w:tc>
        <w:tc>
          <w:tcPr>
            <w:tcW w:w="1993" w:type="dxa"/>
            <w:noWrap/>
            <w:vAlign w:val="center"/>
            <w:hideMark/>
          </w:tcPr>
          <w:p w14:paraId="1A12C313" w14:textId="76F540B4" w:rsidR="009A643A" w:rsidRPr="001E2C48" w:rsidRDefault="009A643A" w:rsidP="009A643A">
            <w:pPr>
              <w:jc w:val="right"/>
              <w:rPr>
                <w:rFonts w:cs="Arial"/>
                <w:szCs w:val="24"/>
              </w:rPr>
            </w:pPr>
            <w:r w:rsidRPr="00D84093">
              <w:t>5</w:t>
            </w:r>
          </w:p>
        </w:tc>
        <w:tc>
          <w:tcPr>
            <w:tcW w:w="1845" w:type="dxa"/>
            <w:noWrap/>
            <w:vAlign w:val="center"/>
            <w:hideMark/>
          </w:tcPr>
          <w:p w14:paraId="5CD27AD4" w14:textId="370F920A" w:rsidR="009A643A" w:rsidRPr="001E2C48" w:rsidRDefault="009A643A" w:rsidP="009A643A">
            <w:pPr>
              <w:jc w:val="right"/>
              <w:rPr>
                <w:rFonts w:cs="Arial"/>
                <w:szCs w:val="24"/>
              </w:rPr>
            </w:pPr>
            <w:r w:rsidRPr="00D81346">
              <w:t>0.2%</w:t>
            </w:r>
          </w:p>
        </w:tc>
        <w:tc>
          <w:tcPr>
            <w:tcW w:w="1978" w:type="dxa"/>
            <w:noWrap/>
            <w:hideMark/>
          </w:tcPr>
          <w:p w14:paraId="11BF096F" w14:textId="324DFC48" w:rsidR="009A643A" w:rsidRPr="001E2C48" w:rsidRDefault="009A643A" w:rsidP="009A643A">
            <w:pPr>
              <w:jc w:val="right"/>
              <w:rPr>
                <w:rFonts w:cs="Arial"/>
                <w:szCs w:val="24"/>
              </w:rPr>
            </w:pPr>
            <w:r w:rsidRPr="000446CC">
              <w:t>0.00%</w:t>
            </w:r>
          </w:p>
        </w:tc>
      </w:tr>
      <w:tr w:rsidR="009A643A" w:rsidRPr="001E2C48" w14:paraId="1164CCC2" w14:textId="77777777" w:rsidTr="009F6E26">
        <w:trPr>
          <w:trHeight w:val="300"/>
          <w:jc w:val="center"/>
        </w:trPr>
        <w:tc>
          <w:tcPr>
            <w:tcW w:w="1362" w:type="dxa"/>
            <w:noWrap/>
            <w:vAlign w:val="center"/>
            <w:hideMark/>
          </w:tcPr>
          <w:p w14:paraId="012E03F7" w14:textId="77777777" w:rsidR="009A643A" w:rsidRPr="001E2C48" w:rsidRDefault="009A643A" w:rsidP="009A643A">
            <w:pPr>
              <w:rPr>
                <w:rFonts w:cs="Arial"/>
                <w:b/>
                <w:bCs/>
                <w:szCs w:val="24"/>
              </w:rPr>
            </w:pPr>
            <w:r w:rsidRPr="001E2C48">
              <w:rPr>
                <w:rFonts w:cs="Arial"/>
                <w:b/>
                <w:bCs/>
                <w:szCs w:val="24"/>
              </w:rPr>
              <w:t>20 to 24</w:t>
            </w:r>
          </w:p>
        </w:tc>
        <w:tc>
          <w:tcPr>
            <w:tcW w:w="1722" w:type="dxa"/>
            <w:noWrap/>
            <w:vAlign w:val="center"/>
            <w:hideMark/>
          </w:tcPr>
          <w:p w14:paraId="5D5ACA62" w14:textId="24934611" w:rsidR="009A643A" w:rsidRPr="001E2C48" w:rsidRDefault="009A643A" w:rsidP="009A643A">
            <w:pPr>
              <w:jc w:val="right"/>
              <w:rPr>
                <w:rFonts w:cs="Arial"/>
                <w:szCs w:val="24"/>
              </w:rPr>
            </w:pPr>
            <w:r w:rsidRPr="00A350CC">
              <w:t>2</w:t>
            </w:r>
          </w:p>
        </w:tc>
        <w:tc>
          <w:tcPr>
            <w:tcW w:w="1862" w:type="dxa"/>
            <w:noWrap/>
            <w:vAlign w:val="center"/>
            <w:hideMark/>
          </w:tcPr>
          <w:p w14:paraId="7F12FF85" w14:textId="1F089F1D" w:rsidR="009A643A" w:rsidRPr="001E2C48" w:rsidRDefault="009A643A" w:rsidP="009A643A">
            <w:pPr>
              <w:jc w:val="right"/>
              <w:rPr>
                <w:rFonts w:cs="Arial"/>
                <w:szCs w:val="24"/>
              </w:rPr>
            </w:pPr>
            <w:r w:rsidRPr="00A525A4">
              <w:t>1.9%</w:t>
            </w:r>
          </w:p>
        </w:tc>
        <w:tc>
          <w:tcPr>
            <w:tcW w:w="1993" w:type="dxa"/>
            <w:noWrap/>
            <w:vAlign w:val="center"/>
            <w:hideMark/>
          </w:tcPr>
          <w:p w14:paraId="16E18888" w14:textId="1F3D44A8" w:rsidR="009A643A" w:rsidRPr="001E2C48" w:rsidRDefault="009A643A" w:rsidP="009A643A">
            <w:pPr>
              <w:jc w:val="right"/>
              <w:rPr>
                <w:rFonts w:cs="Arial"/>
                <w:szCs w:val="24"/>
              </w:rPr>
            </w:pPr>
            <w:r w:rsidRPr="00D84093">
              <w:t>100</w:t>
            </w:r>
          </w:p>
        </w:tc>
        <w:tc>
          <w:tcPr>
            <w:tcW w:w="1845" w:type="dxa"/>
            <w:noWrap/>
            <w:vAlign w:val="center"/>
            <w:hideMark/>
          </w:tcPr>
          <w:p w14:paraId="653F7C95" w14:textId="35503001" w:rsidR="009A643A" w:rsidRPr="001E2C48" w:rsidRDefault="009A643A" w:rsidP="009A643A">
            <w:pPr>
              <w:jc w:val="right"/>
              <w:rPr>
                <w:rFonts w:cs="Arial"/>
                <w:szCs w:val="24"/>
              </w:rPr>
            </w:pPr>
            <w:r w:rsidRPr="00D81346">
              <w:t>3.8%</w:t>
            </w:r>
          </w:p>
        </w:tc>
        <w:tc>
          <w:tcPr>
            <w:tcW w:w="1978" w:type="dxa"/>
            <w:noWrap/>
            <w:hideMark/>
          </w:tcPr>
          <w:p w14:paraId="4F9B3C4A" w14:textId="06E9AD5D" w:rsidR="009A643A" w:rsidRPr="001E2C48" w:rsidRDefault="009A643A" w:rsidP="009A643A">
            <w:pPr>
              <w:jc w:val="right"/>
              <w:rPr>
                <w:rFonts w:cs="Arial"/>
                <w:szCs w:val="24"/>
              </w:rPr>
            </w:pPr>
            <w:r w:rsidRPr="000446CC">
              <w:t>2.00%</w:t>
            </w:r>
          </w:p>
        </w:tc>
      </w:tr>
      <w:tr w:rsidR="009A643A" w:rsidRPr="001E2C48" w14:paraId="20A3ED89" w14:textId="77777777" w:rsidTr="009F6E26">
        <w:trPr>
          <w:trHeight w:val="300"/>
          <w:jc w:val="center"/>
        </w:trPr>
        <w:tc>
          <w:tcPr>
            <w:tcW w:w="1362" w:type="dxa"/>
            <w:noWrap/>
            <w:vAlign w:val="center"/>
            <w:hideMark/>
          </w:tcPr>
          <w:p w14:paraId="630FFB34" w14:textId="77777777" w:rsidR="009A643A" w:rsidRPr="001E2C48" w:rsidRDefault="009A643A" w:rsidP="009A643A">
            <w:pPr>
              <w:rPr>
                <w:rFonts w:cs="Arial"/>
                <w:b/>
                <w:bCs/>
                <w:szCs w:val="24"/>
              </w:rPr>
            </w:pPr>
            <w:r w:rsidRPr="001E2C48">
              <w:rPr>
                <w:rFonts w:cs="Arial"/>
                <w:b/>
                <w:bCs/>
                <w:szCs w:val="24"/>
              </w:rPr>
              <w:t>25 to 29</w:t>
            </w:r>
          </w:p>
        </w:tc>
        <w:tc>
          <w:tcPr>
            <w:tcW w:w="1722" w:type="dxa"/>
            <w:noWrap/>
            <w:vAlign w:val="center"/>
            <w:hideMark/>
          </w:tcPr>
          <w:p w14:paraId="7724D3BA" w14:textId="6416BAC3" w:rsidR="009A643A" w:rsidRPr="001E2C48" w:rsidRDefault="009A643A" w:rsidP="009A643A">
            <w:pPr>
              <w:jc w:val="right"/>
              <w:rPr>
                <w:rFonts w:cs="Arial"/>
                <w:szCs w:val="24"/>
              </w:rPr>
            </w:pPr>
            <w:r w:rsidRPr="00A350CC">
              <w:t>28</w:t>
            </w:r>
          </w:p>
        </w:tc>
        <w:tc>
          <w:tcPr>
            <w:tcW w:w="1862" w:type="dxa"/>
            <w:noWrap/>
            <w:vAlign w:val="center"/>
            <w:hideMark/>
          </w:tcPr>
          <w:p w14:paraId="5ADB7E9B" w14:textId="5517644A" w:rsidR="009A643A" w:rsidRPr="001E2C48" w:rsidRDefault="009A643A" w:rsidP="009A643A">
            <w:pPr>
              <w:jc w:val="right"/>
              <w:rPr>
                <w:rFonts w:cs="Arial"/>
                <w:szCs w:val="24"/>
              </w:rPr>
            </w:pPr>
            <w:r w:rsidRPr="00A525A4">
              <w:t>26.4%</w:t>
            </w:r>
          </w:p>
        </w:tc>
        <w:tc>
          <w:tcPr>
            <w:tcW w:w="1993" w:type="dxa"/>
            <w:noWrap/>
            <w:vAlign w:val="center"/>
            <w:hideMark/>
          </w:tcPr>
          <w:p w14:paraId="3194D9D9" w14:textId="17F21410" w:rsidR="009A643A" w:rsidRPr="001E2C48" w:rsidRDefault="009A643A" w:rsidP="009A643A">
            <w:pPr>
              <w:jc w:val="right"/>
              <w:rPr>
                <w:rFonts w:cs="Arial"/>
                <w:szCs w:val="24"/>
              </w:rPr>
            </w:pPr>
            <w:r w:rsidRPr="00D84093">
              <w:t>285</w:t>
            </w:r>
          </w:p>
        </w:tc>
        <w:tc>
          <w:tcPr>
            <w:tcW w:w="1845" w:type="dxa"/>
            <w:noWrap/>
            <w:vAlign w:val="center"/>
            <w:hideMark/>
          </w:tcPr>
          <w:p w14:paraId="367635FF" w14:textId="3C670A3C" w:rsidR="009A643A" w:rsidRPr="001E2C48" w:rsidRDefault="009A643A" w:rsidP="009A643A">
            <w:pPr>
              <w:jc w:val="right"/>
              <w:rPr>
                <w:rFonts w:cs="Arial"/>
                <w:szCs w:val="24"/>
              </w:rPr>
            </w:pPr>
            <w:r w:rsidRPr="00D81346">
              <w:t>10.9%</w:t>
            </w:r>
          </w:p>
        </w:tc>
        <w:tc>
          <w:tcPr>
            <w:tcW w:w="1978" w:type="dxa"/>
            <w:noWrap/>
            <w:hideMark/>
          </w:tcPr>
          <w:p w14:paraId="70023B25" w14:textId="6AA404FA" w:rsidR="009A643A" w:rsidRPr="001E2C48" w:rsidRDefault="009A643A" w:rsidP="009A643A">
            <w:pPr>
              <w:jc w:val="right"/>
              <w:rPr>
                <w:rFonts w:cs="Arial"/>
                <w:szCs w:val="24"/>
              </w:rPr>
            </w:pPr>
            <w:r w:rsidRPr="000446CC">
              <w:t>9.82%</w:t>
            </w:r>
          </w:p>
        </w:tc>
      </w:tr>
      <w:tr w:rsidR="009A643A" w:rsidRPr="001E2C48" w14:paraId="11857267" w14:textId="77777777" w:rsidTr="009F6E26">
        <w:trPr>
          <w:trHeight w:val="300"/>
          <w:jc w:val="center"/>
        </w:trPr>
        <w:tc>
          <w:tcPr>
            <w:tcW w:w="1362" w:type="dxa"/>
            <w:noWrap/>
            <w:vAlign w:val="center"/>
            <w:hideMark/>
          </w:tcPr>
          <w:p w14:paraId="4BDC543F" w14:textId="77777777" w:rsidR="009A643A" w:rsidRPr="001E2C48" w:rsidRDefault="009A643A" w:rsidP="009A643A">
            <w:pPr>
              <w:rPr>
                <w:rFonts w:cs="Arial"/>
                <w:b/>
                <w:bCs/>
                <w:szCs w:val="24"/>
              </w:rPr>
            </w:pPr>
            <w:r w:rsidRPr="001E2C48">
              <w:rPr>
                <w:rFonts w:cs="Arial"/>
                <w:b/>
                <w:bCs/>
                <w:szCs w:val="24"/>
              </w:rPr>
              <w:t>30 to 34</w:t>
            </w:r>
          </w:p>
        </w:tc>
        <w:tc>
          <w:tcPr>
            <w:tcW w:w="1722" w:type="dxa"/>
            <w:noWrap/>
            <w:vAlign w:val="center"/>
            <w:hideMark/>
          </w:tcPr>
          <w:p w14:paraId="5E98C68F" w14:textId="5F0B4D6D" w:rsidR="009A643A" w:rsidRPr="001E2C48" w:rsidRDefault="009A643A" w:rsidP="009A643A">
            <w:pPr>
              <w:jc w:val="right"/>
              <w:rPr>
                <w:rFonts w:cs="Arial"/>
                <w:szCs w:val="24"/>
              </w:rPr>
            </w:pPr>
            <w:r w:rsidRPr="00A350CC">
              <w:t>17</w:t>
            </w:r>
          </w:p>
        </w:tc>
        <w:tc>
          <w:tcPr>
            <w:tcW w:w="1862" w:type="dxa"/>
            <w:noWrap/>
            <w:vAlign w:val="center"/>
            <w:hideMark/>
          </w:tcPr>
          <w:p w14:paraId="26063557" w14:textId="30F6FB85" w:rsidR="009A643A" w:rsidRPr="001E2C48" w:rsidRDefault="009A643A" w:rsidP="009A643A">
            <w:pPr>
              <w:jc w:val="right"/>
              <w:rPr>
                <w:rFonts w:cs="Arial"/>
                <w:szCs w:val="24"/>
              </w:rPr>
            </w:pPr>
            <w:r w:rsidRPr="00A525A4">
              <w:t>16.0%</w:t>
            </w:r>
          </w:p>
        </w:tc>
        <w:tc>
          <w:tcPr>
            <w:tcW w:w="1993" w:type="dxa"/>
            <w:noWrap/>
            <w:vAlign w:val="center"/>
            <w:hideMark/>
          </w:tcPr>
          <w:p w14:paraId="573918D4" w14:textId="1F508F5C" w:rsidR="009A643A" w:rsidRPr="001E2C48" w:rsidRDefault="009A643A" w:rsidP="009A643A">
            <w:pPr>
              <w:jc w:val="right"/>
              <w:rPr>
                <w:rFonts w:cs="Arial"/>
                <w:szCs w:val="24"/>
              </w:rPr>
            </w:pPr>
            <w:r w:rsidRPr="00D84093">
              <w:t>347</w:t>
            </w:r>
          </w:p>
        </w:tc>
        <w:tc>
          <w:tcPr>
            <w:tcW w:w="1845" w:type="dxa"/>
            <w:noWrap/>
            <w:vAlign w:val="center"/>
            <w:hideMark/>
          </w:tcPr>
          <w:p w14:paraId="447A6F22" w14:textId="2597B044" w:rsidR="009A643A" w:rsidRPr="001E2C48" w:rsidRDefault="009A643A" w:rsidP="009A643A">
            <w:pPr>
              <w:jc w:val="right"/>
              <w:rPr>
                <w:rFonts w:cs="Arial"/>
                <w:szCs w:val="24"/>
              </w:rPr>
            </w:pPr>
            <w:r w:rsidRPr="00D81346">
              <w:t>13.3%</w:t>
            </w:r>
          </w:p>
        </w:tc>
        <w:tc>
          <w:tcPr>
            <w:tcW w:w="1978" w:type="dxa"/>
            <w:noWrap/>
            <w:hideMark/>
          </w:tcPr>
          <w:p w14:paraId="28063755" w14:textId="4812D37D" w:rsidR="009A643A" w:rsidRPr="001E2C48" w:rsidRDefault="009A643A" w:rsidP="009A643A">
            <w:pPr>
              <w:jc w:val="right"/>
              <w:rPr>
                <w:rFonts w:cs="Arial"/>
                <w:szCs w:val="24"/>
              </w:rPr>
            </w:pPr>
            <w:r w:rsidRPr="000446CC">
              <w:t>4.90%</w:t>
            </w:r>
          </w:p>
        </w:tc>
      </w:tr>
      <w:tr w:rsidR="009A643A" w:rsidRPr="001E2C48" w14:paraId="4CDD300C" w14:textId="77777777" w:rsidTr="009F6E26">
        <w:trPr>
          <w:trHeight w:val="300"/>
          <w:jc w:val="center"/>
        </w:trPr>
        <w:tc>
          <w:tcPr>
            <w:tcW w:w="1362" w:type="dxa"/>
            <w:noWrap/>
            <w:vAlign w:val="center"/>
            <w:hideMark/>
          </w:tcPr>
          <w:p w14:paraId="47828793" w14:textId="77777777" w:rsidR="009A643A" w:rsidRPr="001E2C48" w:rsidRDefault="009A643A" w:rsidP="009A643A">
            <w:pPr>
              <w:rPr>
                <w:rFonts w:cs="Arial"/>
                <w:b/>
                <w:bCs/>
                <w:szCs w:val="24"/>
              </w:rPr>
            </w:pPr>
            <w:r w:rsidRPr="001E2C48">
              <w:rPr>
                <w:rFonts w:cs="Arial"/>
                <w:b/>
                <w:bCs/>
                <w:szCs w:val="24"/>
              </w:rPr>
              <w:t>35 to 39</w:t>
            </w:r>
          </w:p>
        </w:tc>
        <w:tc>
          <w:tcPr>
            <w:tcW w:w="1722" w:type="dxa"/>
            <w:noWrap/>
            <w:vAlign w:val="center"/>
            <w:hideMark/>
          </w:tcPr>
          <w:p w14:paraId="7597E80B" w14:textId="398EA721" w:rsidR="009A643A" w:rsidRPr="001E2C48" w:rsidRDefault="009A643A" w:rsidP="009A643A">
            <w:pPr>
              <w:jc w:val="right"/>
              <w:rPr>
                <w:rFonts w:cs="Arial"/>
                <w:szCs w:val="24"/>
              </w:rPr>
            </w:pPr>
            <w:r w:rsidRPr="00A350CC">
              <w:t>22</w:t>
            </w:r>
          </w:p>
        </w:tc>
        <w:tc>
          <w:tcPr>
            <w:tcW w:w="1862" w:type="dxa"/>
            <w:noWrap/>
            <w:vAlign w:val="center"/>
            <w:hideMark/>
          </w:tcPr>
          <w:p w14:paraId="5FADDF70" w14:textId="5D45407C" w:rsidR="009A643A" w:rsidRPr="001E2C48" w:rsidRDefault="009A643A" w:rsidP="009A643A">
            <w:pPr>
              <w:jc w:val="right"/>
              <w:rPr>
                <w:rFonts w:cs="Arial"/>
                <w:szCs w:val="24"/>
              </w:rPr>
            </w:pPr>
            <w:r w:rsidRPr="00A525A4">
              <w:t>20.8%</w:t>
            </w:r>
          </w:p>
        </w:tc>
        <w:tc>
          <w:tcPr>
            <w:tcW w:w="1993" w:type="dxa"/>
            <w:noWrap/>
            <w:vAlign w:val="center"/>
            <w:hideMark/>
          </w:tcPr>
          <w:p w14:paraId="2C61A5D4" w14:textId="23F8317F" w:rsidR="009A643A" w:rsidRPr="001E2C48" w:rsidRDefault="009A643A" w:rsidP="009A643A">
            <w:pPr>
              <w:jc w:val="right"/>
              <w:rPr>
                <w:rFonts w:cs="Arial"/>
                <w:szCs w:val="24"/>
              </w:rPr>
            </w:pPr>
            <w:r w:rsidRPr="00D84093">
              <w:t>356</w:t>
            </w:r>
          </w:p>
        </w:tc>
        <w:tc>
          <w:tcPr>
            <w:tcW w:w="1845" w:type="dxa"/>
            <w:noWrap/>
            <w:vAlign w:val="center"/>
            <w:hideMark/>
          </w:tcPr>
          <w:p w14:paraId="39237D33" w14:textId="2EE8B976" w:rsidR="009A643A" w:rsidRPr="001E2C48" w:rsidRDefault="009A643A" w:rsidP="009A643A">
            <w:pPr>
              <w:jc w:val="right"/>
              <w:rPr>
                <w:rFonts w:cs="Arial"/>
                <w:szCs w:val="24"/>
              </w:rPr>
            </w:pPr>
            <w:r w:rsidRPr="00D81346">
              <w:t>13.6%</w:t>
            </w:r>
          </w:p>
        </w:tc>
        <w:tc>
          <w:tcPr>
            <w:tcW w:w="1978" w:type="dxa"/>
            <w:noWrap/>
            <w:hideMark/>
          </w:tcPr>
          <w:p w14:paraId="2186D66F" w14:textId="105BA7FE" w:rsidR="009A643A" w:rsidRPr="001E2C48" w:rsidRDefault="009A643A" w:rsidP="009A643A">
            <w:pPr>
              <w:jc w:val="right"/>
              <w:rPr>
                <w:rFonts w:cs="Arial"/>
                <w:szCs w:val="24"/>
              </w:rPr>
            </w:pPr>
            <w:r w:rsidRPr="000446CC">
              <w:t>6.18%</w:t>
            </w:r>
          </w:p>
        </w:tc>
      </w:tr>
      <w:tr w:rsidR="009A643A" w:rsidRPr="001E2C48" w14:paraId="26C4B83C" w14:textId="77777777" w:rsidTr="009F6E26">
        <w:trPr>
          <w:trHeight w:val="300"/>
          <w:jc w:val="center"/>
        </w:trPr>
        <w:tc>
          <w:tcPr>
            <w:tcW w:w="1362" w:type="dxa"/>
            <w:noWrap/>
            <w:vAlign w:val="center"/>
            <w:hideMark/>
          </w:tcPr>
          <w:p w14:paraId="5C892063" w14:textId="77777777" w:rsidR="009A643A" w:rsidRPr="001E2C48" w:rsidRDefault="009A643A" w:rsidP="009A643A">
            <w:pPr>
              <w:rPr>
                <w:rFonts w:cs="Arial"/>
                <w:b/>
                <w:bCs/>
                <w:szCs w:val="24"/>
              </w:rPr>
            </w:pPr>
            <w:r w:rsidRPr="001E2C48">
              <w:rPr>
                <w:rFonts w:cs="Arial"/>
                <w:b/>
                <w:bCs/>
                <w:szCs w:val="24"/>
              </w:rPr>
              <w:t>40 to 44</w:t>
            </w:r>
          </w:p>
        </w:tc>
        <w:tc>
          <w:tcPr>
            <w:tcW w:w="1722" w:type="dxa"/>
            <w:noWrap/>
            <w:vAlign w:val="center"/>
            <w:hideMark/>
          </w:tcPr>
          <w:p w14:paraId="13AC629D" w14:textId="2EDB02A8" w:rsidR="009A643A" w:rsidRPr="001E2C48" w:rsidRDefault="009A643A" w:rsidP="009A643A">
            <w:pPr>
              <w:jc w:val="right"/>
              <w:rPr>
                <w:rFonts w:cs="Arial"/>
                <w:szCs w:val="24"/>
              </w:rPr>
            </w:pPr>
            <w:r w:rsidRPr="00A350CC">
              <w:t>8</w:t>
            </w:r>
          </w:p>
        </w:tc>
        <w:tc>
          <w:tcPr>
            <w:tcW w:w="1862" w:type="dxa"/>
            <w:noWrap/>
            <w:vAlign w:val="center"/>
            <w:hideMark/>
          </w:tcPr>
          <w:p w14:paraId="574FE30C" w14:textId="3CF73BD8" w:rsidR="009A643A" w:rsidRPr="001E2C48" w:rsidRDefault="009A643A" w:rsidP="009A643A">
            <w:pPr>
              <w:jc w:val="right"/>
              <w:rPr>
                <w:rFonts w:cs="Arial"/>
                <w:szCs w:val="24"/>
              </w:rPr>
            </w:pPr>
            <w:r w:rsidRPr="00A525A4">
              <w:t>7.5%</w:t>
            </w:r>
          </w:p>
        </w:tc>
        <w:tc>
          <w:tcPr>
            <w:tcW w:w="1993" w:type="dxa"/>
            <w:noWrap/>
            <w:vAlign w:val="center"/>
            <w:hideMark/>
          </w:tcPr>
          <w:p w14:paraId="2EC61E2D" w14:textId="34E5FBCB" w:rsidR="009A643A" w:rsidRPr="001E2C48" w:rsidRDefault="009A643A" w:rsidP="009A643A">
            <w:pPr>
              <w:jc w:val="right"/>
              <w:rPr>
                <w:rFonts w:cs="Arial"/>
                <w:szCs w:val="24"/>
              </w:rPr>
            </w:pPr>
            <w:r w:rsidRPr="00D84093">
              <w:t>324</w:t>
            </w:r>
          </w:p>
        </w:tc>
        <w:tc>
          <w:tcPr>
            <w:tcW w:w="1845" w:type="dxa"/>
            <w:noWrap/>
            <w:vAlign w:val="center"/>
            <w:hideMark/>
          </w:tcPr>
          <w:p w14:paraId="01805D86" w14:textId="2A19964A" w:rsidR="009A643A" w:rsidRPr="001E2C48" w:rsidRDefault="009A643A" w:rsidP="009A643A">
            <w:pPr>
              <w:jc w:val="right"/>
              <w:rPr>
                <w:rFonts w:cs="Arial"/>
                <w:szCs w:val="24"/>
              </w:rPr>
            </w:pPr>
            <w:r w:rsidRPr="00D81346">
              <w:t>12.4%</w:t>
            </w:r>
          </w:p>
        </w:tc>
        <w:tc>
          <w:tcPr>
            <w:tcW w:w="1978" w:type="dxa"/>
            <w:noWrap/>
            <w:hideMark/>
          </w:tcPr>
          <w:p w14:paraId="3490817F" w14:textId="2237BD21" w:rsidR="009A643A" w:rsidRPr="001E2C48" w:rsidRDefault="009A643A" w:rsidP="009A643A">
            <w:pPr>
              <w:jc w:val="right"/>
              <w:rPr>
                <w:rFonts w:cs="Arial"/>
                <w:szCs w:val="24"/>
              </w:rPr>
            </w:pPr>
            <w:r w:rsidRPr="000446CC">
              <w:t>2.47%</w:t>
            </w:r>
          </w:p>
        </w:tc>
      </w:tr>
      <w:tr w:rsidR="009A643A" w:rsidRPr="001E2C48" w14:paraId="32C1D63B" w14:textId="77777777" w:rsidTr="009F6E26">
        <w:trPr>
          <w:trHeight w:val="300"/>
          <w:jc w:val="center"/>
        </w:trPr>
        <w:tc>
          <w:tcPr>
            <w:tcW w:w="1362" w:type="dxa"/>
            <w:noWrap/>
            <w:vAlign w:val="center"/>
            <w:hideMark/>
          </w:tcPr>
          <w:p w14:paraId="63DCA5A2" w14:textId="77777777" w:rsidR="009A643A" w:rsidRPr="001E2C48" w:rsidRDefault="009A643A" w:rsidP="009A643A">
            <w:pPr>
              <w:rPr>
                <w:rFonts w:cs="Arial"/>
                <w:b/>
                <w:bCs/>
                <w:szCs w:val="24"/>
              </w:rPr>
            </w:pPr>
            <w:r w:rsidRPr="001E2C48">
              <w:rPr>
                <w:rFonts w:cs="Arial"/>
                <w:b/>
                <w:bCs/>
                <w:szCs w:val="24"/>
              </w:rPr>
              <w:t>45 to 49</w:t>
            </w:r>
          </w:p>
        </w:tc>
        <w:tc>
          <w:tcPr>
            <w:tcW w:w="1722" w:type="dxa"/>
            <w:noWrap/>
            <w:vAlign w:val="center"/>
            <w:hideMark/>
          </w:tcPr>
          <w:p w14:paraId="22CB1327" w14:textId="12F557D8" w:rsidR="009A643A" w:rsidRPr="001E2C48" w:rsidRDefault="009A643A" w:rsidP="009A643A">
            <w:pPr>
              <w:jc w:val="right"/>
              <w:rPr>
                <w:rFonts w:cs="Arial"/>
                <w:szCs w:val="24"/>
              </w:rPr>
            </w:pPr>
            <w:r w:rsidRPr="00A350CC">
              <w:t>7</w:t>
            </w:r>
          </w:p>
        </w:tc>
        <w:tc>
          <w:tcPr>
            <w:tcW w:w="1862" w:type="dxa"/>
            <w:noWrap/>
            <w:vAlign w:val="center"/>
            <w:hideMark/>
          </w:tcPr>
          <w:p w14:paraId="63AA927D" w14:textId="175D7796" w:rsidR="009A643A" w:rsidRPr="001E2C48" w:rsidRDefault="009A643A" w:rsidP="009A643A">
            <w:pPr>
              <w:jc w:val="right"/>
              <w:rPr>
                <w:rFonts w:cs="Arial"/>
                <w:szCs w:val="24"/>
              </w:rPr>
            </w:pPr>
            <w:r w:rsidRPr="00A525A4">
              <w:t>6.6%</w:t>
            </w:r>
          </w:p>
        </w:tc>
        <w:tc>
          <w:tcPr>
            <w:tcW w:w="1993" w:type="dxa"/>
            <w:noWrap/>
            <w:vAlign w:val="center"/>
            <w:hideMark/>
          </w:tcPr>
          <w:p w14:paraId="21C29EA7" w14:textId="7D70765E" w:rsidR="009A643A" w:rsidRPr="001E2C48" w:rsidRDefault="009A643A" w:rsidP="009A643A">
            <w:pPr>
              <w:jc w:val="right"/>
              <w:rPr>
                <w:rFonts w:cs="Arial"/>
                <w:szCs w:val="24"/>
              </w:rPr>
            </w:pPr>
            <w:r w:rsidRPr="00D84093">
              <w:t>323</w:t>
            </w:r>
          </w:p>
        </w:tc>
        <w:tc>
          <w:tcPr>
            <w:tcW w:w="1845" w:type="dxa"/>
            <w:noWrap/>
            <w:vAlign w:val="center"/>
            <w:hideMark/>
          </w:tcPr>
          <w:p w14:paraId="424D2CF5" w14:textId="59BA5E9F" w:rsidR="009A643A" w:rsidRPr="001E2C48" w:rsidRDefault="009A643A" w:rsidP="009A643A">
            <w:pPr>
              <w:jc w:val="right"/>
              <w:rPr>
                <w:rFonts w:cs="Arial"/>
                <w:szCs w:val="24"/>
              </w:rPr>
            </w:pPr>
            <w:r w:rsidRPr="00D81346">
              <w:t>12.4%</w:t>
            </w:r>
          </w:p>
        </w:tc>
        <w:tc>
          <w:tcPr>
            <w:tcW w:w="1978" w:type="dxa"/>
            <w:noWrap/>
            <w:hideMark/>
          </w:tcPr>
          <w:p w14:paraId="25C28700" w14:textId="18ECDEE7" w:rsidR="009A643A" w:rsidRPr="001E2C48" w:rsidRDefault="009A643A" w:rsidP="009A643A">
            <w:pPr>
              <w:jc w:val="right"/>
              <w:rPr>
                <w:rFonts w:cs="Arial"/>
                <w:szCs w:val="24"/>
              </w:rPr>
            </w:pPr>
            <w:r w:rsidRPr="000446CC">
              <w:t>2.17%</w:t>
            </w:r>
          </w:p>
        </w:tc>
      </w:tr>
      <w:tr w:rsidR="009A643A" w:rsidRPr="001E2C48" w14:paraId="0705940B" w14:textId="77777777" w:rsidTr="009F6E26">
        <w:trPr>
          <w:trHeight w:val="300"/>
          <w:jc w:val="center"/>
        </w:trPr>
        <w:tc>
          <w:tcPr>
            <w:tcW w:w="1362" w:type="dxa"/>
            <w:noWrap/>
            <w:vAlign w:val="center"/>
            <w:hideMark/>
          </w:tcPr>
          <w:p w14:paraId="514456FF" w14:textId="77777777" w:rsidR="009A643A" w:rsidRPr="001E2C48" w:rsidRDefault="009A643A" w:rsidP="009A643A">
            <w:pPr>
              <w:rPr>
                <w:rFonts w:cs="Arial"/>
                <w:b/>
                <w:bCs/>
                <w:szCs w:val="24"/>
              </w:rPr>
            </w:pPr>
            <w:r w:rsidRPr="001E2C48">
              <w:rPr>
                <w:rFonts w:cs="Arial"/>
                <w:b/>
                <w:bCs/>
                <w:szCs w:val="24"/>
              </w:rPr>
              <w:t>50 to 54</w:t>
            </w:r>
          </w:p>
        </w:tc>
        <w:tc>
          <w:tcPr>
            <w:tcW w:w="1722" w:type="dxa"/>
            <w:noWrap/>
            <w:vAlign w:val="center"/>
            <w:hideMark/>
          </w:tcPr>
          <w:p w14:paraId="45CA4C01" w14:textId="1B176D61" w:rsidR="009A643A" w:rsidRPr="001E2C48" w:rsidRDefault="009A643A" w:rsidP="009A643A">
            <w:pPr>
              <w:jc w:val="right"/>
              <w:rPr>
                <w:rFonts w:cs="Arial"/>
                <w:szCs w:val="24"/>
              </w:rPr>
            </w:pPr>
            <w:r w:rsidRPr="00A350CC">
              <w:t>7</w:t>
            </w:r>
          </w:p>
        </w:tc>
        <w:tc>
          <w:tcPr>
            <w:tcW w:w="1862" w:type="dxa"/>
            <w:noWrap/>
            <w:vAlign w:val="center"/>
            <w:hideMark/>
          </w:tcPr>
          <w:p w14:paraId="7CD29442" w14:textId="524C3F1C" w:rsidR="009A643A" w:rsidRPr="001E2C48" w:rsidRDefault="009A643A" w:rsidP="009A643A">
            <w:pPr>
              <w:jc w:val="right"/>
              <w:rPr>
                <w:rFonts w:cs="Arial"/>
                <w:szCs w:val="24"/>
              </w:rPr>
            </w:pPr>
            <w:r w:rsidRPr="00A525A4">
              <w:t>6.6%</w:t>
            </w:r>
          </w:p>
        </w:tc>
        <w:tc>
          <w:tcPr>
            <w:tcW w:w="1993" w:type="dxa"/>
            <w:noWrap/>
            <w:vAlign w:val="center"/>
            <w:hideMark/>
          </w:tcPr>
          <w:p w14:paraId="358E9646" w14:textId="087A689E" w:rsidR="009A643A" w:rsidRPr="001E2C48" w:rsidRDefault="009A643A" w:rsidP="009A643A">
            <w:pPr>
              <w:jc w:val="right"/>
              <w:rPr>
                <w:rFonts w:cs="Arial"/>
                <w:szCs w:val="24"/>
              </w:rPr>
            </w:pPr>
            <w:r w:rsidRPr="00D84093">
              <w:t>334</w:t>
            </w:r>
          </w:p>
        </w:tc>
        <w:tc>
          <w:tcPr>
            <w:tcW w:w="1845" w:type="dxa"/>
            <w:noWrap/>
            <w:vAlign w:val="center"/>
            <w:hideMark/>
          </w:tcPr>
          <w:p w14:paraId="3A27BD4B" w14:textId="19DDDE94" w:rsidR="009A643A" w:rsidRPr="001E2C48" w:rsidRDefault="009A643A" w:rsidP="009A643A">
            <w:pPr>
              <w:jc w:val="right"/>
              <w:rPr>
                <w:rFonts w:cs="Arial"/>
                <w:szCs w:val="24"/>
              </w:rPr>
            </w:pPr>
            <w:r w:rsidRPr="00D81346">
              <w:t>12.8%</w:t>
            </w:r>
          </w:p>
        </w:tc>
        <w:tc>
          <w:tcPr>
            <w:tcW w:w="1978" w:type="dxa"/>
            <w:noWrap/>
            <w:hideMark/>
          </w:tcPr>
          <w:p w14:paraId="2195B320" w14:textId="15946AF8" w:rsidR="009A643A" w:rsidRPr="001E2C48" w:rsidRDefault="009A643A" w:rsidP="009A643A">
            <w:pPr>
              <w:jc w:val="right"/>
              <w:rPr>
                <w:rFonts w:cs="Arial"/>
                <w:szCs w:val="24"/>
              </w:rPr>
            </w:pPr>
            <w:r w:rsidRPr="000446CC">
              <w:t>2.10%</w:t>
            </w:r>
          </w:p>
        </w:tc>
      </w:tr>
      <w:tr w:rsidR="009A643A" w:rsidRPr="001E2C48" w14:paraId="45578263" w14:textId="77777777" w:rsidTr="009F6E26">
        <w:trPr>
          <w:trHeight w:val="300"/>
          <w:jc w:val="center"/>
        </w:trPr>
        <w:tc>
          <w:tcPr>
            <w:tcW w:w="1362" w:type="dxa"/>
            <w:noWrap/>
            <w:vAlign w:val="center"/>
            <w:hideMark/>
          </w:tcPr>
          <w:p w14:paraId="7C0D0D0F" w14:textId="77777777" w:rsidR="009A643A" w:rsidRPr="001E2C48" w:rsidRDefault="009A643A" w:rsidP="009A643A">
            <w:pPr>
              <w:rPr>
                <w:rFonts w:cs="Arial"/>
                <w:b/>
                <w:bCs/>
                <w:szCs w:val="24"/>
              </w:rPr>
            </w:pPr>
            <w:r w:rsidRPr="001E2C48">
              <w:rPr>
                <w:rFonts w:cs="Arial"/>
                <w:b/>
                <w:bCs/>
                <w:szCs w:val="24"/>
              </w:rPr>
              <w:t>55 to 59</w:t>
            </w:r>
          </w:p>
        </w:tc>
        <w:tc>
          <w:tcPr>
            <w:tcW w:w="1722" w:type="dxa"/>
            <w:noWrap/>
            <w:vAlign w:val="center"/>
            <w:hideMark/>
          </w:tcPr>
          <w:p w14:paraId="1BBAF8F4" w14:textId="624E6519" w:rsidR="009A643A" w:rsidRPr="001E2C48" w:rsidRDefault="009A643A" w:rsidP="009A643A">
            <w:pPr>
              <w:jc w:val="right"/>
              <w:rPr>
                <w:rFonts w:cs="Arial"/>
                <w:szCs w:val="24"/>
              </w:rPr>
            </w:pPr>
            <w:r w:rsidRPr="00A350CC">
              <w:t>8</w:t>
            </w:r>
          </w:p>
        </w:tc>
        <w:tc>
          <w:tcPr>
            <w:tcW w:w="1862" w:type="dxa"/>
            <w:noWrap/>
            <w:vAlign w:val="center"/>
            <w:hideMark/>
          </w:tcPr>
          <w:p w14:paraId="6EED6FE5" w14:textId="621F0F7C" w:rsidR="009A643A" w:rsidRPr="001E2C48" w:rsidRDefault="009A643A" w:rsidP="009A643A">
            <w:pPr>
              <w:jc w:val="right"/>
              <w:rPr>
                <w:rFonts w:cs="Arial"/>
                <w:szCs w:val="24"/>
              </w:rPr>
            </w:pPr>
            <w:r w:rsidRPr="00A525A4">
              <w:t>7.5%</w:t>
            </w:r>
          </w:p>
        </w:tc>
        <w:tc>
          <w:tcPr>
            <w:tcW w:w="1993" w:type="dxa"/>
            <w:noWrap/>
            <w:vAlign w:val="center"/>
            <w:hideMark/>
          </w:tcPr>
          <w:p w14:paraId="25EA9A6E" w14:textId="7C918AA8" w:rsidR="009A643A" w:rsidRPr="001E2C48" w:rsidRDefault="009A643A" w:rsidP="009A643A">
            <w:pPr>
              <w:jc w:val="right"/>
              <w:rPr>
                <w:rFonts w:cs="Arial"/>
                <w:szCs w:val="24"/>
              </w:rPr>
            </w:pPr>
            <w:r w:rsidRPr="00D84093">
              <w:t>306</w:t>
            </w:r>
          </w:p>
        </w:tc>
        <w:tc>
          <w:tcPr>
            <w:tcW w:w="1845" w:type="dxa"/>
            <w:noWrap/>
            <w:vAlign w:val="center"/>
            <w:hideMark/>
          </w:tcPr>
          <w:p w14:paraId="343339B7" w14:textId="668B35CA" w:rsidR="009A643A" w:rsidRPr="001E2C48" w:rsidRDefault="009A643A" w:rsidP="009A643A">
            <w:pPr>
              <w:jc w:val="right"/>
              <w:rPr>
                <w:rFonts w:cs="Arial"/>
                <w:szCs w:val="24"/>
              </w:rPr>
            </w:pPr>
            <w:r w:rsidRPr="00D81346">
              <w:t>11.7%</w:t>
            </w:r>
          </w:p>
        </w:tc>
        <w:tc>
          <w:tcPr>
            <w:tcW w:w="1978" w:type="dxa"/>
            <w:noWrap/>
            <w:hideMark/>
          </w:tcPr>
          <w:p w14:paraId="2C39ED76" w14:textId="7EC59F77" w:rsidR="009A643A" w:rsidRPr="001E2C48" w:rsidRDefault="009A643A" w:rsidP="009A643A">
            <w:pPr>
              <w:jc w:val="right"/>
              <w:rPr>
                <w:rFonts w:cs="Arial"/>
                <w:szCs w:val="24"/>
              </w:rPr>
            </w:pPr>
            <w:r w:rsidRPr="000446CC">
              <w:t>2.61%</w:t>
            </w:r>
          </w:p>
        </w:tc>
      </w:tr>
      <w:tr w:rsidR="009A643A" w:rsidRPr="001E2C48" w14:paraId="5CEEF265" w14:textId="77777777" w:rsidTr="009F6E26">
        <w:trPr>
          <w:trHeight w:val="300"/>
          <w:jc w:val="center"/>
        </w:trPr>
        <w:tc>
          <w:tcPr>
            <w:tcW w:w="1362" w:type="dxa"/>
            <w:noWrap/>
            <w:vAlign w:val="center"/>
            <w:hideMark/>
          </w:tcPr>
          <w:p w14:paraId="4931E47C" w14:textId="77777777" w:rsidR="009A643A" w:rsidRPr="001E2C48" w:rsidRDefault="009A643A" w:rsidP="009A643A">
            <w:pPr>
              <w:rPr>
                <w:rFonts w:cs="Arial"/>
                <w:b/>
                <w:bCs/>
                <w:szCs w:val="24"/>
              </w:rPr>
            </w:pPr>
            <w:r w:rsidRPr="001E2C48">
              <w:rPr>
                <w:rFonts w:cs="Arial"/>
                <w:b/>
                <w:bCs/>
                <w:szCs w:val="24"/>
              </w:rPr>
              <w:t>60 to 64</w:t>
            </w:r>
          </w:p>
        </w:tc>
        <w:tc>
          <w:tcPr>
            <w:tcW w:w="1722" w:type="dxa"/>
            <w:noWrap/>
            <w:vAlign w:val="center"/>
            <w:hideMark/>
          </w:tcPr>
          <w:p w14:paraId="1A173EB1" w14:textId="573DF6D9" w:rsidR="009A643A" w:rsidRPr="001E2C48" w:rsidRDefault="009A643A" w:rsidP="009A643A">
            <w:pPr>
              <w:jc w:val="right"/>
              <w:rPr>
                <w:rFonts w:cs="Arial"/>
                <w:szCs w:val="24"/>
              </w:rPr>
            </w:pPr>
            <w:r w:rsidRPr="00A350CC">
              <w:t>4</w:t>
            </w:r>
          </w:p>
        </w:tc>
        <w:tc>
          <w:tcPr>
            <w:tcW w:w="1862" w:type="dxa"/>
            <w:noWrap/>
            <w:vAlign w:val="center"/>
            <w:hideMark/>
          </w:tcPr>
          <w:p w14:paraId="08CCD762" w14:textId="4A0A4BA3" w:rsidR="009A643A" w:rsidRPr="001E2C48" w:rsidRDefault="009A643A" w:rsidP="009A643A">
            <w:pPr>
              <w:jc w:val="right"/>
              <w:rPr>
                <w:rFonts w:cs="Arial"/>
                <w:szCs w:val="24"/>
              </w:rPr>
            </w:pPr>
            <w:r w:rsidRPr="00A525A4">
              <w:t>3.8%</w:t>
            </w:r>
          </w:p>
        </w:tc>
        <w:tc>
          <w:tcPr>
            <w:tcW w:w="1993" w:type="dxa"/>
            <w:noWrap/>
            <w:vAlign w:val="center"/>
            <w:hideMark/>
          </w:tcPr>
          <w:p w14:paraId="356F7E3A" w14:textId="57DDF895" w:rsidR="009A643A" w:rsidRPr="001E2C48" w:rsidRDefault="009A643A" w:rsidP="009A643A">
            <w:pPr>
              <w:jc w:val="right"/>
              <w:rPr>
                <w:rFonts w:cs="Arial"/>
                <w:szCs w:val="24"/>
              </w:rPr>
            </w:pPr>
            <w:r w:rsidRPr="00D84093">
              <w:t>177</w:t>
            </w:r>
          </w:p>
        </w:tc>
        <w:tc>
          <w:tcPr>
            <w:tcW w:w="1845" w:type="dxa"/>
            <w:noWrap/>
            <w:vAlign w:val="center"/>
            <w:hideMark/>
          </w:tcPr>
          <w:p w14:paraId="114A56AF" w14:textId="3A41FD45" w:rsidR="009A643A" w:rsidRPr="001E2C48" w:rsidRDefault="009A643A" w:rsidP="009A643A">
            <w:pPr>
              <w:jc w:val="right"/>
              <w:rPr>
                <w:rFonts w:cs="Arial"/>
                <w:szCs w:val="24"/>
              </w:rPr>
            </w:pPr>
            <w:r w:rsidRPr="00D81346">
              <w:t>6.8%</w:t>
            </w:r>
          </w:p>
        </w:tc>
        <w:tc>
          <w:tcPr>
            <w:tcW w:w="1978" w:type="dxa"/>
            <w:noWrap/>
            <w:hideMark/>
          </w:tcPr>
          <w:p w14:paraId="6BEC225B" w14:textId="16B2CC26" w:rsidR="009A643A" w:rsidRPr="001E2C48" w:rsidRDefault="009A643A" w:rsidP="009A643A">
            <w:pPr>
              <w:jc w:val="right"/>
              <w:rPr>
                <w:rFonts w:cs="Arial"/>
                <w:szCs w:val="24"/>
              </w:rPr>
            </w:pPr>
            <w:r w:rsidRPr="000446CC">
              <w:t>2.26%</w:t>
            </w:r>
          </w:p>
        </w:tc>
      </w:tr>
      <w:tr w:rsidR="009A643A" w:rsidRPr="001E2C48" w14:paraId="087E0F3C" w14:textId="77777777" w:rsidTr="009F6E26">
        <w:trPr>
          <w:trHeight w:val="300"/>
          <w:jc w:val="center"/>
        </w:trPr>
        <w:tc>
          <w:tcPr>
            <w:tcW w:w="1362" w:type="dxa"/>
            <w:noWrap/>
            <w:vAlign w:val="center"/>
            <w:hideMark/>
          </w:tcPr>
          <w:p w14:paraId="55D5F7EA" w14:textId="77777777" w:rsidR="009A643A" w:rsidRPr="001E2C48" w:rsidRDefault="009A643A" w:rsidP="009A643A">
            <w:pPr>
              <w:rPr>
                <w:rFonts w:cs="Arial"/>
                <w:b/>
                <w:bCs/>
                <w:szCs w:val="24"/>
              </w:rPr>
            </w:pPr>
            <w:r w:rsidRPr="001E2C48">
              <w:rPr>
                <w:rFonts w:cs="Arial"/>
                <w:b/>
                <w:bCs/>
                <w:szCs w:val="24"/>
              </w:rPr>
              <w:t>65 plus</w:t>
            </w:r>
          </w:p>
        </w:tc>
        <w:tc>
          <w:tcPr>
            <w:tcW w:w="1722" w:type="dxa"/>
            <w:noWrap/>
            <w:vAlign w:val="center"/>
            <w:hideMark/>
          </w:tcPr>
          <w:p w14:paraId="0C94A314" w14:textId="7E0AED77" w:rsidR="009A643A" w:rsidRPr="001E2C48" w:rsidRDefault="009A643A" w:rsidP="009A643A">
            <w:pPr>
              <w:jc w:val="right"/>
              <w:rPr>
                <w:rFonts w:cs="Arial"/>
                <w:szCs w:val="24"/>
              </w:rPr>
            </w:pPr>
            <w:r w:rsidRPr="00A350CC">
              <w:t>3</w:t>
            </w:r>
          </w:p>
        </w:tc>
        <w:tc>
          <w:tcPr>
            <w:tcW w:w="1862" w:type="dxa"/>
            <w:noWrap/>
            <w:vAlign w:val="center"/>
            <w:hideMark/>
          </w:tcPr>
          <w:p w14:paraId="3D40EC4A" w14:textId="2F3328CC" w:rsidR="009A643A" w:rsidRPr="001E2C48" w:rsidRDefault="009A643A" w:rsidP="009A643A">
            <w:pPr>
              <w:jc w:val="right"/>
              <w:rPr>
                <w:rFonts w:cs="Arial"/>
                <w:szCs w:val="24"/>
              </w:rPr>
            </w:pPr>
            <w:r w:rsidRPr="00A525A4">
              <w:t>2.8%</w:t>
            </w:r>
          </w:p>
        </w:tc>
        <w:tc>
          <w:tcPr>
            <w:tcW w:w="1993" w:type="dxa"/>
            <w:noWrap/>
            <w:vAlign w:val="center"/>
            <w:hideMark/>
          </w:tcPr>
          <w:p w14:paraId="7EB5AB4B" w14:textId="1717F4F9" w:rsidR="009A643A" w:rsidRPr="001E2C48" w:rsidRDefault="009A643A" w:rsidP="009A643A">
            <w:pPr>
              <w:jc w:val="right"/>
              <w:rPr>
                <w:rFonts w:cs="Arial"/>
                <w:szCs w:val="24"/>
              </w:rPr>
            </w:pPr>
            <w:r w:rsidRPr="00D84093">
              <w:t>56</w:t>
            </w:r>
          </w:p>
        </w:tc>
        <w:tc>
          <w:tcPr>
            <w:tcW w:w="1845" w:type="dxa"/>
            <w:noWrap/>
            <w:vAlign w:val="center"/>
            <w:hideMark/>
          </w:tcPr>
          <w:p w14:paraId="1A796957" w14:textId="19D687AB" w:rsidR="009A643A" w:rsidRPr="001E2C48" w:rsidRDefault="009A643A" w:rsidP="009A643A">
            <w:pPr>
              <w:jc w:val="right"/>
              <w:rPr>
                <w:rFonts w:cs="Arial"/>
                <w:szCs w:val="24"/>
              </w:rPr>
            </w:pPr>
            <w:r w:rsidRPr="00D81346">
              <w:t>2.1%</w:t>
            </w:r>
          </w:p>
        </w:tc>
        <w:tc>
          <w:tcPr>
            <w:tcW w:w="1978" w:type="dxa"/>
            <w:noWrap/>
            <w:hideMark/>
          </w:tcPr>
          <w:p w14:paraId="3ECAE348" w14:textId="31AE853F" w:rsidR="009A643A" w:rsidRPr="001E2C48" w:rsidRDefault="009A643A" w:rsidP="009A643A">
            <w:pPr>
              <w:jc w:val="right"/>
              <w:rPr>
                <w:rFonts w:cs="Arial"/>
                <w:szCs w:val="24"/>
              </w:rPr>
            </w:pPr>
            <w:r w:rsidRPr="000446CC">
              <w:t>5.36%</w:t>
            </w:r>
          </w:p>
        </w:tc>
      </w:tr>
      <w:tr w:rsidR="009A643A" w:rsidRPr="001E2C48" w14:paraId="44801F64" w14:textId="77777777" w:rsidTr="009F6E26">
        <w:trPr>
          <w:trHeight w:val="300"/>
          <w:jc w:val="center"/>
        </w:trPr>
        <w:tc>
          <w:tcPr>
            <w:tcW w:w="1362" w:type="dxa"/>
            <w:noWrap/>
            <w:vAlign w:val="center"/>
            <w:hideMark/>
          </w:tcPr>
          <w:p w14:paraId="671B2E9C" w14:textId="77777777" w:rsidR="009A643A" w:rsidRPr="001E2C48" w:rsidRDefault="009A643A" w:rsidP="009A643A">
            <w:pPr>
              <w:rPr>
                <w:rFonts w:cs="Arial"/>
                <w:b/>
                <w:bCs/>
                <w:szCs w:val="24"/>
              </w:rPr>
            </w:pPr>
            <w:r w:rsidRPr="001E2C48">
              <w:rPr>
                <w:rFonts w:cs="Arial"/>
                <w:b/>
                <w:bCs/>
                <w:szCs w:val="24"/>
              </w:rPr>
              <w:t>Total</w:t>
            </w:r>
          </w:p>
        </w:tc>
        <w:tc>
          <w:tcPr>
            <w:tcW w:w="1722" w:type="dxa"/>
            <w:noWrap/>
            <w:vAlign w:val="center"/>
            <w:hideMark/>
          </w:tcPr>
          <w:p w14:paraId="18D81142" w14:textId="44D01E38" w:rsidR="009A643A" w:rsidRPr="001E2C48" w:rsidRDefault="009A643A" w:rsidP="009A643A">
            <w:pPr>
              <w:jc w:val="right"/>
              <w:rPr>
                <w:rFonts w:cs="Arial"/>
                <w:b/>
                <w:bCs/>
                <w:szCs w:val="24"/>
              </w:rPr>
            </w:pPr>
            <w:r>
              <w:rPr>
                <w:rFonts w:cs="Arial"/>
                <w:b/>
                <w:bCs/>
                <w:szCs w:val="24"/>
              </w:rPr>
              <w:t>106</w:t>
            </w:r>
          </w:p>
        </w:tc>
        <w:tc>
          <w:tcPr>
            <w:tcW w:w="1862" w:type="dxa"/>
            <w:noWrap/>
            <w:vAlign w:val="center"/>
            <w:hideMark/>
          </w:tcPr>
          <w:p w14:paraId="341ACABF" w14:textId="1391F0BC" w:rsidR="009A643A" w:rsidRPr="007C7FBC" w:rsidRDefault="009A643A" w:rsidP="009A643A">
            <w:pPr>
              <w:jc w:val="right"/>
              <w:rPr>
                <w:rFonts w:cs="Arial"/>
                <w:b/>
                <w:bCs/>
                <w:szCs w:val="24"/>
              </w:rPr>
            </w:pPr>
            <w:r w:rsidRPr="007C7FBC">
              <w:rPr>
                <w:b/>
              </w:rPr>
              <w:t>100.0%</w:t>
            </w:r>
          </w:p>
        </w:tc>
        <w:tc>
          <w:tcPr>
            <w:tcW w:w="1993" w:type="dxa"/>
            <w:noWrap/>
            <w:vAlign w:val="center"/>
            <w:hideMark/>
          </w:tcPr>
          <w:p w14:paraId="02E0DCF4" w14:textId="470DBE7F" w:rsidR="009A643A" w:rsidRPr="007C7FBC" w:rsidRDefault="009A643A" w:rsidP="009A643A">
            <w:pPr>
              <w:jc w:val="right"/>
              <w:rPr>
                <w:rFonts w:cs="Arial"/>
                <w:b/>
                <w:bCs/>
                <w:szCs w:val="24"/>
              </w:rPr>
            </w:pPr>
            <w:r w:rsidRPr="007C7FBC">
              <w:rPr>
                <w:b/>
              </w:rPr>
              <w:t>2613</w:t>
            </w:r>
          </w:p>
        </w:tc>
        <w:tc>
          <w:tcPr>
            <w:tcW w:w="1845" w:type="dxa"/>
            <w:noWrap/>
            <w:vAlign w:val="center"/>
            <w:hideMark/>
          </w:tcPr>
          <w:p w14:paraId="07892EC5" w14:textId="0B8B701F" w:rsidR="009A643A" w:rsidRPr="007C7FBC" w:rsidRDefault="009A643A" w:rsidP="009A643A">
            <w:pPr>
              <w:jc w:val="right"/>
              <w:rPr>
                <w:rFonts w:cs="Arial"/>
                <w:b/>
                <w:bCs/>
                <w:szCs w:val="24"/>
              </w:rPr>
            </w:pPr>
            <w:r w:rsidRPr="007C7FBC">
              <w:rPr>
                <w:b/>
              </w:rPr>
              <w:t>100.0%</w:t>
            </w:r>
          </w:p>
        </w:tc>
        <w:tc>
          <w:tcPr>
            <w:tcW w:w="1978" w:type="dxa"/>
            <w:noWrap/>
            <w:hideMark/>
          </w:tcPr>
          <w:p w14:paraId="34D402E7" w14:textId="526FEE8A" w:rsidR="009A643A" w:rsidRPr="009A643A" w:rsidRDefault="009A643A" w:rsidP="009A643A">
            <w:pPr>
              <w:jc w:val="right"/>
              <w:rPr>
                <w:rFonts w:cs="Arial"/>
                <w:b/>
                <w:bCs/>
                <w:szCs w:val="24"/>
              </w:rPr>
            </w:pPr>
            <w:r w:rsidRPr="009A643A">
              <w:rPr>
                <w:b/>
              </w:rPr>
              <w:t>4.06%</w:t>
            </w:r>
          </w:p>
        </w:tc>
      </w:tr>
    </w:tbl>
    <w:p w14:paraId="37925102" w14:textId="77777777" w:rsidR="0068154E" w:rsidRPr="00705A09" w:rsidRDefault="0068154E" w:rsidP="00BB0A71">
      <w:pPr>
        <w:rPr>
          <w:rFonts w:cs="Arial"/>
          <w:szCs w:val="24"/>
        </w:rPr>
      </w:pPr>
    </w:p>
    <w:p w14:paraId="033A7FDD" w14:textId="54F33EC7" w:rsidR="00247320" w:rsidRPr="00705A09" w:rsidRDefault="00A03767" w:rsidP="008E7061">
      <w:pPr>
        <w:pStyle w:val="Heading3"/>
      </w:pPr>
      <w:r>
        <w:t>Leavers</w:t>
      </w:r>
    </w:p>
    <w:p w14:paraId="7647F55B" w14:textId="63500F44" w:rsidR="001E61A1" w:rsidRPr="00705A09" w:rsidRDefault="00A03767" w:rsidP="00BB0A71">
      <w:pPr>
        <w:rPr>
          <w:rFonts w:cs="Arial"/>
          <w:szCs w:val="24"/>
        </w:rPr>
      </w:pPr>
      <w:r>
        <w:rPr>
          <w:rFonts w:cs="Arial"/>
          <w:szCs w:val="24"/>
        </w:rPr>
        <w:t>Leavers</w:t>
      </w:r>
      <w:r w:rsidR="00A9700E" w:rsidRPr="00705A09">
        <w:rPr>
          <w:rFonts w:cs="Arial"/>
          <w:szCs w:val="24"/>
        </w:rPr>
        <w:t xml:space="preserve"> by age range during the period under revie</w:t>
      </w:r>
      <w:r w:rsidR="00ED3369" w:rsidRPr="00705A09">
        <w:rPr>
          <w:rFonts w:cs="Arial"/>
          <w:szCs w:val="24"/>
        </w:rPr>
        <w:t>w is shown in the table below.</w:t>
      </w:r>
      <w:r w:rsidR="00901CC7" w:rsidRPr="00705A09">
        <w:rPr>
          <w:rFonts w:cs="Arial"/>
          <w:szCs w:val="24"/>
        </w:rPr>
        <w:t xml:space="preserve"> </w:t>
      </w:r>
      <w:r w:rsidR="00B53DE6" w:rsidRPr="00705A09">
        <w:rPr>
          <w:rFonts w:cs="Arial"/>
          <w:szCs w:val="24"/>
        </w:rPr>
        <w:t xml:space="preserve">The </w:t>
      </w:r>
      <w:r w:rsidR="009A2843">
        <w:rPr>
          <w:rFonts w:cs="Arial"/>
          <w:szCs w:val="24"/>
        </w:rPr>
        <w:t xml:space="preserve">number of </w:t>
      </w:r>
      <w:r>
        <w:rPr>
          <w:rFonts w:cs="Arial"/>
          <w:szCs w:val="24"/>
        </w:rPr>
        <w:t>leavers</w:t>
      </w:r>
      <w:r w:rsidR="00B53DE6" w:rsidRPr="00705A09">
        <w:rPr>
          <w:rFonts w:cs="Arial"/>
          <w:szCs w:val="24"/>
        </w:rPr>
        <w:t xml:space="preserve"> in the </w:t>
      </w:r>
      <w:r w:rsidR="009A2843">
        <w:rPr>
          <w:rFonts w:cs="Arial"/>
          <w:szCs w:val="24"/>
        </w:rPr>
        <w:t>20 to 24, 25 to 29, 40 to 44, 60 to 64 and 65 + age ranges are higher than would be expected compared to their proportion of the workforce, w</w:t>
      </w:r>
      <w:r w:rsidR="001717B1" w:rsidRPr="00705A09">
        <w:rPr>
          <w:rFonts w:cs="Arial"/>
          <w:szCs w:val="24"/>
        </w:rPr>
        <w:t xml:space="preserve">hile </w:t>
      </w:r>
      <w:r w:rsidR="009A2843">
        <w:rPr>
          <w:rFonts w:cs="Arial"/>
          <w:szCs w:val="24"/>
        </w:rPr>
        <w:t>those in the 45 to 49, 50 to 54 and 55 to 59 age ranges are lower.</w:t>
      </w:r>
    </w:p>
    <w:p w14:paraId="419CAD7B" w14:textId="77777777" w:rsidR="0068154E" w:rsidRPr="00705A09" w:rsidRDefault="0068154E" w:rsidP="00BB0A71">
      <w:pPr>
        <w:rPr>
          <w:rFonts w:cs="Arial"/>
          <w:szCs w:val="24"/>
        </w:rPr>
      </w:pPr>
    </w:p>
    <w:tbl>
      <w:tblPr>
        <w:tblW w:w="10887" w:type="dxa"/>
        <w:jc w:val="center"/>
        <w:tblLayout w:type="fixed"/>
        <w:tblLook w:val="04A0" w:firstRow="1" w:lastRow="0" w:firstColumn="1" w:lastColumn="0" w:noHBand="0" w:noVBand="1"/>
      </w:tblPr>
      <w:tblGrid>
        <w:gridCol w:w="1814"/>
        <w:gridCol w:w="1814"/>
        <w:gridCol w:w="1815"/>
        <w:gridCol w:w="1814"/>
        <w:gridCol w:w="1815"/>
        <w:gridCol w:w="1815"/>
      </w:tblGrid>
      <w:tr w:rsidR="00C40B71" w:rsidRPr="00A03767" w14:paraId="0F307E2E" w14:textId="77777777" w:rsidTr="005243A5">
        <w:trPr>
          <w:trHeight w:val="290"/>
          <w:jc w:val="center"/>
        </w:trPr>
        <w:tc>
          <w:tcPr>
            <w:tcW w:w="1814" w:type="dxa"/>
            <w:vMerge w:val="restart"/>
            <w:tcBorders>
              <w:top w:val="nil"/>
              <w:left w:val="nil"/>
              <w:right w:val="nil"/>
            </w:tcBorders>
            <w:shd w:val="clear" w:color="auto" w:fill="auto"/>
            <w:noWrap/>
            <w:vAlign w:val="bottom"/>
          </w:tcPr>
          <w:p w14:paraId="32B8172F" w14:textId="77777777" w:rsidR="00C40B71" w:rsidRPr="00A03767" w:rsidRDefault="00C40B71" w:rsidP="00BB0A71">
            <w:pPr>
              <w:rPr>
                <w:b/>
                <w:lang w:eastAsia="en-GB"/>
              </w:rPr>
            </w:pPr>
          </w:p>
        </w:tc>
        <w:tc>
          <w:tcPr>
            <w:tcW w:w="3629" w:type="dxa"/>
            <w:gridSpan w:val="2"/>
            <w:tcBorders>
              <w:top w:val="single" w:sz="4" w:space="0" w:color="auto"/>
              <w:left w:val="single" w:sz="4" w:space="0" w:color="auto"/>
              <w:bottom w:val="single" w:sz="4" w:space="0" w:color="auto"/>
              <w:right w:val="single" w:sz="4" w:space="0" w:color="auto"/>
            </w:tcBorders>
            <w:shd w:val="clear" w:color="auto" w:fill="auto"/>
            <w:noWrap/>
            <w:vAlign w:val="center"/>
          </w:tcPr>
          <w:p w14:paraId="5B5E3532" w14:textId="77777777" w:rsidR="00C40B71" w:rsidRPr="00A03767" w:rsidRDefault="00C40B71" w:rsidP="00BB0A71">
            <w:pPr>
              <w:rPr>
                <w:b/>
                <w:lang w:eastAsia="en-GB"/>
              </w:rPr>
            </w:pPr>
            <w:r w:rsidRPr="00A03767">
              <w:rPr>
                <w:b/>
                <w:lang w:eastAsia="en-GB"/>
              </w:rPr>
              <w:t>Leavers</w:t>
            </w:r>
          </w:p>
        </w:tc>
        <w:tc>
          <w:tcPr>
            <w:tcW w:w="3629" w:type="dxa"/>
            <w:gridSpan w:val="2"/>
            <w:tcBorders>
              <w:top w:val="single" w:sz="4" w:space="0" w:color="auto"/>
              <w:left w:val="nil"/>
              <w:bottom w:val="single" w:sz="4" w:space="0" w:color="auto"/>
              <w:right w:val="single" w:sz="4" w:space="0" w:color="auto"/>
            </w:tcBorders>
            <w:shd w:val="clear" w:color="auto" w:fill="auto"/>
            <w:noWrap/>
            <w:vAlign w:val="center"/>
          </w:tcPr>
          <w:p w14:paraId="482BB82C" w14:textId="77777777" w:rsidR="00C40B71" w:rsidRPr="00A03767" w:rsidRDefault="00C40B71" w:rsidP="00BB0A71">
            <w:pPr>
              <w:rPr>
                <w:b/>
                <w:lang w:eastAsia="en-GB"/>
              </w:rPr>
            </w:pPr>
            <w:r w:rsidRPr="00A03767">
              <w:rPr>
                <w:b/>
                <w:lang w:eastAsia="en-GB"/>
              </w:rPr>
              <w:t>Workforce</w:t>
            </w:r>
          </w:p>
        </w:tc>
        <w:tc>
          <w:tcPr>
            <w:tcW w:w="1815" w:type="dxa"/>
            <w:vMerge w:val="restart"/>
            <w:tcBorders>
              <w:top w:val="single" w:sz="4" w:space="0" w:color="auto"/>
              <w:left w:val="nil"/>
              <w:right w:val="single" w:sz="4" w:space="0" w:color="auto"/>
            </w:tcBorders>
          </w:tcPr>
          <w:p w14:paraId="5045573C" w14:textId="3BA0AB49" w:rsidR="00C40B71" w:rsidRPr="00A03767" w:rsidRDefault="009A2843" w:rsidP="00BB0A71">
            <w:pPr>
              <w:rPr>
                <w:b/>
                <w:lang w:eastAsia="en-GB"/>
              </w:rPr>
            </w:pPr>
            <w:r>
              <w:rPr>
                <w:b/>
                <w:lang w:eastAsia="en-GB"/>
              </w:rPr>
              <w:t>Leavers As % Of</w:t>
            </w:r>
            <w:r w:rsidR="00C40B71" w:rsidRPr="00A03767">
              <w:rPr>
                <w:b/>
                <w:lang w:eastAsia="en-GB"/>
              </w:rPr>
              <w:t xml:space="preserve"> Workforce</w:t>
            </w:r>
          </w:p>
        </w:tc>
      </w:tr>
      <w:tr w:rsidR="00C40B71" w:rsidRPr="00705A09" w14:paraId="2037E7F0" w14:textId="77777777" w:rsidTr="00205A71">
        <w:trPr>
          <w:trHeight w:val="290"/>
          <w:jc w:val="center"/>
        </w:trPr>
        <w:tc>
          <w:tcPr>
            <w:tcW w:w="1814" w:type="dxa"/>
            <w:vMerge/>
            <w:tcBorders>
              <w:left w:val="nil"/>
              <w:bottom w:val="single" w:sz="4" w:space="0" w:color="auto"/>
              <w:right w:val="nil"/>
            </w:tcBorders>
            <w:shd w:val="clear" w:color="auto" w:fill="auto"/>
            <w:noWrap/>
            <w:vAlign w:val="bottom"/>
            <w:hideMark/>
          </w:tcPr>
          <w:p w14:paraId="526554F8" w14:textId="77777777" w:rsidR="00C40B71" w:rsidRPr="00A03767" w:rsidRDefault="00C40B71" w:rsidP="00BB0A71">
            <w:pPr>
              <w:rPr>
                <w:b/>
                <w:lang w:eastAsia="en-GB"/>
              </w:rPr>
            </w:pPr>
          </w:p>
        </w:tc>
        <w:tc>
          <w:tcPr>
            <w:tcW w:w="1814" w:type="dxa"/>
            <w:tcBorders>
              <w:top w:val="nil"/>
              <w:left w:val="single" w:sz="4" w:space="0" w:color="auto"/>
              <w:bottom w:val="single" w:sz="4" w:space="0" w:color="auto"/>
              <w:right w:val="single" w:sz="4" w:space="0" w:color="auto"/>
            </w:tcBorders>
            <w:shd w:val="clear" w:color="auto" w:fill="auto"/>
            <w:noWrap/>
            <w:vAlign w:val="bottom"/>
            <w:hideMark/>
          </w:tcPr>
          <w:p w14:paraId="14799905" w14:textId="77777777" w:rsidR="00C40B71" w:rsidRPr="00A03767" w:rsidRDefault="00C40B71" w:rsidP="00BB0A71">
            <w:pPr>
              <w:rPr>
                <w:b/>
                <w:lang w:eastAsia="en-GB"/>
              </w:rPr>
            </w:pPr>
            <w:r w:rsidRPr="00A03767">
              <w:rPr>
                <w:b/>
                <w:lang w:eastAsia="en-GB"/>
              </w:rPr>
              <w:t>Headcount</w:t>
            </w:r>
          </w:p>
        </w:tc>
        <w:tc>
          <w:tcPr>
            <w:tcW w:w="1815" w:type="dxa"/>
            <w:tcBorders>
              <w:top w:val="nil"/>
              <w:left w:val="nil"/>
              <w:bottom w:val="single" w:sz="4" w:space="0" w:color="auto"/>
              <w:right w:val="single" w:sz="4" w:space="0" w:color="auto"/>
            </w:tcBorders>
            <w:shd w:val="clear" w:color="auto" w:fill="auto"/>
            <w:noWrap/>
            <w:vAlign w:val="bottom"/>
            <w:hideMark/>
          </w:tcPr>
          <w:p w14:paraId="17F01003" w14:textId="77777777" w:rsidR="00C40B71" w:rsidRPr="00A03767" w:rsidRDefault="00C40B71" w:rsidP="00BB0A71">
            <w:pPr>
              <w:rPr>
                <w:b/>
                <w:lang w:eastAsia="en-GB"/>
              </w:rPr>
            </w:pPr>
            <w:r w:rsidRPr="00A03767">
              <w:rPr>
                <w:b/>
                <w:lang w:eastAsia="en-GB"/>
              </w:rPr>
              <w:t>% Headcount</w:t>
            </w:r>
          </w:p>
        </w:tc>
        <w:tc>
          <w:tcPr>
            <w:tcW w:w="1814" w:type="dxa"/>
            <w:tcBorders>
              <w:top w:val="nil"/>
              <w:left w:val="nil"/>
              <w:bottom w:val="single" w:sz="4" w:space="0" w:color="auto"/>
              <w:right w:val="single" w:sz="4" w:space="0" w:color="auto"/>
            </w:tcBorders>
            <w:shd w:val="clear" w:color="auto" w:fill="auto"/>
            <w:noWrap/>
            <w:vAlign w:val="bottom"/>
            <w:hideMark/>
          </w:tcPr>
          <w:p w14:paraId="6FA30998" w14:textId="77777777" w:rsidR="00C40B71" w:rsidRPr="00A03767" w:rsidRDefault="00C40B71" w:rsidP="00BB0A71">
            <w:pPr>
              <w:rPr>
                <w:b/>
                <w:lang w:eastAsia="en-GB"/>
              </w:rPr>
            </w:pPr>
            <w:r w:rsidRPr="00A03767">
              <w:rPr>
                <w:b/>
                <w:lang w:eastAsia="en-GB"/>
              </w:rPr>
              <w:t>Headcount</w:t>
            </w:r>
          </w:p>
        </w:tc>
        <w:tc>
          <w:tcPr>
            <w:tcW w:w="1815" w:type="dxa"/>
            <w:tcBorders>
              <w:top w:val="nil"/>
              <w:left w:val="nil"/>
              <w:bottom w:val="single" w:sz="4" w:space="0" w:color="auto"/>
              <w:right w:val="single" w:sz="4" w:space="0" w:color="auto"/>
            </w:tcBorders>
            <w:shd w:val="clear" w:color="auto" w:fill="auto"/>
            <w:noWrap/>
            <w:vAlign w:val="bottom"/>
            <w:hideMark/>
          </w:tcPr>
          <w:p w14:paraId="5CB4097F" w14:textId="77777777" w:rsidR="00C40B71" w:rsidRPr="00A03767" w:rsidRDefault="00C40B71" w:rsidP="00BB0A71">
            <w:pPr>
              <w:rPr>
                <w:b/>
                <w:lang w:eastAsia="en-GB"/>
              </w:rPr>
            </w:pPr>
            <w:r w:rsidRPr="00A03767">
              <w:rPr>
                <w:b/>
                <w:lang w:eastAsia="en-GB"/>
              </w:rPr>
              <w:t>% Headcount</w:t>
            </w:r>
          </w:p>
        </w:tc>
        <w:tc>
          <w:tcPr>
            <w:tcW w:w="1815" w:type="dxa"/>
            <w:vMerge/>
            <w:tcBorders>
              <w:left w:val="nil"/>
              <w:bottom w:val="single" w:sz="4" w:space="0" w:color="auto"/>
              <w:right w:val="single" w:sz="4" w:space="0" w:color="auto"/>
            </w:tcBorders>
          </w:tcPr>
          <w:p w14:paraId="01DD41F4" w14:textId="77777777" w:rsidR="00C40B71" w:rsidRPr="00705A09" w:rsidRDefault="00C40B71" w:rsidP="00BB0A71">
            <w:pPr>
              <w:rPr>
                <w:lang w:eastAsia="en-GB"/>
              </w:rPr>
            </w:pPr>
          </w:p>
        </w:tc>
      </w:tr>
      <w:tr w:rsidR="009A2843" w:rsidRPr="00705A09" w14:paraId="7A45F9FF" w14:textId="77777777" w:rsidTr="008E29E1">
        <w:trPr>
          <w:trHeight w:val="290"/>
          <w:jc w:val="center"/>
        </w:trPr>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747C605D" w14:textId="21859F90" w:rsidR="009A2843" w:rsidRPr="00A03767" w:rsidRDefault="009A2843" w:rsidP="009A2843">
            <w:pPr>
              <w:rPr>
                <w:b/>
                <w:lang w:eastAsia="en-GB"/>
              </w:rPr>
            </w:pPr>
            <w:r w:rsidRPr="006532AA">
              <w:t>Under 20</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6289CC2A" w14:textId="2A584C4F" w:rsidR="009A2843" w:rsidRPr="00205A71" w:rsidRDefault="009A2843" w:rsidP="009A2843">
            <w:pPr>
              <w:jc w:val="right"/>
              <w:rPr>
                <w:rFonts w:cs="Arial"/>
                <w:szCs w:val="24"/>
                <w:lang w:eastAsia="en-GB"/>
              </w:rPr>
            </w:pPr>
            <w:r w:rsidRPr="006532AA">
              <w:t>0</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5B6A552D" w14:textId="3FA0A7B4" w:rsidR="009A2843" w:rsidRPr="00205A71" w:rsidRDefault="009A2843" w:rsidP="009A2843">
            <w:pPr>
              <w:jc w:val="right"/>
              <w:rPr>
                <w:rFonts w:cs="Arial"/>
                <w:szCs w:val="24"/>
                <w:lang w:eastAsia="en-GB"/>
              </w:rPr>
            </w:pPr>
            <w:r w:rsidRPr="006532AA">
              <w:t>0.0%</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19528B19" w14:textId="0A8FB7A5" w:rsidR="009A2843" w:rsidRPr="00205A71" w:rsidRDefault="009A2843" w:rsidP="009A2843">
            <w:pPr>
              <w:jc w:val="right"/>
              <w:rPr>
                <w:rFonts w:cs="Arial"/>
                <w:szCs w:val="24"/>
                <w:lang w:eastAsia="en-GB"/>
              </w:rPr>
            </w:pPr>
            <w:r w:rsidRPr="006532AA">
              <w:t>5</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0EAEF934" w14:textId="74481D5E" w:rsidR="009A2843" w:rsidRPr="00205A71" w:rsidRDefault="009A2843" w:rsidP="009A2843">
            <w:pPr>
              <w:jc w:val="right"/>
              <w:rPr>
                <w:rFonts w:cs="Arial"/>
                <w:szCs w:val="24"/>
                <w:lang w:eastAsia="en-GB"/>
              </w:rPr>
            </w:pPr>
            <w:r w:rsidRPr="006532AA">
              <w:t>0.2%</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699AFF6D" w14:textId="2476E5E1" w:rsidR="009A2843" w:rsidRPr="00205A71" w:rsidRDefault="009A2843" w:rsidP="009A2843">
            <w:pPr>
              <w:jc w:val="right"/>
              <w:rPr>
                <w:rFonts w:cs="Arial"/>
                <w:szCs w:val="24"/>
                <w:lang w:eastAsia="en-GB"/>
              </w:rPr>
            </w:pPr>
            <w:r w:rsidRPr="006532AA">
              <w:t>0.0%</w:t>
            </w:r>
          </w:p>
        </w:tc>
      </w:tr>
      <w:tr w:rsidR="009A2843" w:rsidRPr="00705A09" w14:paraId="1B329B26" w14:textId="77777777" w:rsidTr="008E29E1">
        <w:trPr>
          <w:trHeight w:val="290"/>
          <w:jc w:val="center"/>
        </w:trPr>
        <w:tc>
          <w:tcPr>
            <w:tcW w:w="1814" w:type="dxa"/>
            <w:tcBorders>
              <w:top w:val="single" w:sz="4" w:space="0" w:color="auto"/>
              <w:left w:val="single" w:sz="4" w:space="0" w:color="auto"/>
              <w:bottom w:val="single" w:sz="4" w:space="0" w:color="auto"/>
              <w:right w:val="single" w:sz="4" w:space="0" w:color="auto"/>
            </w:tcBorders>
            <w:shd w:val="clear" w:color="auto" w:fill="auto"/>
            <w:noWrap/>
            <w:hideMark/>
          </w:tcPr>
          <w:p w14:paraId="1BC9A1CE" w14:textId="23109237" w:rsidR="009A2843" w:rsidRPr="00A03767" w:rsidRDefault="009A2843" w:rsidP="009A2843">
            <w:pPr>
              <w:rPr>
                <w:b/>
                <w:lang w:eastAsia="en-GB"/>
              </w:rPr>
            </w:pPr>
            <w:r w:rsidRPr="006532AA">
              <w:t>20 - 24</w:t>
            </w:r>
          </w:p>
        </w:tc>
        <w:tc>
          <w:tcPr>
            <w:tcW w:w="1814" w:type="dxa"/>
            <w:tcBorders>
              <w:top w:val="single" w:sz="4" w:space="0" w:color="auto"/>
              <w:left w:val="nil"/>
              <w:bottom w:val="single" w:sz="4" w:space="0" w:color="auto"/>
              <w:right w:val="single" w:sz="4" w:space="0" w:color="auto"/>
            </w:tcBorders>
            <w:shd w:val="clear" w:color="auto" w:fill="auto"/>
            <w:noWrap/>
          </w:tcPr>
          <w:p w14:paraId="21512E7C" w14:textId="40242DDD" w:rsidR="009A2843" w:rsidRPr="00205A71" w:rsidRDefault="009A2843" w:rsidP="009A2843">
            <w:pPr>
              <w:jc w:val="right"/>
              <w:rPr>
                <w:rFonts w:cs="Arial"/>
                <w:szCs w:val="24"/>
                <w:lang w:eastAsia="en-GB"/>
              </w:rPr>
            </w:pPr>
            <w:r w:rsidRPr="006532AA">
              <w:t>16</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42710BEF" w14:textId="71187719" w:rsidR="009A2843" w:rsidRPr="00205A71" w:rsidRDefault="009A2843" w:rsidP="009A2843">
            <w:pPr>
              <w:jc w:val="right"/>
              <w:rPr>
                <w:rFonts w:cs="Arial"/>
                <w:szCs w:val="24"/>
                <w:lang w:eastAsia="en-GB"/>
              </w:rPr>
            </w:pPr>
            <w:r w:rsidRPr="006532AA">
              <w:t>6.8%</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05E3B535" w14:textId="0F6CCD4E" w:rsidR="009A2843" w:rsidRPr="00205A71" w:rsidRDefault="009A2843" w:rsidP="009A2843">
            <w:pPr>
              <w:jc w:val="right"/>
              <w:rPr>
                <w:rFonts w:cs="Arial"/>
                <w:szCs w:val="24"/>
                <w:lang w:eastAsia="en-GB"/>
              </w:rPr>
            </w:pPr>
            <w:r w:rsidRPr="006532AA">
              <w:t>100</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0BAB5C84" w14:textId="74FB83AC" w:rsidR="009A2843" w:rsidRPr="00205A71" w:rsidRDefault="009A2843" w:rsidP="009A2843">
            <w:pPr>
              <w:jc w:val="right"/>
              <w:rPr>
                <w:rFonts w:cs="Arial"/>
                <w:szCs w:val="24"/>
                <w:lang w:eastAsia="en-GB"/>
              </w:rPr>
            </w:pPr>
            <w:r w:rsidRPr="006532AA">
              <w:t>3.8%</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4808F883" w14:textId="7C318461" w:rsidR="009A2843" w:rsidRPr="00205A71" w:rsidRDefault="009A2843" w:rsidP="009A2843">
            <w:pPr>
              <w:jc w:val="right"/>
              <w:rPr>
                <w:rFonts w:cs="Arial"/>
                <w:szCs w:val="24"/>
                <w:lang w:eastAsia="en-GB"/>
              </w:rPr>
            </w:pPr>
            <w:r w:rsidRPr="006532AA">
              <w:t>16.0%</w:t>
            </w:r>
          </w:p>
        </w:tc>
      </w:tr>
      <w:tr w:rsidR="009A2843" w:rsidRPr="00705A09" w14:paraId="15C040C4" w14:textId="77777777" w:rsidTr="008E29E1">
        <w:trPr>
          <w:trHeight w:val="290"/>
          <w:jc w:val="center"/>
        </w:trPr>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0356CB03" w14:textId="15FD3E7E" w:rsidR="009A2843" w:rsidRPr="00A03767" w:rsidRDefault="009A2843" w:rsidP="009A2843">
            <w:pPr>
              <w:rPr>
                <w:b/>
                <w:lang w:eastAsia="en-GB"/>
              </w:rPr>
            </w:pPr>
            <w:r w:rsidRPr="006532AA">
              <w:t>25 - 29</w:t>
            </w:r>
          </w:p>
        </w:tc>
        <w:tc>
          <w:tcPr>
            <w:tcW w:w="1814" w:type="dxa"/>
            <w:tcBorders>
              <w:top w:val="single" w:sz="4" w:space="0" w:color="auto"/>
              <w:left w:val="nil"/>
              <w:bottom w:val="single" w:sz="4" w:space="0" w:color="auto"/>
              <w:right w:val="single" w:sz="4" w:space="0" w:color="auto"/>
            </w:tcBorders>
            <w:shd w:val="clear" w:color="auto" w:fill="auto"/>
            <w:noWrap/>
          </w:tcPr>
          <w:p w14:paraId="33B6EFAF" w14:textId="24574042" w:rsidR="009A2843" w:rsidRPr="00205A71" w:rsidRDefault="009A2843" w:rsidP="009A2843">
            <w:pPr>
              <w:jc w:val="right"/>
              <w:rPr>
                <w:rFonts w:cs="Arial"/>
                <w:szCs w:val="24"/>
                <w:lang w:eastAsia="en-GB"/>
              </w:rPr>
            </w:pPr>
            <w:r w:rsidRPr="006532AA">
              <w:t>34</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0C15CBE4" w14:textId="016418F6" w:rsidR="009A2843" w:rsidRPr="00205A71" w:rsidRDefault="009A2843" w:rsidP="009A2843">
            <w:pPr>
              <w:jc w:val="right"/>
              <w:rPr>
                <w:rFonts w:cs="Arial"/>
                <w:szCs w:val="24"/>
                <w:lang w:eastAsia="en-GB"/>
              </w:rPr>
            </w:pPr>
            <w:r w:rsidRPr="006532AA">
              <w:t>14.5%</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3B3BAFF6" w14:textId="3BE90323" w:rsidR="009A2843" w:rsidRPr="00205A71" w:rsidRDefault="009A2843" w:rsidP="009A2843">
            <w:pPr>
              <w:jc w:val="right"/>
              <w:rPr>
                <w:rFonts w:cs="Arial"/>
                <w:szCs w:val="24"/>
                <w:lang w:eastAsia="en-GB"/>
              </w:rPr>
            </w:pPr>
            <w:r w:rsidRPr="006532AA">
              <w:t>285</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7BDA4ACD" w14:textId="6B1C5289" w:rsidR="009A2843" w:rsidRPr="00205A71" w:rsidRDefault="009A2843" w:rsidP="009A2843">
            <w:pPr>
              <w:jc w:val="right"/>
              <w:rPr>
                <w:rFonts w:cs="Arial"/>
                <w:szCs w:val="24"/>
                <w:lang w:eastAsia="en-GB"/>
              </w:rPr>
            </w:pPr>
            <w:r w:rsidRPr="006532AA">
              <w:t>10.9%</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0074A3E5" w14:textId="1EFA1D2C" w:rsidR="009A2843" w:rsidRPr="00205A71" w:rsidRDefault="009A2843" w:rsidP="009A2843">
            <w:pPr>
              <w:jc w:val="right"/>
              <w:rPr>
                <w:rFonts w:cs="Arial"/>
                <w:szCs w:val="24"/>
                <w:lang w:eastAsia="en-GB"/>
              </w:rPr>
            </w:pPr>
            <w:r w:rsidRPr="006532AA">
              <w:t>11.9%</w:t>
            </w:r>
          </w:p>
        </w:tc>
      </w:tr>
      <w:tr w:rsidR="009A2843" w:rsidRPr="00705A09" w14:paraId="1B928C46" w14:textId="77777777" w:rsidTr="008E29E1">
        <w:trPr>
          <w:trHeight w:val="290"/>
          <w:jc w:val="center"/>
        </w:trPr>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0143348D" w14:textId="6F7BF174" w:rsidR="009A2843" w:rsidRPr="00A03767" w:rsidRDefault="009A2843" w:rsidP="009A2843">
            <w:pPr>
              <w:rPr>
                <w:b/>
                <w:lang w:eastAsia="en-GB"/>
              </w:rPr>
            </w:pPr>
            <w:r w:rsidRPr="006532AA">
              <w:t>30 - 34</w:t>
            </w:r>
          </w:p>
        </w:tc>
        <w:tc>
          <w:tcPr>
            <w:tcW w:w="1814" w:type="dxa"/>
            <w:tcBorders>
              <w:top w:val="single" w:sz="4" w:space="0" w:color="auto"/>
              <w:left w:val="nil"/>
              <w:bottom w:val="single" w:sz="4" w:space="0" w:color="auto"/>
              <w:right w:val="single" w:sz="4" w:space="0" w:color="auto"/>
            </w:tcBorders>
            <w:shd w:val="clear" w:color="auto" w:fill="auto"/>
            <w:noWrap/>
          </w:tcPr>
          <w:p w14:paraId="0A43AB97" w14:textId="4D6331F1" w:rsidR="009A2843" w:rsidRPr="00205A71" w:rsidRDefault="009A2843" w:rsidP="009A2843">
            <w:pPr>
              <w:jc w:val="right"/>
              <w:rPr>
                <w:rFonts w:cs="Arial"/>
                <w:szCs w:val="24"/>
                <w:lang w:eastAsia="en-GB"/>
              </w:rPr>
            </w:pPr>
            <w:r w:rsidRPr="006532AA">
              <w:t>26</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611A7355" w14:textId="50304FD9" w:rsidR="009A2843" w:rsidRPr="00205A71" w:rsidRDefault="009A2843" w:rsidP="009A2843">
            <w:pPr>
              <w:jc w:val="right"/>
              <w:rPr>
                <w:rFonts w:cs="Arial"/>
                <w:szCs w:val="24"/>
                <w:lang w:eastAsia="en-GB"/>
              </w:rPr>
            </w:pPr>
            <w:r w:rsidRPr="006532AA">
              <w:t>11.1%</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4EC7610D" w14:textId="48DF3942" w:rsidR="009A2843" w:rsidRPr="00205A71" w:rsidRDefault="009A2843" w:rsidP="009A2843">
            <w:pPr>
              <w:jc w:val="right"/>
              <w:rPr>
                <w:rFonts w:cs="Arial"/>
                <w:szCs w:val="24"/>
                <w:lang w:eastAsia="en-GB"/>
              </w:rPr>
            </w:pPr>
            <w:r w:rsidRPr="006532AA">
              <w:t>347</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51E317B9" w14:textId="5E70C69D" w:rsidR="009A2843" w:rsidRPr="00205A71" w:rsidRDefault="009A2843" w:rsidP="009A2843">
            <w:pPr>
              <w:jc w:val="right"/>
              <w:rPr>
                <w:rFonts w:cs="Arial"/>
                <w:szCs w:val="24"/>
                <w:lang w:eastAsia="en-GB"/>
              </w:rPr>
            </w:pPr>
            <w:r w:rsidRPr="006532AA">
              <w:t>13.3%</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1011F28C" w14:textId="0172ACA3" w:rsidR="009A2843" w:rsidRPr="00205A71" w:rsidRDefault="009A2843" w:rsidP="009A2843">
            <w:pPr>
              <w:jc w:val="right"/>
              <w:rPr>
                <w:rFonts w:cs="Arial"/>
                <w:szCs w:val="24"/>
                <w:lang w:eastAsia="en-GB"/>
              </w:rPr>
            </w:pPr>
            <w:r w:rsidRPr="006532AA">
              <w:t>7.5%</w:t>
            </w:r>
          </w:p>
        </w:tc>
      </w:tr>
      <w:tr w:rsidR="009A2843" w:rsidRPr="00705A09" w14:paraId="67EAF60B" w14:textId="77777777" w:rsidTr="008E29E1">
        <w:trPr>
          <w:trHeight w:val="290"/>
          <w:jc w:val="center"/>
        </w:trPr>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75696E8A" w14:textId="188BD972" w:rsidR="009A2843" w:rsidRPr="00A03767" w:rsidRDefault="009A2843" w:rsidP="009A2843">
            <w:pPr>
              <w:rPr>
                <w:b/>
                <w:lang w:eastAsia="en-GB"/>
              </w:rPr>
            </w:pPr>
            <w:r w:rsidRPr="006532AA">
              <w:t>35 - 39</w:t>
            </w:r>
          </w:p>
        </w:tc>
        <w:tc>
          <w:tcPr>
            <w:tcW w:w="1814" w:type="dxa"/>
            <w:tcBorders>
              <w:top w:val="single" w:sz="4" w:space="0" w:color="auto"/>
              <w:left w:val="nil"/>
              <w:bottom w:val="single" w:sz="4" w:space="0" w:color="auto"/>
              <w:right w:val="single" w:sz="4" w:space="0" w:color="auto"/>
            </w:tcBorders>
            <w:shd w:val="clear" w:color="auto" w:fill="auto"/>
            <w:noWrap/>
          </w:tcPr>
          <w:p w14:paraId="68C2890F" w14:textId="4D63CD8C" w:rsidR="009A2843" w:rsidRPr="00205A71" w:rsidRDefault="009A2843" w:rsidP="009A2843">
            <w:pPr>
              <w:jc w:val="right"/>
              <w:rPr>
                <w:rFonts w:cs="Arial"/>
                <w:szCs w:val="24"/>
                <w:lang w:eastAsia="en-GB"/>
              </w:rPr>
            </w:pPr>
            <w:r w:rsidRPr="006532AA">
              <w:t>35</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0A10F811" w14:textId="5FEF4596" w:rsidR="009A2843" w:rsidRPr="00205A71" w:rsidRDefault="009A2843" w:rsidP="009A2843">
            <w:pPr>
              <w:jc w:val="right"/>
              <w:rPr>
                <w:rFonts w:cs="Arial"/>
                <w:szCs w:val="24"/>
                <w:lang w:eastAsia="en-GB"/>
              </w:rPr>
            </w:pPr>
            <w:r w:rsidRPr="006532AA">
              <w:t>15.0%</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48096211" w14:textId="2C517BBB" w:rsidR="009A2843" w:rsidRPr="00205A71" w:rsidRDefault="009A2843" w:rsidP="009A2843">
            <w:pPr>
              <w:jc w:val="right"/>
              <w:rPr>
                <w:rFonts w:cs="Arial"/>
                <w:szCs w:val="24"/>
                <w:lang w:eastAsia="en-GB"/>
              </w:rPr>
            </w:pPr>
            <w:r w:rsidRPr="006532AA">
              <w:t>356</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2B04015D" w14:textId="3E7F464C" w:rsidR="009A2843" w:rsidRPr="00205A71" w:rsidRDefault="009A2843" w:rsidP="009A2843">
            <w:pPr>
              <w:jc w:val="right"/>
              <w:rPr>
                <w:rFonts w:cs="Arial"/>
                <w:szCs w:val="24"/>
                <w:lang w:eastAsia="en-GB"/>
              </w:rPr>
            </w:pPr>
            <w:r w:rsidRPr="006532AA">
              <w:t>13.6%</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53B528CC" w14:textId="4F25E5FB" w:rsidR="009A2843" w:rsidRPr="00205A71" w:rsidRDefault="009A2843" w:rsidP="009A2843">
            <w:pPr>
              <w:jc w:val="right"/>
              <w:rPr>
                <w:rFonts w:cs="Arial"/>
                <w:szCs w:val="24"/>
                <w:lang w:eastAsia="en-GB"/>
              </w:rPr>
            </w:pPr>
            <w:r w:rsidRPr="006532AA">
              <w:t>9.8%</w:t>
            </w:r>
          </w:p>
        </w:tc>
      </w:tr>
      <w:tr w:rsidR="009A2843" w:rsidRPr="00705A09" w14:paraId="0EC18FAD" w14:textId="77777777" w:rsidTr="008E29E1">
        <w:trPr>
          <w:trHeight w:val="290"/>
          <w:jc w:val="center"/>
        </w:trPr>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3C4FFBE2" w14:textId="776B16FB" w:rsidR="009A2843" w:rsidRPr="00A03767" w:rsidRDefault="009A2843" w:rsidP="009A2843">
            <w:pPr>
              <w:rPr>
                <w:b/>
                <w:lang w:eastAsia="en-GB"/>
              </w:rPr>
            </w:pPr>
            <w:r w:rsidRPr="006532AA">
              <w:t>40 - 44</w:t>
            </w:r>
          </w:p>
        </w:tc>
        <w:tc>
          <w:tcPr>
            <w:tcW w:w="1814" w:type="dxa"/>
            <w:tcBorders>
              <w:top w:val="single" w:sz="4" w:space="0" w:color="auto"/>
              <w:left w:val="nil"/>
              <w:bottom w:val="single" w:sz="4" w:space="0" w:color="auto"/>
              <w:right w:val="single" w:sz="4" w:space="0" w:color="auto"/>
            </w:tcBorders>
            <w:shd w:val="clear" w:color="auto" w:fill="auto"/>
            <w:noWrap/>
          </w:tcPr>
          <w:p w14:paraId="637EE943" w14:textId="3C63F39C" w:rsidR="009A2843" w:rsidRPr="00205A71" w:rsidRDefault="009A2843" w:rsidP="009A2843">
            <w:pPr>
              <w:jc w:val="right"/>
              <w:rPr>
                <w:rFonts w:cs="Arial"/>
                <w:szCs w:val="24"/>
                <w:lang w:eastAsia="en-GB"/>
              </w:rPr>
            </w:pPr>
            <w:r w:rsidRPr="006532AA">
              <w:t>38</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16C7A4AE" w14:textId="576D8B4A" w:rsidR="009A2843" w:rsidRPr="00205A71" w:rsidRDefault="009A2843" w:rsidP="009A2843">
            <w:pPr>
              <w:jc w:val="right"/>
              <w:rPr>
                <w:rFonts w:cs="Arial"/>
                <w:szCs w:val="24"/>
                <w:lang w:eastAsia="en-GB"/>
              </w:rPr>
            </w:pPr>
            <w:r w:rsidRPr="006532AA">
              <w:t>16.2%</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04056BED" w14:textId="3CA2A0C8" w:rsidR="009A2843" w:rsidRPr="00205A71" w:rsidRDefault="009A2843" w:rsidP="009A2843">
            <w:pPr>
              <w:jc w:val="right"/>
              <w:rPr>
                <w:rFonts w:cs="Arial"/>
                <w:szCs w:val="24"/>
                <w:lang w:eastAsia="en-GB"/>
              </w:rPr>
            </w:pPr>
            <w:r w:rsidRPr="006532AA">
              <w:t>324</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5F0A05DD" w14:textId="5F9E6FD6" w:rsidR="009A2843" w:rsidRPr="00205A71" w:rsidRDefault="009A2843" w:rsidP="009A2843">
            <w:pPr>
              <w:jc w:val="right"/>
              <w:rPr>
                <w:rFonts w:cs="Arial"/>
                <w:szCs w:val="24"/>
                <w:lang w:eastAsia="en-GB"/>
              </w:rPr>
            </w:pPr>
            <w:r w:rsidRPr="006532AA">
              <w:t>12.4%</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1E8FD3EB" w14:textId="018F0D3A" w:rsidR="009A2843" w:rsidRPr="00205A71" w:rsidRDefault="009A2843" w:rsidP="009A2843">
            <w:pPr>
              <w:jc w:val="right"/>
              <w:rPr>
                <w:rFonts w:cs="Arial"/>
                <w:szCs w:val="24"/>
                <w:lang w:eastAsia="en-GB"/>
              </w:rPr>
            </w:pPr>
            <w:r w:rsidRPr="006532AA">
              <w:t>11.7%</w:t>
            </w:r>
          </w:p>
        </w:tc>
      </w:tr>
      <w:tr w:rsidR="009A2843" w:rsidRPr="00705A09" w14:paraId="0E24F05F" w14:textId="77777777" w:rsidTr="008E29E1">
        <w:trPr>
          <w:trHeight w:val="290"/>
          <w:jc w:val="center"/>
        </w:trPr>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75D6DD56" w14:textId="28A36A48" w:rsidR="009A2843" w:rsidRPr="00A03767" w:rsidRDefault="009A2843" w:rsidP="009A2843">
            <w:pPr>
              <w:rPr>
                <w:b/>
                <w:lang w:eastAsia="en-GB"/>
              </w:rPr>
            </w:pPr>
            <w:r w:rsidRPr="006532AA">
              <w:t>45 - 49</w:t>
            </w:r>
          </w:p>
        </w:tc>
        <w:tc>
          <w:tcPr>
            <w:tcW w:w="1814" w:type="dxa"/>
            <w:tcBorders>
              <w:top w:val="single" w:sz="4" w:space="0" w:color="auto"/>
              <w:left w:val="nil"/>
              <w:bottom w:val="single" w:sz="4" w:space="0" w:color="auto"/>
              <w:right w:val="single" w:sz="4" w:space="0" w:color="auto"/>
            </w:tcBorders>
            <w:shd w:val="clear" w:color="auto" w:fill="auto"/>
            <w:noWrap/>
          </w:tcPr>
          <w:p w14:paraId="4EF61A76" w14:textId="18353D31" w:rsidR="009A2843" w:rsidRPr="00205A71" w:rsidRDefault="009A2843" w:rsidP="009A2843">
            <w:pPr>
              <w:jc w:val="right"/>
              <w:rPr>
                <w:rFonts w:cs="Arial"/>
                <w:szCs w:val="24"/>
                <w:lang w:eastAsia="en-GB"/>
              </w:rPr>
            </w:pPr>
            <w:r w:rsidRPr="006532AA">
              <w:t>14</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52620233" w14:textId="3F0DCB7F" w:rsidR="009A2843" w:rsidRPr="00205A71" w:rsidRDefault="009A2843" w:rsidP="009A2843">
            <w:pPr>
              <w:jc w:val="right"/>
              <w:rPr>
                <w:rFonts w:cs="Arial"/>
                <w:szCs w:val="24"/>
                <w:lang w:eastAsia="en-GB"/>
              </w:rPr>
            </w:pPr>
            <w:r w:rsidRPr="006532AA">
              <w:t>6.0%</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14FB367F" w14:textId="59198EE2" w:rsidR="009A2843" w:rsidRPr="00205A71" w:rsidRDefault="009A2843" w:rsidP="009A2843">
            <w:pPr>
              <w:jc w:val="right"/>
              <w:rPr>
                <w:rFonts w:cs="Arial"/>
                <w:szCs w:val="24"/>
                <w:lang w:eastAsia="en-GB"/>
              </w:rPr>
            </w:pPr>
            <w:r w:rsidRPr="006532AA">
              <w:t>323</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0466630F" w14:textId="335BB8A2" w:rsidR="009A2843" w:rsidRPr="00205A71" w:rsidRDefault="009A2843" w:rsidP="009A2843">
            <w:pPr>
              <w:jc w:val="right"/>
              <w:rPr>
                <w:rFonts w:cs="Arial"/>
                <w:szCs w:val="24"/>
                <w:lang w:eastAsia="en-GB"/>
              </w:rPr>
            </w:pPr>
            <w:r w:rsidRPr="006532AA">
              <w:t>12.4%</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66F2DD69" w14:textId="492053ED" w:rsidR="009A2843" w:rsidRPr="00205A71" w:rsidRDefault="009A2843" w:rsidP="009A2843">
            <w:pPr>
              <w:jc w:val="right"/>
              <w:rPr>
                <w:rFonts w:cs="Arial"/>
                <w:szCs w:val="24"/>
                <w:lang w:eastAsia="en-GB"/>
              </w:rPr>
            </w:pPr>
            <w:r w:rsidRPr="006532AA">
              <w:t>4.3%</w:t>
            </w:r>
          </w:p>
        </w:tc>
      </w:tr>
      <w:tr w:rsidR="009A2843" w:rsidRPr="00705A09" w14:paraId="38E3CA82" w14:textId="77777777" w:rsidTr="008E29E1">
        <w:trPr>
          <w:trHeight w:val="290"/>
          <w:jc w:val="center"/>
        </w:trPr>
        <w:tc>
          <w:tcPr>
            <w:tcW w:w="1814" w:type="dxa"/>
            <w:tcBorders>
              <w:top w:val="nil"/>
              <w:left w:val="single" w:sz="4" w:space="0" w:color="auto"/>
              <w:bottom w:val="single" w:sz="4" w:space="0" w:color="auto"/>
              <w:right w:val="single" w:sz="4" w:space="0" w:color="auto"/>
            </w:tcBorders>
            <w:shd w:val="clear" w:color="auto" w:fill="auto"/>
            <w:noWrap/>
          </w:tcPr>
          <w:p w14:paraId="7F76C74F" w14:textId="5D5E46B0" w:rsidR="009A2843" w:rsidRPr="00A03767" w:rsidRDefault="009A2843" w:rsidP="009A2843">
            <w:pPr>
              <w:rPr>
                <w:b/>
                <w:lang w:eastAsia="en-GB"/>
              </w:rPr>
            </w:pPr>
            <w:r w:rsidRPr="006532AA">
              <w:t>50 - 54</w:t>
            </w:r>
          </w:p>
        </w:tc>
        <w:tc>
          <w:tcPr>
            <w:tcW w:w="1814" w:type="dxa"/>
            <w:tcBorders>
              <w:top w:val="single" w:sz="4" w:space="0" w:color="auto"/>
              <w:left w:val="nil"/>
              <w:bottom w:val="single" w:sz="4" w:space="0" w:color="auto"/>
              <w:right w:val="single" w:sz="4" w:space="0" w:color="auto"/>
            </w:tcBorders>
            <w:shd w:val="clear" w:color="auto" w:fill="auto"/>
            <w:noWrap/>
          </w:tcPr>
          <w:p w14:paraId="0AC91EFC" w14:textId="6E79449E" w:rsidR="009A2843" w:rsidRPr="00205A71" w:rsidRDefault="009A2843" w:rsidP="009A2843">
            <w:pPr>
              <w:jc w:val="right"/>
              <w:rPr>
                <w:rFonts w:cs="Arial"/>
                <w:szCs w:val="24"/>
                <w:lang w:eastAsia="en-GB"/>
              </w:rPr>
            </w:pPr>
            <w:r w:rsidRPr="006532AA">
              <w:t>13</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60B651A2" w14:textId="66140AC8" w:rsidR="009A2843" w:rsidRPr="00205A71" w:rsidRDefault="009A2843" w:rsidP="009A2843">
            <w:pPr>
              <w:jc w:val="right"/>
              <w:rPr>
                <w:rFonts w:cs="Arial"/>
                <w:szCs w:val="24"/>
                <w:lang w:eastAsia="en-GB"/>
              </w:rPr>
            </w:pPr>
            <w:r w:rsidRPr="006532AA">
              <w:t>5.6%</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4D669482" w14:textId="3EACBEA4" w:rsidR="009A2843" w:rsidRPr="00205A71" w:rsidRDefault="009A2843" w:rsidP="009A2843">
            <w:pPr>
              <w:jc w:val="right"/>
              <w:rPr>
                <w:rFonts w:cs="Arial"/>
                <w:szCs w:val="24"/>
                <w:lang w:eastAsia="en-GB"/>
              </w:rPr>
            </w:pPr>
            <w:r w:rsidRPr="006532AA">
              <w:t>334</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735C2533" w14:textId="065D3AF3" w:rsidR="009A2843" w:rsidRPr="00205A71" w:rsidRDefault="009A2843" w:rsidP="009A2843">
            <w:pPr>
              <w:jc w:val="right"/>
              <w:rPr>
                <w:rFonts w:cs="Arial"/>
                <w:szCs w:val="24"/>
                <w:lang w:eastAsia="en-GB"/>
              </w:rPr>
            </w:pPr>
            <w:r w:rsidRPr="006532AA">
              <w:t>12.8%</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310C1DE6" w14:textId="62420F08" w:rsidR="009A2843" w:rsidRPr="00205A71" w:rsidRDefault="009A2843" w:rsidP="009A2843">
            <w:pPr>
              <w:jc w:val="right"/>
              <w:rPr>
                <w:rFonts w:cs="Arial"/>
                <w:szCs w:val="24"/>
                <w:lang w:eastAsia="en-GB"/>
              </w:rPr>
            </w:pPr>
            <w:r w:rsidRPr="006532AA">
              <w:t>3.9%</w:t>
            </w:r>
          </w:p>
        </w:tc>
      </w:tr>
      <w:tr w:rsidR="009A2843" w:rsidRPr="00705A09" w14:paraId="79D17908" w14:textId="77777777" w:rsidTr="008E29E1">
        <w:trPr>
          <w:trHeight w:val="290"/>
          <w:jc w:val="center"/>
        </w:trPr>
        <w:tc>
          <w:tcPr>
            <w:tcW w:w="1814" w:type="dxa"/>
            <w:tcBorders>
              <w:top w:val="nil"/>
              <w:left w:val="single" w:sz="4" w:space="0" w:color="auto"/>
              <w:bottom w:val="single" w:sz="4" w:space="0" w:color="auto"/>
              <w:right w:val="single" w:sz="4" w:space="0" w:color="auto"/>
            </w:tcBorders>
            <w:shd w:val="clear" w:color="auto" w:fill="auto"/>
            <w:noWrap/>
          </w:tcPr>
          <w:p w14:paraId="15DCC1C9" w14:textId="20B4B74B" w:rsidR="009A2843" w:rsidRPr="00A03767" w:rsidRDefault="009A2843" w:rsidP="009A2843">
            <w:pPr>
              <w:rPr>
                <w:b/>
                <w:lang w:eastAsia="en-GB"/>
              </w:rPr>
            </w:pPr>
            <w:r w:rsidRPr="006532AA">
              <w:t>55 - 59</w:t>
            </w:r>
          </w:p>
        </w:tc>
        <w:tc>
          <w:tcPr>
            <w:tcW w:w="1814" w:type="dxa"/>
            <w:tcBorders>
              <w:top w:val="single" w:sz="4" w:space="0" w:color="auto"/>
              <w:left w:val="nil"/>
              <w:bottom w:val="single" w:sz="4" w:space="0" w:color="auto"/>
              <w:right w:val="single" w:sz="4" w:space="0" w:color="auto"/>
            </w:tcBorders>
            <w:shd w:val="clear" w:color="auto" w:fill="auto"/>
            <w:noWrap/>
          </w:tcPr>
          <w:p w14:paraId="5102E65A" w14:textId="26591D43" w:rsidR="009A2843" w:rsidRPr="00205A71" w:rsidRDefault="009A2843" w:rsidP="009A2843">
            <w:pPr>
              <w:jc w:val="right"/>
              <w:rPr>
                <w:rFonts w:cs="Arial"/>
                <w:szCs w:val="24"/>
                <w:lang w:eastAsia="en-GB"/>
              </w:rPr>
            </w:pPr>
            <w:r w:rsidRPr="006532AA">
              <w:t>18</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774BFC95" w14:textId="6132F42B" w:rsidR="009A2843" w:rsidRPr="00205A71" w:rsidRDefault="009A2843" w:rsidP="009A2843">
            <w:pPr>
              <w:jc w:val="right"/>
              <w:rPr>
                <w:rFonts w:cs="Arial"/>
                <w:szCs w:val="24"/>
                <w:lang w:eastAsia="en-GB"/>
              </w:rPr>
            </w:pPr>
            <w:r w:rsidRPr="006532AA">
              <w:t>7.7%</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3925E3EE" w14:textId="4931B5FF" w:rsidR="009A2843" w:rsidRPr="00205A71" w:rsidRDefault="009A2843" w:rsidP="009A2843">
            <w:pPr>
              <w:jc w:val="right"/>
              <w:rPr>
                <w:rFonts w:cs="Arial"/>
                <w:szCs w:val="24"/>
                <w:lang w:eastAsia="en-GB"/>
              </w:rPr>
            </w:pPr>
            <w:r w:rsidRPr="006532AA">
              <w:t>306</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7DA5E86A" w14:textId="46E204EC" w:rsidR="009A2843" w:rsidRPr="00205A71" w:rsidRDefault="009A2843" w:rsidP="009A2843">
            <w:pPr>
              <w:jc w:val="right"/>
              <w:rPr>
                <w:rFonts w:cs="Arial"/>
                <w:szCs w:val="24"/>
                <w:lang w:eastAsia="en-GB"/>
              </w:rPr>
            </w:pPr>
            <w:r w:rsidRPr="006532AA">
              <w:t>11.7%</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60D22B3C" w14:textId="25C6A63B" w:rsidR="009A2843" w:rsidRPr="00205A71" w:rsidRDefault="009A2843" w:rsidP="009A2843">
            <w:pPr>
              <w:jc w:val="right"/>
              <w:rPr>
                <w:rFonts w:cs="Arial"/>
                <w:szCs w:val="24"/>
                <w:lang w:eastAsia="en-GB"/>
              </w:rPr>
            </w:pPr>
            <w:r w:rsidRPr="006532AA">
              <w:t>5.9%</w:t>
            </w:r>
          </w:p>
        </w:tc>
      </w:tr>
      <w:tr w:rsidR="009A2843" w:rsidRPr="00705A09" w14:paraId="61A11071" w14:textId="77777777" w:rsidTr="008E29E1">
        <w:trPr>
          <w:trHeight w:val="290"/>
          <w:jc w:val="center"/>
        </w:trPr>
        <w:tc>
          <w:tcPr>
            <w:tcW w:w="1814" w:type="dxa"/>
            <w:tcBorders>
              <w:top w:val="nil"/>
              <w:left w:val="single" w:sz="4" w:space="0" w:color="auto"/>
              <w:bottom w:val="single" w:sz="4" w:space="0" w:color="auto"/>
              <w:right w:val="single" w:sz="4" w:space="0" w:color="auto"/>
            </w:tcBorders>
            <w:shd w:val="clear" w:color="auto" w:fill="auto"/>
            <w:noWrap/>
          </w:tcPr>
          <w:p w14:paraId="741D18BF" w14:textId="50F6A974" w:rsidR="009A2843" w:rsidRPr="00A03767" w:rsidRDefault="009A2843" w:rsidP="009A2843">
            <w:pPr>
              <w:rPr>
                <w:b/>
                <w:lang w:eastAsia="en-GB"/>
              </w:rPr>
            </w:pPr>
            <w:r w:rsidRPr="006532AA">
              <w:t>60 - 64</w:t>
            </w:r>
          </w:p>
        </w:tc>
        <w:tc>
          <w:tcPr>
            <w:tcW w:w="1814" w:type="dxa"/>
            <w:tcBorders>
              <w:top w:val="single" w:sz="4" w:space="0" w:color="auto"/>
              <w:left w:val="nil"/>
              <w:bottom w:val="single" w:sz="4" w:space="0" w:color="auto"/>
              <w:right w:val="single" w:sz="4" w:space="0" w:color="auto"/>
            </w:tcBorders>
            <w:shd w:val="clear" w:color="auto" w:fill="auto"/>
            <w:noWrap/>
          </w:tcPr>
          <w:p w14:paraId="1B4B4682" w14:textId="352BD12F" w:rsidR="009A2843" w:rsidRPr="00205A71" w:rsidRDefault="009A2843" w:rsidP="009A2843">
            <w:pPr>
              <w:jc w:val="right"/>
              <w:rPr>
                <w:rFonts w:cs="Arial"/>
                <w:szCs w:val="24"/>
                <w:lang w:eastAsia="en-GB"/>
              </w:rPr>
            </w:pPr>
            <w:r w:rsidRPr="006532AA">
              <w:t>22</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31DCAB17" w14:textId="6C82D4DA" w:rsidR="009A2843" w:rsidRPr="00205A71" w:rsidRDefault="009A2843" w:rsidP="009A2843">
            <w:pPr>
              <w:jc w:val="right"/>
              <w:rPr>
                <w:rFonts w:cs="Arial"/>
                <w:szCs w:val="24"/>
                <w:lang w:eastAsia="en-GB"/>
              </w:rPr>
            </w:pPr>
            <w:r w:rsidRPr="006532AA">
              <w:t>9.4%</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799C5E3B" w14:textId="333B5CE1" w:rsidR="009A2843" w:rsidRPr="00205A71" w:rsidRDefault="009A2843" w:rsidP="009A2843">
            <w:pPr>
              <w:jc w:val="right"/>
              <w:rPr>
                <w:rFonts w:cs="Arial"/>
                <w:szCs w:val="24"/>
                <w:lang w:eastAsia="en-GB"/>
              </w:rPr>
            </w:pPr>
            <w:r w:rsidRPr="006532AA">
              <w:t>177</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7ED7E535" w14:textId="10ED988D" w:rsidR="009A2843" w:rsidRPr="00205A71" w:rsidRDefault="009A2843" w:rsidP="009A2843">
            <w:pPr>
              <w:jc w:val="right"/>
              <w:rPr>
                <w:rFonts w:cs="Arial"/>
                <w:szCs w:val="24"/>
                <w:lang w:eastAsia="en-GB"/>
              </w:rPr>
            </w:pPr>
            <w:r w:rsidRPr="006532AA">
              <w:t>6.8%</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3B81121F" w14:textId="17634411" w:rsidR="009A2843" w:rsidRPr="00205A71" w:rsidRDefault="009A2843" w:rsidP="009A2843">
            <w:pPr>
              <w:jc w:val="right"/>
              <w:rPr>
                <w:rFonts w:cs="Arial"/>
                <w:szCs w:val="24"/>
                <w:lang w:eastAsia="en-GB"/>
              </w:rPr>
            </w:pPr>
            <w:r w:rsidRPr="006532AA">
              <w:t>12.4%</w:t>
            </w:r>
          </w:p>
        </w:tc>
      </w:tr>
      <w:tr w:rsidR="009A2843" w:rsidRPr="00705A09" w14:paraId="0795FC60" w14:textId="77777777" w:rsidTr="008E29E1">
        <w:trPr>
          <w:trHeight w:val="290"/>
          <w:jc w:val="center"/>
        </w:trPr>
        <w:tc>
          <w:tcPr>
            <w:tcW w:w="1814" w:type="dxa"/>
            <w:tcBorders>
              <w:top w:val="nil"/>
              <w:left w:val="single" w:sz="4" w:space="0" w:color="auto"/>
              <w:bottom w:val="single" w:sz="4" w:space="0" w:color="auto"/>
              <w:right w:val="single" w:sz="4" w:space="0" w:color="auto"/>
            </w:tcBorders>
            <w:shd w:val="clear" w:color="auto" w:fill="auto"/>
            <w:noWrap/>
          </w:tcPr>
          <w:p w14:paraId="7B00AF71" w14:textId="13EC2DD4" w:rsidR="009A2843" w:rsidRPr="00A03767" w:rsidRDefault="009A2843" w:rsidP="009A2843">
            <w:pPr>
              <w:rPr>
                <w:b/>
                <w:lang w:eastAsia="en-GB"/>
              </w:rPr>
            </w:pPr>
            <w:r w:rsidRPr="006532AA">
              <w:t>65 +</w:t>
            </w:r>
          </w:p>
        </w:tc>
        <w:tc>
          <w:tcPr>
            <w:tcW w:w="1814" w:type="dxa"/>
            <w:tcBorders>
              <w:top w:val="single" w:sz="4" w:space="0" w:color="auto"/>
              <w:left w:val="nil"/>
              <w:bottom w:val="single" w:sz="4" w:space="0" w:color="auto"/>
              <w:right w:val="single" w:sz="4" w:space="0" w:color="auto"/>
            </w:tcBorders>
            <w:shd w:val="clear" w:color="auto" w:fill="auto"/>
            <w:noWrap/>
          </w:tcPr>
          <w:p w14:paraId="64576D92" w14:textId="28DC5F27" w:rsidR="009A2843" w:rsidRPr="00205A71" w:rsidRDefault="009A2843" w:rsidP="009A2843">
            <w:pPr>
              <w:jc w:val="right"/>
              <w:rPr>
                <w:rFonts w:cs="Arial"/>
                <w:szCs w:val="24"/>
                <w:lang w:eastAsia="en-GB"/>
              </w:rPr>
            </w:pPr>
            <w:r w:rsidRPr="006532AA">
              <w:t>18</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09136D0F" w14:textId="5EEEE516" w:rsidR="009A2843" w:rsidRPr="00205A71" w:rsidRDefault="009A2843" w:rsidP="009A2843">
            <w:pPr>
              <w:jc w:val="right"/>
              <w:rPr>
                <w:rFonts w:cs="Arial"/>
                <w:szCs w:val="24"/>
                <w:lang w:eastAsia="en-GB"/>
              </w:rPr>
            </w:pPr>
            <w:r w:rsidRPr="006532AA">
              <w:t>7.7%</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494B84F5" w14:textId="1D470BB8" w:rsidR="009A2843" w:rsidRPr="00205A71" w:rsidRDefault="009A2843" w:rsidP="009A2843">
            <w:pPr>
              <w:jc w:val="right"/>
              <w:rPr>
                <w:rFonts w:cs="Arial"/>
                <w:szCs w:val="24"/>
                <w:lang w:eastAsia="en-GB"/>
              </w:rPr>
            </w:pPr>
            <w:r w:rsidRPr="006532AA">
              <w:t>56</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713880CB" w14:textId="1BE1FFFA" w:rsidR="009A2843" w:rsidRPr="00205A71" w:rsidRDefault="009A2843" w:rsidP="009A2843">
            <w:pPr>
              <w:jc w:val="right"/>
              <w:rPr>
                <w:rFonts w:cs="Arial"/>
                <w:szCs w:val="24"/>
                <w:lang w:eastAsia="en-GB"/>
              </w:rPr>
            </w:pPr>
            <w:r w:rsidRPr="006532AA">
              <w:t>2.1%</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1FB1EB20" w14:textId="6D756BF3" w:rsidR="009A2843" w:rsidRPr="00205A71" w:rsidRDefault="009A2843" w:rsidP="009A2843">
            <w:pPr>
              <w:jc w:val="right"/>
              <w:rPr>
                <w:rFonts w:cs="Arial"/>
                <w:szCs w:val="24"/>
                <w:lang w:eastAsia="en-GB"/>
              </w:rPr>
            </w:pPr>
            <w:r w:rsidRPr="006532AA">
              <w:t>32.1%</w:t>
            </w:r>
          </w:p>
        </w:tc>
      </w:tr>
      <w:tr w:rsidR="009A2843" w:rsidRPr="00A03767" w14:paraId="13229859" w14:textId="77777777" w:rsidTr="008E29E1">
        <w:trPr>
          <w:trHeight w:val="290"/>
          <w:jc w:val="center"/>
        </w:trPr>
        <w:tc>
          <w:tcPr>
            <w:tcW w:w="1814" w:type="dxa"/>
            <w:tcBorders>
              <w:top w:val="nil"/>
              <w:left w:val="single" w:sz="4" w:space="0" w:color="auto"/>
              <w:bottom w:val="single" w:sz="4" w:space="0" w:color="auto"/>
              <w:right w:val="single" w:sz="4" w:space="0" w:color="auto"/>
            </w:tcBorders>
            <w:shd w:val="clear" w:color="auto" w:fill="auto"/>
            <w:noWrap/>
            <w:hideMark/>
          </w:tcPr>
          <w:p w14:paraId="76560918" w14:textId="484F41CF" w:rsidR="009A2843" w:rsidRPr="00A03767" w:rsidRDefault="009A2843" w:rsidP="009A2843">
            <w:pPr>
              <w:rPr>
                <w:b/>
                <w:lang w:eastAsia="en-GB"/>
              </w:rPr>
            </w:pPr>
            <w:r w:rsidRPr="006532AA">
              <w:t>Total</w:t>
            </w:r>
          </w:p>
        </w:tc>
        <w:tc>
          <w:tcPr>
            <w:tcW w:w="1814" w:type="dxa"/>
            <w:tcBorders>
              <w:top w:val="single" w:sz="4" w:space="0" w:color="auto"/>
              <w:left w:val="nil"/>
              <w:bottom w:val="single" w:sz="4" w:space="0" w:color="auto"/>
              <w:right w:val="single" w:sz="4" w:space="0" w:color="auto"/>
            </w:tcBorders>
            <w:shd w:val="clear" w:color="auto" w:fill="auto"/>
            <w:noWrap/>
          </w:tcPr>
          <w:p w14:paraId="5DA7E76F" w14:textId="463DF292" w:rsidR="009A2843" w:rsidRPr="009A2843" w:rsidRDefault="009A2843" w:rsidP="009A2843">
            <w:pPr>
              <w:jc w:val="right"/>
              <w:rPr>
                <w:rFonts w:cs="Arial"/>
                <w:b/>
                <w:szCs w:val="24"/>
                <w:lang w:eastAsia="en-GB"/>
              </w:rPr>
            </w:pPr>
            <w:r w:rsidRPr="009A2843">
              <w:rPr>
                <w:b/>
              </w:rPr>
              <w:t>234</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0D668823" w14:textId="0F1F78A1" w:rsidR="009A2843" w:rsidRPr="009A2843" w:rsidRDefault="009A2843" w:rsidP="009A2843">
            <w:pPr>
              <w:jc w:val="right"/>
              <w:rPr>
                <w:rFonts w:cs="Arial"/>
                <w:b/>
                <w:szCs w:val="24"/>
                <w:lang w:eastAsia="en-GB"/>
              </w:rPr>
            </w:pPr>
            <w:r w:rsidRPr="009A2843">
              <w:rPr>
                <w:b/>
              </w:rPr>
              <w:t>100.0%</w:t>
            </w:r>
          </w:p>
        </w:tc>
        <w:tc>
          <w:tcPr>
            <w:tcW w:w="1814" w:type="dxa"/>
            <w:tcBorders>
              <w:top w:val="single" w:sz="4" w:space="0" w:color="auto"/>
              <w:left w:val="single" w:sz="4" w:space="0" w:color="auto"/>
              <w:bottom w:val="single" w:sz="4" w:space="0" w:color="auto"/>
              <w:right w:val="single" w:sz="4" w:space="0" w:color="auto"/>
            </w:tcBorders>
            <w:shd w:val="clear" w:color="auto" w:fill="auto"/>
            <w:noWrap/>
          </w:tcPr>
          <w:p w14:paraId="31814F07" w14:textId="1245D380" w:rsidR="009A2843" w:rsidRPr="009A2843" w:rsidRDefault="009A2843" w:rsidP="009A2843">
            <w:pPr>
              <w:jc w:val="right"/>
              <w:rPr>
                <w:rFonts w:cs="Arial"/>
                <w:b/>
                <w:szCs w:val="24"/>
                <w:lang w:eastAsia="en-GB"/>
              </w:rPr>
            </w:pPr>
            <w:r w:rsidRPr="009A2843">
              <w:rPr>
                <w:b/>
              </w:rPr>
              <w:t>2613</w:t>
            </w:r>
          </w:p>
        </w:tc>
        <w:tc>
          <w:tcPr>
            <w:tcW w:w="1815" w:type="dxa"/>
            <w:tcBorders>
              <w:top w:val="single" w:sz="4" w:space="0" w:color="auto"/>
              <w:left w:val="single" w:sz="4" w:space="0" w:color="auto"/>
              <w:bottom w:val="single" w:sz="4" w:space="0" w:color="auto"/>
              <w:right w:val="single" w:sz="4" w:space="0" w:color="auto"/>
            </w:tcBorders>
            <w:shd w:val="clear" w:color="auto" w:fill="auto"/>
            <w:noWrap/>
          </w:tcPr>
          <w:p w14:paraId="48C18EBE" w14:textId="052280D9" w:rsidR="009A2843" w:rsidRPr="009A2843" w:rsidRDefault="009A2843" w:rsidP="009A2843">
            <w:pPr>
              <w:jc w:val="right"/>
              <w:rPr>
                <w:rFonts w:cs="Arial"/>
                <w:b/>
                <w:szCs w:val="24"/>
                <w:lang w:eastAsia="en-GB"/>
              </w:rPr>
            </w:pPr>
            <w:r w:rsidRPr="009A2843">
              <w:rPr>
                <w:b/>
              </w:rPr>
              <w:t>100.0%</w:t>
            </w:r>
          </w:p>
        </w:tc>
        <w:tc>
          <w:tcPr>
            <w:tcW w:w="1815" w:type="dxa"/>
            <w:tcBorders>
              <w:top w:val="single" w:sz="4" w:space="0" w:color="auto"/>
              <w:left w:val="single" w:sz="4" w:space="0" w:color="auto"/>
              <w:bottom w:val="single" w:sz="4" w:space="0" w:color="auto"/>
              <w:right w:val="single" w:sz="4" w:space="0" w:color="auto"/>
            </w:tcBorders>
            <w:shd w:val="clear" w:color="auto" w:fill="auto"/>
          </w:tcPr>
          <w:p w14:paraId="448DE8A3" w14:textId="315E2105" w:rsidR="009A2843" w:rsidRPr="009A2843" w:rsidRDefault="009A2843" w:rsidP="009A2843">
            <w:pPr>
              <w:jc w:val="right"/>
              <w:rPr>
                <w:rFonts w:cs="Arial"/>
                <w:b/>
                <w:szCs w:val="24"/>
                <w:lang w:eastAsia="en-GB"/>
              </w:rPr>
            </w:pPr>
            <w:r w:rsidRPr="009A2843">
              <w:rPr>
                <w:b/>
              </w:rPr>
              <w:t>9.0%</w:t>
            </w:r>
          </w:p>
        </w:tc>
      </w:tr>
    </w:tbl>
    <w:p w14:paraId="607A1D6B" w14:textId="77777777" w:rsidR="0071706C" w:rsidRDefault="0071706C" w:rsidP="00BB0A71"/>
    <w:p w14:paraId="42F3D0AB" w14:textId="77777777" w:rsidR="0071706C" w:rsidRDefault="0071706C" w:rsidP="008E7061">
      <w:pPr>
        <w:pStyle w:val="Heading3"/>
      </w:pPr>
      <w:r>
        <w:t>Intersectionality</w:t>
      </w:r>
    </w:p>
    <w:p w14:paraId="5621E3C7" w14:textId="76C93B7E" w:rsidR="00332CE6" w:rsidRDefault="0071706C" w:rsidP="00BB0A71">
      <w:r>
        <w:t xml:space="preserve">Having examined breakdown both by </w:t>
      </w:r>
      <w:r w:rsidR="00031820">
        <w:t>gender</w:t>
      </w:r>
      <w:r>
        <w:t xml:space="preserve"> and age, it is interesting to consider the intersection of the two.</w:t>
      </w:r>
      <w:r w:rsidR="000473CB">
        <w:t xml:space="preserve"> </w:t>
      </w:r>
      <w:r>
        <w:t>By considering the age profiles of males and females separately</w:t>
      </w:r>
      <w:r w:rsidR="00332CE6">
        <w:t>, two distinct age distributions can be seen.</w:t>
      </w:r>
    </w:p>
    <w:p w14:paraId="20FC4BA8" w14:textId="7B235603" w:rsidR="009A2843" w:rsidRDefault="009A2843" w:rsidP="00BB0A71"/>
    <w:p w14:paraId="15A7A89A" w14:textId="0EA7805F" w:rsidR="009A2843" w:rsidRDefault="009A2843" w:rsidP="00BB0A71">
      <w:r>
        <w:rPr>
          <w:noProof/>
          <w:lang w:eastAsia="en-GB"/>
        </w:rPr>
        <w:drawing>
          <wp:inline distT="0" distB="0" distL="0" distR="0" wp14:anchorId="4AF4789B" wp14:editId="7596BF58">
            <wp:extent cx="6840220" cy="2160000"/>
            <wp:effectExtent l="0" t="0" r="17780" b="12065"/>
            <wp:docPr id="46" name="Chart 46"/>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32DFE54D" w14:textId="6B15F3A1" w:rsidR="00332CE6" w:rsidRDefault="00332CE6" w:rsidP="00BB0A71"/>
    <w:p w14:paraId="4B217F4F" w14:textId="03AD6D46" w:rsidR="001A0A42" w:rsidRPr="00F825B7" w:rsidRDefault="00332CE6" w:rsidP="00BB0A71">
      <w:pPr>
        <w:rPr>
          <w:rFonts w:eastAsiaTheme="majorEastAsia"/>
          <w:b/>
          <w:bCs/>
          <w:sz w:val="28"/>
          <w:szCs w:val="26"/>
        </w:rPr>
      </w:pPr>
      <w:r>
        <w:t xml:space="preserve">The plot above shows that male and female </w:t>
      </w:r>
      <w:r w:rsidR="005B7266">
        <w:t>members of the workforce</w:t>
      </w:r>
      <w:r>
        <w:t xml:space="preserve"> have different age distributions. Male staff fall into a single d</w:t>
      </w:r>
      <w:r w:rsidR="007B425C">
        <w:t>istribution, which peaks at 50 to</w:t>
      </w:r>
      <w:r>
        <w:t xml:space="preserve"> 54 years, with a long tail to younger ages, while female staff seem to be composed of two distinct age distributions: an old</w:t>
      </w:r>
      <w:r w:rsidR="007B425C">
        <w:t>er cohort, with a mean age of 55 – 59</w:t>
      </w:r>
      <w:r>
        <w:t>; and a younger coho</w:t>
      </w:r>
      <w:r w:rsidR="007B425C">
        <w:t xml:space="preserve">rt, </w:t>
      </w:r>
      <w:r w:rsidR="00FA7429">
        <w:t>with a mean age between 30 and</w:t>
      </w:r>
      <w:r w:rsidR="00BB1D5A">
        <w:t xml:space="preserve"> 34</w:t>
      </w:r>
      <w:r>
        <w:t>. This has implications for the ageing workforce.</w:t>
      </w:r>
      <w:r w:rsidR="000473CB">
        <w:t xml:space="preserve"> </w:t>
      </w:r>
      <w:r>
        <w:t>Unless young</w:t>
      </w:r>
      <w:r w:rsidR="00FA7429">
        <w:t>er</w:t>
      </w:r>
      <w:r>
        <w:t xml:space="preserve">, male </w:t>
      </w:r>
      <w:r w:rsidR="005B7266">
        <w:t>employees</w:t>
      </w:r>
      <w:r>
        <w:t xml:space="preserve"> are on boarded to the organisation, as this older cohort of staff ages out or the workforce, the balance of female-to-male staff will swing more heavily towards female staff.</w:t>
      </w:r>
      <w:r w:rsidR="001A0A42" w:rsidRPr="00F825B7">
        <w:br w:type="page"/>
      </w:r>
    </w:p>
    <w:p w14:paraId="5F1DD004" w14:textId="347FA827" w:rsidR="00C06EE9" w:rsidRPr="00CB0BC3" w:rsidRDefault="00C06EE9" w:rsidP="0085071C">
      <w:pPr>
        <w:pStyle w:val="Heading2"/>
      </w:pPr>
      <w:bookmarkStart w:id="46" w:name="_Toc76025118"/>
      <w:r w:rsidRPr="00CB0BC3">
        <w:t>Race</w:t>
      </w:r>
      <w:bookmarkEnd w:id="46"/>
    </w:p>
    <w:p w14:paraId="2062B703" w14:textId="7A6FA170" w:rsidR="006226E9" w:rsidRDefault="006226E9" w:rsidP="008E7061">
      <w:pPr>
        <w:pStyle w:val="Heading3"/>
      </w:pPr>
      <w:r>
        <w:t>Definitions</w:t>
      </w:r>
    </w:p>
    <w:p w14:paraId="4E0E97F8" w14:textId="2E55E1AE" w:rsidR="006226E9" w:rsidRDefault="006226E9" w:rsidP="00BB0A71">
      <w:r>
        <w:t>In this section, where “White” is use</w:t>
      </w:r>
      <w:r w:rsidR="00E13C4F">
        <w:t>d to categorise members of the w</w:t>
      </w:r>
      <w:r>
        <w:t>orkforce, it includes staff who self-identified as:</w:t>
      </w:r>
    </w:p>
    <w:p w14:paraId="330EDA43" w14:textId="34F77C63" w:rsidR="006226E9" w:rsidRDefault="006226E9" w:rsidP="00CE5833">
      <w:pPr>
        <w:pStyle w:val="ListParagraph"/>
        <w:numPr>
          <w:ilvl w:val="0"/>
          <w:numId w:val="8"/>
        </w:numPr>
      </w:pPr>
      <w:r>
        <w:t>White – Scottish;</w:t>
      </w:r>
    </w:p>
    <w:p w14:paraId="395C80CE" w14:textId="05BEA158" w:rsidR="006226E9" w:rsidRDefault="006226E9" w:rsidP="00CE5833">
      <w:pPr>
        <w:pStyle w:val="ListParagraph"/>
        <w:numPr>
          <w:ilvl w:val="0"/>
          <w:numId w:val="8"/>
        </w:numPr>
      </w:pPr>
      <w:r>
        <w:t>White – Other British;</w:t>
      </w:r>
    </w:p>
    <w:p w14:paraId="7D406413" w14:textId="689ED62A" w:rsidR="006226E9" w:rsidRDefault="006226E9" w:rsidP="00CE5833">
      <w:pPr>
        <w:pStyle w:val="ListParagraph"/>
        <w:numPr>
          <w:ilvl w:val="0"/>
          <w:numId w:val="8"/>
        </w:numPr>
      </w:pPr>
      <w:r>
        <w:t>White – Irish;</w:t>
      </w:r>
    </w:p>
    <w:p w14:paraId="308B0318" w14:textId="7D5E664F" w:rsidR="006226E9" w:rsidRDefault="006226E9" w:rsidP="00CE5833">
      <w:pPr>
        <w:pStyle w:val="ListParagraph"/>
        <w:numPr>
          <w:ilvl w:val="0"/>
          <w:numId w:val="8"/>
        </w:numPr>
      </w:pPr>
      <w:r>
        <w:t>White – Polish;</w:t>
      </w:r>
    </w:p>
    <w:p w14:paraId="72428FE7" w14:textId="77777777" w:rsidR="00736821" w:rsidRDefault="006226E9" w:rsidP="00CE5833">
      <w:pPr>
        <w:pStyle w:val="ListParagraph"/>
        <w:numPr>
          <w:ilvl w:val="0"/>
          <w:numId w:val="8"/>
        </w:numPr>
      </w:pPr>
      <w:r>
        <w:t xml:space="preserve">White </w:t>
      </w:r>
      <w:r w:rsidR="00736821">
        <w:t>–</w:t>
      </w:r>
      <w:r>
        <w:t xml:space="preserve"> Other</w:t>
      </w:r>
      <w:r w:rsidR="00736821">
        <w:t>; or</w:t>
      </w:r>
    </w:p>
    <w:p w14:paraId="612A2CC3" w14:textId="236276EB" w:rsidR="00736821" w:rsidRDefault="00736821" w:rsidP="00CE5833">
      <w:pPr>
        <w:pStyle w:val="ListParagraph"/>
        <w:numPr>
          <w:ilvl w:val="0"/>
          <w:numId w:val="8"/>
        </w:numPr>
      </w:pPr>
      <w:r>
        <w:t>White – Gypsy Traveller.</w:t>
      </w:r>
    </w:p>
    <w:p w14:paraId="1378DC8E" w14:textId="1127D933" w:rsidR="00736821" w:rsidRDefault="00736821" w:rsidP="00BB0A71"/>
    <w:p w14:paraId="40C42FED" w14:textId="15BD5FEF" w:rsidR="00736821" w:rsidRDefault="00736821" w:rsidP="00BB0A71">
      <w:r>
        <w:t xml:space="preserve">Similarly, the grouping of </w:t>
      </w:r>
      <w:r w:rsidR="00E13C4F">
        <w:t>“</w:t>
      </w:r>
      <w:r>
        <w:t>Minority Ethnic</w:t>
      </w:r>
      <w:r w:rsidR="00E13C4F">
        <w:t>”</w:t>
      </w:r>
      <w:r>
        <w:t xml:space="preserve"> members of the workforce, includes staff who self-identified as:</w:t>
      </w:r>
    </w:p>
    <w:p w14:paraId="3D2E5AF0" w14:textId="1DEAB55C" w:rsidR="00736821" w:rsidRDefault="00736821" w:rsidP="00CE5833">
      <w:pPr>
        <w:pStyle w:val="ListParagraph"/>
        <w:numPr>
          <w:ilvl w:val="0"/>
          <w:numId w:val="9"/>
        </w:numPr>
      </w:pPr>
      <w:r>
        <w:t>African – African, African Scottish or African British (shortened below to “African”);</w:t>
      </w:r>
    </w:p>
    <w:p w14:paraId="10D040D2" w14:textId="1E1DA3CA" w:rsidR="00736821" w:rsidRDefault="00736821" w:rsidP="00CE5833">
      <w:pPr>
        <w:pStyle w:val="ListParagraph"/>
        <w:numPr>
          <w:ilvl w:val="0"/>
          <w:numId w:val="9"/>
        </w:numPr>
      </w:pPr>
      <w:r>
        <w:t>African – Other;</w:t>
      </w:r>
    </w:p>
    <w:p w14:paraId="72215013" w14:textId="037EF0F5" w:rsidR="00736821" w:rsidRDefault="00736821" w:rsidP="00CE5833">
      <w:pPr>
        <w:pStyle w:val="ListParagraph"/>
        <w:numPr>
          <w:ilvl w:val="0"/>
          <w:numId w:val="9"/>
        </w:numPr>
      </w:pPr>
      <w:r>
        <w:t>Asian – Bangladeshi, Bangladeshi Scottish or Bangladeshi British (shortened below to “Asian - Bangladeshi”);</w:t>
      </w:r>
    </w:p>
    <w:p w14:paraId="37EE904A" w14:textId="6D59727A" w:rsidR="00736821" w:rsidRDefault="00736821" w:rsidP="00CE5833">
      <w:pPr>
        <w:pStyle w:val="ListParagraph"/>
        <w:numPr>
          <w:ilvl w:val="0"/>
          <w:numId w:val="9"/>
        </w:numPr>
      </w:pPr>
      <w:r>
        <w:t>Asian – Chinese, Chinese Scottish or Chinese British (shortened below to “Asian – Chinese”);</w:t>
      </w:r>
    </w:p>
    <w:p w14:paraId="1B89AA6F" w14:textId="4F14782F" w:rsidR="00736821" w:rsidRDefault="00736821" w:rsidP="00CE5833">
      <w:pPr>
        <w:pStyle w:val="ListParagraph"/>
        <w:numPr>
          <w:ilvl w:val="0"/>
          <w:numId w:val="9"/>
        </w:numPr>
      </w:pPr>
      <w:r>
        <w:t>Asian – Indian, Indian Scottish or Indian British (shortened below to “Asian – Indian”);</w:t>
      </w:r>
    </w:p>
    <w:p w14:paraId="136C8598" w14:textId="01DFB39E" w:rsidR="00736821" w:rsidRDefault="00736821" w:rsidP="00CE5833">
      <w:pPr>
        <w:pStyle w:val="ListParagraph"/>
        <w:numPr>
          <w:ilvl w:val="0"/>
          <w:numId w:val="9"/>
        </w:numPr>
      </w:pPr>
      <w:r>
        <w:t>Asian – Other;</w:t>
      </w:r>
    </w:p>
    <w:p w14:paraId="7DFA6180" w14:textId="785AAD95" w:rsidR="00736821" w:rsidRDefault="00736821" w:rsidP="00CE5833">
      <w:pPr>
        <w:pStyle w:val="ListParagraph"/>
        <w:numPr>
          <w:ilvl w:val="0"/>
          <w:numId w:val="9"/>
        </w:numPr>
      </w:pPr>
      <w:r>
        <w:t>Caribbean or Black – Other;</w:t>
      </w:r>
    </w:p>
    <w:p w14:paraId="49C22071" w14:textId="3B9176F1" w:rsidR="00736821" w:rsidRDefault="00736821" w:rsidP="00CE5833">
      <w:pPr>
        <w:pStyle w:val="ListParagraph"/>
        <w:numPr>
          <w:ilvl w:val="0"/>
          <w:numId w:val="9"/>
        </w:numPr>
      </w:pPr>
      <w:r>
        <w:t>Mixed or Multiple Ethnic Group;</w:t>
      </w:r>
    </w:p>
    <w:p w14:paraId="568CDDDB" w14:textId="5B3A90FC" w:rsidR="00736821" w:rsidRDefault="00736821" w:rsidP="00CE5833">
      <w:pPr>
        <w:pStyle w:val="ListParagraph"/>
        <w:numPr>
          <w:ilvl w:val="0"/>
          <w:numId w:val="9"/>
        </w:numPr>
      </w:pPr>
      <w:r>
        <w:t>Other Ethnic Group – Arab, Arab Scottish or Arab British (shortened below to “Other Ethnic Group – Arab”); or</w:t>
      </w:r>
    </w:p>
    <w:p w14:paraId="70D8FEB1" w14:textId="7C68D367" w:rsidR="00736821" w:rsidRDefault="00736821" w:rsidP="00CE5833">
      <w:pPr>
        <w:pStyle w:val="ListParagraph"/>
        <w:numPr>
          <w:ilvl w:val="0"/>
          <w:numId w:val="9"/>
        </w:numPr>
      </w:pPr>
      <w:r>
        <w:t>Other Ethnic Group – Other.</w:t>
      </w:r>
    </w:p>
    <w:p w14:paraId="1EFED3A7" w14:textId="696723F9" w:rsidR="00736821" w:rsidRDefault="00736821" w:rsidP="00BB0A71"/>
    <w:p w14:paraId="195D5AFF" w14:textId="24D6E8FC" w:rsidR="00736821" w:rsidRDefault="00736821" w:rsidP="00BB0A71">
      <w:r>
        <w:t>Additionally, some people did not provide information on their ethnicity or preferred not to say what their ethnicity is.</w:t>
      </w:r>
    </w:p>
    <w:p w14:paraId="5C332977" w14:textId="77777777" w:rsidR="006226E9" w:rsidRPr="006226E9" w:rsidRDefault="006226E9" w:rsidP="00BB0A71"/>
    <w:p w14:paraId="15C20CE3" w14:textId="77777777" w:rsidR="000147F4" w:rsidRPr="00F825B7" w:rsidRDefault="000147F4" w:rsidP="008E7061">
      <w:pPr>
        <w:pStyle w:val="Heading3"/>
      </w:pPr>
      <w:bookmarkStart w:id="47" w:name="_Toc76025119"/>
      <w:r w:rsidRPr="00F825B7">
        <w:t>Workforce Breakdown</w:t>
      </w:r>
      <w:bookmarkEnd w:id="47"/>
    </w:p>
    <w:p w14:paraId="5075155D" w14:textId="5124BA1F" w:rsidR="00987FD2" w:rsidRPr="00705A09" w:rsidRDefault="00D43218" w:rsidP="00BB0A71">
      <w:pPr>
        <w:rPr>
          <w:rFonts w:cs="Arial"/>
          <w:szCs w:val="24"/>
        </w:rPr>
      </w:pPr>
      <w:r w:rsidRPr="00705A09">
        <w:rPr>
          <w:rFonts w:cs="Arial"/>
          <w:szCs w:val="24"/>
        </w:rPr>
        <w:t xml:space="preserve">At the end of the monitored period the largest proportion of </w:t>
      </w:r>
      <w:r w:rsidR="00E13C4F">
        <w:rPr>
          <w:rFonts w:cs="Arial"/>
          <w:szCs w:val="24"/>
        </w:rPr>
        <w:t>the workforce</w:t>
      </w:r>
      <w:r w:rsidRPr="00705A09">
        <w:rPr>
          <w:rFonts w:cs="Arial"/>
          <w:szCs w:val="24"/>
        </w:rPr>
        <w:t xml:space="preserve"> identified themselves as “White – Scottish”, coming in at </w:t>
      </w:r>
      <w:r w:rsidR="001B6690">
        <w:rPr>
          <w:rFonts w:cs="Arial"/>
          <w:szCs w:val="24"/>
        </w:rPr>
        <w:t>64</w:t>
      </w:r>
      <w:r w:rsidR="0088621C">
        <w:rPr>
          <w:rFonts w:cs="Arial"/>
          <w:szCs w:val="24"/>
        </w:rPr>
        <w:t>.</w:t>
      </w:r>
      <w:r w:rsidR="009A7AC7">
        <w:rPr>
          <w:rFonts w:cs="Arial"/>
          <w:szCs w:val="24"/>
        </w:rPr>
        <w:t>3</w:t>
      </w:r>
      <w:r w:rsidR="00B07802" w:rsidRPr="00705A09">
        <w:rPr>
          <w:rFonts w:cs="Arial"/>
          <w:szCs w:val="24"/>
        </w:rPr>
        <w:t>% of the workforce</w:t>
      </w:r>
      <w:r w:rsidR="00082A49" w:rsidRPr="00705A09">
        <w:rPr>
          <w:rFonts w:cs="Arial"/>
          <w:szCs w:val="24"/>
        </w:rPr>
        <w:t xml:space="preserve">, </w:t>
      </w:r>
      <w:r w:rsidR="009A7AC7">
        <w:rPr>
          <w:rFonts w:cs="Arial"/>
          <w:szCs w:val="24"/>
        </w:rPr>
        <w:t>0.3</w:t>
      </w:r>
      <w:r w:rsidR="008E4604" w:rsidRPr="00705A09">
        <w:rPr>
          <w:rFonts w:cs="Arial"/>
          <w:szCs w:val="24"/>
        </w:rPr>
        <w:t xml:space="preserve">% </w:t>
      </w:r>
      <w:r w:rsidR="009A7AC7">
        <w:rPr>
          <w:rFonts w:cs="Arial"/>
          <w:szCs w:val="24"/>
        </w:rPr>
        <w:t>greater than in March 2024</w:t>
      </w:r>
      <w:r w:rsidR="00B07802" w:rsidRPr="00705A09">
        <w:rPr>
          <w:rFonts w:cs="Arial"/>
          <w:szCs w:val="24"/>
        </w:rPr>
        <w:t>.</w:t>
      </w:r>
      <w:r w:rsidR="00901CC7" w:rsidRPr="00705A09">
        <w:rPr>
          <w:rFonts w:cs="Arial"/>
          <w:szCs w:val="24"/>
        </w:rPr>
        <w:t xml:space="preserve"> </w:t>
      </w:r>
      <w:r w:rsidR="00B07802" w:rsidRPr="00705A09">
        <w:rPr>
          <w:rFonts w:cs="Arial"/>
          <w:szCs w:val="24"/>
        </w:rPr>
        <w:t>The next largest group were those that did not provide an</w:t>
      </w:r>
      <w:r w:rsidR="009A7AC7">
        <w:rPr>
          <w:rFonts w:cs="Arial"/>
          <w:szCs w:val="24"/>
        </w:rPr>
        <w:t xml:space="preserve">y information on their ethnic group </w:t>
      </w:r>
      <w:r w:rsidR="0088621C">
        <w:rPr>
          <w:rFonts w:cs="Arial"/>
          <w:szCs w:val="24"/>
        </w:rPr>
        <w:t>(“Don’t Know”</w:t>
      </w:r>
      <w:r w:rsidR="002C6C7D">
        <w:rPr>
          <w:rFonts w:cs="Arial"/>
          <w:szCs w:val="24"/>
        </w:rPr>
        <w:t xml:space="preserve"> or</w:t>
      </w:r>
      <w:r w:rsidR="0088621C">
        <w:rPr>
          <w:rFonts w:cs="Arial"/>
          <w:szCs w:val="24"/>
        </w:rPr>
        <w:t xml:space="preserve"> “No Information Provided”)</w:t>
      </w:r>
      <w:r w:rsidR="00236F74" w:rsidRPr="00705A09">
        <w:rPr>
          <w:rFonts w:cs="Arial"/>
          <w:szCs w:val="24"/>
        </w:rPr>
        <w:t xml:space="preserve">, with </w:t>
      </w:r>
      <w:r w:rsidR="009A7AC7">
        <w:rPr>
          <w:rFonts w:cs="Arial"/>
          <w:szCs w:val="24"/>
        </w:rPr>
        <w:t>8.6</w:t>
      </w:r>
      <w:r w:rsidR="00082A49" w:rsidRPr="00705A09">
        <w:rPr>
          <w:rFonts w:cs="Arial"/>
          <w:szCs w:val="24"/>
        </w:rPr>
        <w:t xml:space="preserve">%, compared to </w:t>
      </w:r>
      <w:r w:rsidR="009A7AC7">
        <w:rPr>
          <w:rFonts w:cs="Arial"/>
          <w:szCs w:val="24"/>
        </w:rPr>
        <w:t>9.4</w:t>
      </w:r>
      <w:r w:rsidR="00082A49" w:rsidRPr="00705A09">
        <w:rPr>
          <w:rFonts w:cs="Arial"/>
          <w:szCs w:val="24"/>
        </w:rPr>
        <w:t>% the previous year</w:t>
      </w:r>
      <w:r w:rsidR="00F80422" w:rsidRPr="00705A09">
        <w:rPr>
          <w:rFonts w:cs="Arial"/>
          <w:szCs w:val="24"/>
        </w:rPr>
        <w:t>.</w:t>
      </w:r>
    </w:p>
    <w:p w14:paraId="36C173C4" w14:textId="77777777" w:rsidR="00910481" w:rsidRPr="00705A09" w:rsidRDefault="00910481" w:rsidP="00BB0A71">
      <w:pPr>
        <w:rPr>
          <w:rFonts w:cs="Arial"/>
          <w:szCs w:val="24"/>
        </w:rPr>
      </w:pPr>
    </w:p>
    <w:p w14:paraId="3682FE05" w14:textId="2CF80002" w:rsidR="000B1784" w:rsidRPr="00705A09" w:rsidRDefault="00B07802" w:rsidP="00BB0A71">
      <w:pPr>
        <w:rPr>
          <w:rFonts w:cs="Arial"/>
          <w:szCs w:val="24"/>
        </w:rPr>
      </w:pPr>
      <w:r w:rsidRPr="00705A09">
        <w:rPr>
          <w:rFonts w:cs="Arial"/>
          <w:szCs w:val="24"/>
        </w:rPr>
        <w:t>Minority ethnic groups made up</w:t>
      </w:r>
      <w:r w:rsidR="0027470A">
        <w:rPr>
          <w:rFonts w:cs="Arial"/>
          <w:szCs w:val="24"/>
        </w:rPr>
        <w:t xml:space="preserve"> 9.5</w:t>
      </w:r>
      <w:r w:rsidR="00236F74" w:rsidRPr="00705A09">
        <w:rPr>
          <w:rFonts w:cs="Arial"/>
          <w:szCs w:val="24"/>
        </w:rPr>
        <w:t>%</w:t>
      </w:r>
      <w:r w:rsidRPr="00705A09">
        <w:rPr>
          <w:rFonts w:cs="Arial"/>
          <w:szCs w:val="24"/>
        </w:rPr>
        <w:t xml:space="preserve"> of the workforce</w:t>
      </w:r>
      <w:r w:rsidR="00C273E4" w:rsidRPr="00705A09">
        <w:rPr>
          <w:rFonts w:cs="Arial"/>
          <w:szCs w:val="24"/>
        </w:rPr>
        <w:t xml:space="preserve"> (</w:t>
      </w:r>
      <w:r w:rsidR="0027470A">
        <w:rPr>
          <w:rFonts w:cs="Arial"/>
          <w:szCs w:val="24"/>
        </w:rPr>
        <w:t>0.1% greater than in 2024</w:t>
      </w:r>
      <w:r w:rsidR="00C273E4" w:rsidRPr="00705A09">
        <w:rPr>
          <w:rFonts w:cs="Arial"/>
          <w:szCs w:val="24"/>
        </w:rPr>
        <w:t>)</w:t>
      </w:r>
      <w:r w:rsidR="00C83026" w:rsidRPr="00705A09">
        <w:rPr>
          <w:rFonts w:cs="Arial"/>
          <w:szCs w:val="24"/>
        </w:rPr>
        <w:t>, compa</w:t>
      </w:r>
      <w:r w:rsidR="00A65F30">
        <w:rPr>
          <w:rFonts w:cs="Arial"/>
          <w:szCs w:val="24"/>
        </w:rPr>
        <w:t>red to 7.</w:t>
      </w:r>
      <w:r w:rsidR="00930E7D">
        <w:rPr>
          <w:rFonts w:cs="Arial"/>
          <w:szCs w:val="24"/>
        </w:rPr>
        <w:t>2</w:t>
      </w:r>
      <w:r w:rsidR="00AE52A9" w:rsidRPr="00705A09">
        <w:rPr>
          <w:rFonts w:cs="Arial"/>
          <w:szCs w:val="24"/>
        </w:rPr>
        <w:t>% of the Scottish</w:t>
      </w:r>
      <w:r w:rsidR="00CF69EC" w:rsidRPr="00705A09">
        <w:rPr>
          <w:rFonts w:cs="Arial"/>
          <w:szCs w:val="24"/>
        </w:rPr>
        <w:t xml:space="preserve"> population as a whole</w:t>
      </w:r>
      <w:r w:rsidR="00FC0032">
        <w:rPr>
          <w:rFonts w:cs="Arial"/>
          <w:szCs w:val="24"/>
        </w:rPr>
        <w:t>, 3.2% of the population of West Dunbartonshire’s population and 19.3%</w:t>
      </w:r>
      <w:r w:rsidR="00C83026" w:rsidRPr="00705A09">
        <w:rPr>
          <w:rFonts w:cs="Arial"/>
          <w:szCs w:val="24"/>
        </w:rPr>
        <w:t xml:space="preserve"> of</w:t>
      </w:r>
      <w:r w:rsidR="00FC0032">
        <w:rPr>
          <w:rFonts w:cs="Arial"/>
          <w:szCs w:val="24"/>
        </w:rPr>
        <w:t xml:space="preserve"> the population of Glasgow City, according </w:t>
      </w:r>
      <w:r w:rsidR="00FC0032" w:rsidRPr="00FC0032">
        <w:rPr>
          <w:rFonts w:cs="Arial"/>
          <w:szCs w:val="24"/>
        </w:rPr>
        <w:t xml:space="preserve">to </w:t>
      </w:r>
      <w:r w:rsidR="00FC0032">
        <w:rPr>
          <w:rFonts w:cs="Arial"/>
          <w:szCs w:val="24"/>
        </w:rPr>
        <w:t xml:space="preserve">Scotland’s 2022 census </w:t>
      </w:r>
      <w:r w:rsidR="00FC0032" w:rsidRPr="00FC0032">
        <w:rPr>
          <w:rFonts w:cs="Arial"/>
          <w:szCs w:val="24"/>
        </w:rPr>
        <w:t xml:space="preserve">(source: </w:t>
      </w:r>
      <w:hyperlink r:id="rId64" w:history="1">
        <w:r w:rsidR="00FC0032" w:rsidRPr="00FC0032">
          <w:rPr>
            <w:rStyle w:val="Hyperlink"/>
            <w:rFonts w:cs="Arial"/>
          </w:rPr>
          <w:t>https://www.scotlandscensus.gov.uk</w:t>
        </w:r>
      </w:hyperlink>
      <w:r w:rsidR="00FC0032" w:rsidRPr="00FC0032">
        <w:rPr>
          <w:rFonts w:cs="Arial"/>
          <w:szCs w:val="24"/>
        </w:rPr>
        <w:t>)</w:t>
      </w:r>
      <w:r w:rsidR="003A4255">
        <w:rPr>
          <w:rFonts w:cs="Arial"/>
          <w:szCs w:val="24"/>
        </w:rPr>
        <w:t>.</w:t>
      </w:r>
    </w:p>
    <w:p w14:paraId="5A57DB29" w14:textId="77777777" w:rsidR="00C273E4" w:rsidRPr="00705A09" w:rsidRDefault="00C273E4" w:rsidP="00BB0A71">
      <w:pPr>
        <w:rPr>
          <w:rFonts w:cs="Arial"/>
          <w:szCs w:val="24"/>
        </w:rPr>
      </w:pPr>
    </w:p>
    <w:p w14:paraId="777F8976" w14:textId="4F5EA56B" w:rsidR="00B07802" w:rsidRPr="00705A09" w:rsidRDefault="00082A49" w:rsidP="00BB0A71">
      <w:pPr>
        <w:rPr>
          <w:rFonts w:cs="Arial"/>
          <w:szCs w:val="24"/>
        </w:rPr>
      </w:pPr>
      <w:r w:rsidRPr="00705A09">
        <w:rPr>
          <w:rFonts w:cs="Arial"/>
          <w:szCs w:val="24"/>
        </w:rPr>
        <w:t xml:space="preserve">The percentage workforce breakdown by </w:t>
      </w:r>
      <w:r w:rsidR="001601EC" w:rsidRPr="00705A09">
        <w:rPr>
          <w:rFonts w:cs="Arial"/>
          <w:szCs w:val="24"/>
        </w:rPr>
        <w:t>ethnicity</w:t>
      </w:r>
      <w:r w:rsidRPr="00705A09">
        <w:rPr>
          <w:rFonts w:cs="Arial"/>
          <w:szCs w:val="24"/>
        </w:rPr>
        <w:t xml:space="preserve"> is shown in the table below as at the end of March each year from March 2012</w:t>
      </w:r>
      <w:r w:rsidR="009B24EC">
        <w:rPr>
          <w:rStyle w:val="FootnoteReference"/>
          <w:rFonts w:cs="Arial"/>
          <w:szCs w:val="24"/>
        </w:rPr>
        <w:footnoteReference w:id="4"/>
      </w:r>
      <w:r w:rsidRPr="00705A09">
        <w:rPr>
          <w:rFonts w:cs="Arial"/>
          <w:szCs w:val="24"/>
        </w:rPr>
        <w:t>:</w:t>
      </w:r>
    </w:p>
    <w:p w14:paraId="72C95E56" w14:textId="77777777" w:rsidR="00B62FDD" w:rsidRPr="00705A09" w:rsidRDefault="00B62FDD" w:rsidP="00BB0A71">
      <w:pPr>
        <w:rPr>
          <w:rFonts w:cs="Arial"/>
          <w:szCs w:val="24"/>
        </w:rPr>
      </w:pPr>
    </w:p>
    <w:tbl>
      <w:tblPr>
        <w:tblW w:w="10300" w:type="dxa"/>
        <w:tblInd w:w="-10" w:type="dxa"/>
        <w:tblLook w:val="04A0" w:firstRow="1" w:lastRow="0" w:firstColumn="1" w:lastColumn="0" w:noHBand="0" w:noVBand="1"/>
      </w:tblPr>
      <w:tblGrid>
        <w:gridCol w:w="2040"/>
        <w:gridCol w:w="613"/>
        <w:gridCol w:w="613"/>
        <w:gridCol w:w="613"/>
        <w:gridCol w:w="613"/>
        <w:gridCol w:w="613"/>
        <w:gridCol w:w="613"/>
        <w:gridCol w:w="613"/>
        <w:gridCol w:w="613"/>
        <w:gridCol w:w="613"/>
        <w:gridCol w:w="613"/>
        <w:gridCol w:w="613"/>
        <w:gridCol w:w="613"/>
        <w:gridCol w:w="613"/>
        <w:gridCol w:w="613"/>
      </w:tblGrid>
      <w:tr w:rsidR="009A7AC7" w:rsidRPr="009A7AC7" w14:paraId="436954E3" w14:textId="77777777" w:rsidTr="009A7AC7">
        <w:trPr>
          <w:trHeight w:val="315"/>
        </w:trPr>
        <w:tc>
          <w:tcPr>
            <w:tcW w:w="2040" w:type="dxa"/>
            <w:tcBorders>
              <w:top w:val="single" w:sz="8" w:space="0" w:color="auto"/>
              <w:left w:val="single" w:sz="8" w:space="0" w:color="auto"/>
              <w:bottom w:val="single" w:sz="8" w:space="0" w:color="auto"/>
              <w:right w:val="single" w:sz="8" w:space="0" w:color="auto"/>
            </w:tcBorders>
            <w:shd w:val="clear" w:color="auto" w:fill="auto"/>
            <w:noWrap/>
            <w:vAlign w:val="center"/>
            <w:hideMark/>
          </w:tcPr>
          <w:p w14:paraId="6E0F44DE" w14:textId="3AE69DC1" w:rsidR="009A7AC7" w:rsidRPr="009A7AC7" w:rsidRDefault="009A7AC7" w:rsidP="009A7AC7">
            <w:pPr>
              <w:rPr>
                <w:rFonts w:eastAsia="Times New Roman" w:cs="Arial"/>
                <w:b/>
                <w:color w:val="000000"/>
                <w:sz w:val="14"/>
                <w:szCs w:val="14"/>
                <w:lang w:eastAsia="en-GB"/>
              </w:rPr>
            </w:pPr>
            <w:r>
              <w:rPr>
                <w:rFonts w:eastAsia="Times New Roman" w:cs="Arial"/>
                <w:b/>
                <w:color w:val="000000"/>
                <w:sz w:val="14"/>
                <w:szCs w:val="14"/>
                <w:lang w:eastAsia="en-GB"/>
              </w:rPr>
              <w:t>Ethnic Group</w:t>
            </w:r>
          </w:p>
        </w:tc>
        <w:tc>
          <w:tcPr>
            <w:tcW w:w="600" w:type="dxa"/>
            <w:tcBorders>
              <w:top w:val="single" w:sz="8" w:space="0" w:color="auto"/>
              <w:left w:val="nil"/>
              <w:bottom w:val="single" w:sz="8" w:space="0" w:color="auto"/>
              <w:right w:val="single" w:sz="8" w:space="0" w:color="auto"/>
            </w:tcBorders>
            <w:shd w:val="clear" w:color="auto" w:fill="auto"/>
            <w:noWrap/>
            <w:vAlign w:val="center"/>
            <w:hideMark/>
          </w:tcPr>
          <w:p w14:paraId="5AD1F88D"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2012</w:t>
            </w:r>
          </w:p>
        </w:tc>
        <w:tc>
          <w:tcPr>
            <w:tcW w:w="600" w:type="dxa"/>
            <w:tcBorders>
              <w:top w:val="single" w:sz="8" w:space="0" w:color="auto"/>
              <w:left w:val="nil"/>
              <w:bottom w:val="single" w:sz="8" w:space="0" w:color="auto"/>
              <w:right w:val="single" w:sz="8" w:space="0" w:color="auto"/>
            </w:tcBorders>
            <w:shd w:val="clear" w:color="auto" w:fill="auto"/>
            <w:noWrap/>
            <w:vAlign w:val="center"/>
            <w:hideMark/>
          </w:tcPr>
          <w:p w14:paraId="44391576"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2013</w:t>
            </w:r>
          </w:p>
        </w:tc>
        <w:tc>
          <w:tcPr>
            <w:tcW w:w="600" w:type="dxa"/>
            <w:tcBorders>
              <w:top w:val="single" w:sz="8" w:space="0" w:color="auto"/>
              <w:left w:val="nil"/>
              <w:bottom w:val="single" w:sz="8" w:space="0" w:color="auto"/>
              <w:right w:val="single" w:sz="8" w:space="0" w:color="auto"/>
            </w:tcBorders>
            <w:shd w:val="clear" w:color="auto" w:fill="auto"/>
            <w:noWrap/>
            <w:vAlign w:val="center"/>
            <w:hideMark/>
          </w:tcPr>
          <w:p w14:paraId="5CF91A58"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2014</w:t>
            </w:r>
          </w:p>
        </w:tc>
        <w:tc>
          <w:tcPr>
            <w:tcW w:w="600" w:type="dxa"/>
            <w:tcBorders>
              <w:top w:val="single" w:sz="8" w:space="0" w:color="auto"/>
              <w:left w:val="nil"/>
              <w:bottom w:val="single" w:sz="8" w:space="0" w:color="auto"/>
              <w:right w:val="single" w:sz="8" w:space="0" w:color="auto"/>
            </w:tcBorders>
            <w:shd w:val="clear" w:color="auto" w:fill="auto"/>
            <w:noWrap/>
            <w:vAlign w:val="center"/>
            <w:hideMark/>
          </w:tcPr>
          <w:p w14:paraId="5B7490F0"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2015</w:t>
            </w:r>
          </w:p>
        </w:tc>
        <w:tc>
          <w:tcPr>
            <w:tcW w:w="600" w:type="dxa"/>
            <w:tcBorders>
              <w:top w:val="single" w:sz="8" w:space="0" w:color="auto"/>
              <w:left w:val="nil"/>
              <w:bottom w:val="single" w:sz="8" w:space="0" w:color="auto"/>
              <w:right w:val="single" w:sz="8" w:space="0" w:color="auto"/>
            </w:tcBorders>
            <w:shd w:val="clear" w:color="auto" w:fill="auto"/>
            <w:noWrap/>
            <w:vAlign w:val="center"/>
            <w:hideMark/>
          </w:tcPr>
          <w:p w14:paraId="21E92167"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2016</w:t>
            </w:r>
          </w:p>
        </w:tc>
        <w:tc>
          <w:tcPr>
            <w:tcW w:w="600" w:type="dxa"/>
            <w:tcBorders>
              <w:top w:val="single" w:sz="8" w:space="0" w:color="auto"/>
              <w:left w:val="nil"/>
              <w:bottom w:val="single" w:sz="8" w:space="0" w:color="auto"/>
              <w:right w:val="single" w:sz="8" w:space="0" w:color="auto"/>
            </w:tcBorders>
            <w:shd w:val="clear" w:color="auto" w:fill="auto"/>
            <w:noWrap/>
            <w:vAlign w:val="center"/>
            <w:hideMark/>
          </w:tcPr>
          <w:p w14:paraId="07B33A92"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2017</w:t>
            </w:r>
          </w:p>
        </w:tc>
        <w:tc>
          <w:tcPr>
            <w:tcW w:w="600" w:type="dxa"/>
            <w:tcBorders>
              <w:top w:val="single" w:sz="8" w:space="0" w:color="auto"/>
              <w:left w:val="nil"/>
              <w:bottom w:val="single" w:sz="8" w:space="0" w:color="auto"/>
              <w:right w:val="single" w:sz="8" w:space="0" w:color="auto"/>
            </w:tcBorders>
            <w:shd w:val="clear" w:color="auto" w:fill="auto"/>
            <w:vAlign w:val="center"/>
            <w:hideMark/>
          </w:tcPr>
          <w:p w14:paraId="01DAB7D4"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2018</w:t>
            </w:r>
          </w:p>
        </w:tc>
        <w:tc>
          <w:tcPr>
            <w:tcW w:w="600" w:type="dxa"/>
            <w:tcBorders>
              <w:top w:val="single" w:sz="8" w:space="0" w:color="auto"/>
              <w:left w:val="nil"/>
              <w:bottom w:val="single" w:sz="8" w:space="0" w:color="auto"/>
              <w:right w:val="single" w:sz="8" w:space="0" w:color="auto"/>
            </w:tcBorders>
            <w:shd w:val="clear" w:color="auto" w:fill="auto"/>
            <w:vAlign w:val="center"/>
            <w:hideMark/>
          </w:tcPr>
          <w:p w14:paraId="3ECAE9C0"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2019</w:t>
            </w:r>
          </w:p>
        </w:tc>
        <w:tc>
          <w:tcPr>
            <w:tcW w:w="600" w:type="dxa"/>
            <w:tcBorders>
              <w:top w:val="single" w:sz="8" w:space="0" w:color="auto"/>
              <w:left w:val="nil"/>
              <w:bottom w:val="single" w:sz="8" w:space="0" w:color="auto"/>
              <w:right w:val="single" w:sz="8" w:space="0" w:color="auto"/>
            </w:tcBorders>
            <w:shd w:val="clear" w:color="auto" w:fill="auto"/>
            <w:vAlign w:val="center"/>
            <w:hideMark/>
          </w:tcPr>
          <w:p w14:paraId="09764B43"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2020</w:t>
            </w:r>
          </w:p>
        </w:tc>
        <w:tc>
          <w:tcPr>
            <w:tcW w:w="600" w:type="dxa"/>
            <w:tcBorders>
              <w:top w:val="single" w:sz="8" w:space="0" w:color="auto"/>
              <w:left w:val="nil"/>
              <w:bottom w:val="single" w:sz="8" w:space="0" w:color="auto"/>
              <w:right w:val="single" w:sz="8" w:space="0" w:color="auto"/>
            </w:tcBorders>
            <w:shd w:val="clear" w:color="auto" w:fill="auto"/>
            <w:noWrap/>
            <w:vAlign w:val="center"/>
            <w:hideMark/>
          </w:tcPr>
          <w:p w14:paraId="1A321206"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2021</w:t>
            </w:r>
          </w:p>
        </w:tc>
        <w:tc>
          <w:tcPr>
            <w:tcW w:w="600" w:type="dxa"/>
            <w:tcBorders>
              <w:top w:val="single" w:sz="8" w:space="0" w:color="auto"/>
              <w:left w:val="nil"/>
              <w:bottom w:val="single" w:sz="8" w:space="0" w:color="auto"/>
              <w:right w:val="single" w:sz="8" w:space="0" w:color="auto"/>
            </w:tcBorders>
            <w:shd w:val="clear" w:color="auto" w:fill="auto"/>
            <w:vAlign w:val="center"/>
            <w:hideMark/>
          </w:tcPr>
          <w:p w14:paraId="0DEA2B00"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2022</w:t>
            </w:r>
          </w:p>
        </w:tc>
        <w:tc>
          <w:tcPr>
            <w:tcW w:w="600" w:type="dxa"/>
            <w:tcBorders>
              <w:top w:val="single" w:sz="8" w:space="0" w:color="auto"/>
              <w:left w:val="nil"/>
              <w:bottom w:val="single" w:sz="8" w:space="0" w:color="auto"/>
              <w:right w:val="single" w:sz="8" w:space="0" w:color="auto"/>
            </w:tcBorders>
            <w:shd w:val="clear" w:color="auto" w:fill="auto"/>
            <w:vAlign w:val="center"/>
            <w:hideMark/>
          </w:tcPr>
          <w:p w14:paraId="6B806907"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2023</w:t>
            </w:r>
          </w:p>
        </w:tc>
        <w:tc>
          <w:tcPr>
            <w:tcW w:w="600" w:type="dxa"/>
            <w:tcBorders>
              <w:top w:val="single" w:sz="8" w:space="0" w:color="auto"/>
              <w:left w:val="nil"/>
              <w:bottom w:val="single" w:sz="8" w:space="0" w:color="auto"/>
              <w:right w:val="single" w:sz="8" w:space="0" w:color="auto"/>
            </w:tcBorders>
            <w:shd w:val="clear" w:color="auto" w:fill="auto"/>
            <w:vAlign w:val="center"/>
            <w:hideMark/>
          </w:tcPr>
          <w:p w14:paraId="384A1D11"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2024</w:t>
            </w:r>
          </w:p>
        </w:tc>
        <w:tc>
          <w:tcPr>
            <w:tcW w:w="460" w:type="dxa"/>
            <w:tcBorders>
              <w:top w:val="single" w:sz="8" w:space="0" w:color="auto"/>
              <w:left w:val="nil"/>
              <w:bottom w:val="single" w:sz="8" w:space="0" w:color="auto"/>
              <w:right w:val="single" w:sz="8" w:space="0" w:color="auto"/>
            </w:tcBorders>
            <w:shd w:val="clear" w:color="auto" w:fill="auto"/>
            <w:vAlign w:val="center"/>
            <w:hideMark/>
          </w:tcPr>
          <w:p w14:paraId="0E49E1D5" w14:textId="77777777" w:rsidR="009A7AC7" w:rsidRPr="009A7AC7" w:rsidRDefault="009A7AC7" w:rsidP="009A7AC7">
            <w:pPr>
              <w:jc w:val="right"/>
              <w:rPr>
                <w:rFonts w:eastAsia="Times New Roman" w:cs="Arial"/>
                <w:b/>
                <w:color w:val="000000"/>
                <w:sz w:val="14"/>
                <w:szCs w:val="14"/>
                <w:lang w:eastAsia="en-GB"/>
              </w:rPr>
            </w:pPr>
            <w:r w:rsidRPr="009A7AC7">
              <w:rPr>
                <w:rFonts w:eastAsia="Times New Roman" w:cs="Arial"/>
                <w:b/>
                <w:color w:val="000000"/>
                <w:sz w:val="14"/>
                <w:szCs w:val="14"/>
                <w:lang w:eastAsia="en-GB"/>
              </w:rPr>
              <w:t>2025</w:t>
            </w:r>
          </w:p>
        </w:tc>
      </w:tr>
      <w:tr w:rsidR="009A7AC7" w:rsidRPr="009A7AC7" w14:paraId="52F199BC"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3AEA5E42"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White – Scottish</w:t>
            </w:r>
          </w:p>
        </w:tc>
        <w:tc>
          <w:tcPr>
            <w:tcW w:w="600" w:type="dxa"/>
            <w:tcBorders>
              <w:top w:val="nil"/>
              <w:left w:val="nil"/>
              <w:bottom w:val="single" w:sz="8" w:space="0" w:color="auto"/>
              <w:right w:val="single" w:sz="8" w:space="0" w:color="auto"/>
            </w:tcBorders>
            <w:shd w:val="clear" w:color="auto" w:fill="auto"/>
            <w:noWrap/>
            <w:vAlign w:val="center"/>
            <w:hideMark/>
          </w:tcPr>
          <w:p w14:paraId="4C2EE2FE"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56.6%</w:t>
            </w:r>
          </w:p>
        </w:tc>
        <w:tc>
          <w:tcPr>
            <w:tcW w:w="600" w:type="dxa"/>
            <w:tcBorders>
              <w:top w:val="nil"/>
              <w:left w:val="nil"/>
              <w:bottom w:val="single" w:sz="8" w:space="0" w:color="auto"/>
              <w:right w:val="single" w:sz="8" w:space="0" w:color="auto"/>
            </w:tcBorders>
            <w:shd w:val="clear" w:color="auto" w:fill="auto"/>
            <w:noWrap/>
            <w:vAlign w:val="center"/>
            <w:hideMark/>
          </w:tcPr>
          <w:p w14:paraId="3DC6FC05"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58.5%</w:t>
            </w:r>
          </w:p>
        </w:tc>
        <w:tc>
          <w:tcPr>
            <w:tcW w:w="600" w:type="dxa"/>
            <w:tcBorders>
              <w:top w:val="nil"/>
              <w:left w:val="nil"/>
              <w:bottom w:val="single" w:sz="8" w:space="0" w:color="auto"/>
              <w:right w:val="single" w:sz="8" w:space="0" w:color="auto"/>
            </w:tcBorders>
            <w:shd w:val="clear" w:color="auto" w:fill="auto"/>
            <w:noWrap/>
            <w:vAlign w:val="center"/>
            <w:hideMark/>
          </w:tcPr>
          <w:p w14:paraId="15BF2C2D"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63.9%</w:t>
            </w:r>
          </w:p>
        </w:tc>
        <w:tc>
          <w:tcPr>
            <w:tcW w:w="600" w:type="dxa"/>
            <w:tcBorders>
              <w:top w:val="nil"/>
              <w:left w:val="nil"/>
              <w:bottom w:val="single" w:sz="8" w:space="0" w:color="auto"/>
              <w:right w:val="single" w:sz="8" w:space="0" w:color="auto"/>
            </w:tcBorders>
            <w:shd w:val="clear" w:color="auto" w:fill="auto"/>
            <w:noWrap/>
            <w:vAlign w:val="center"/>
            <w:hideMark/>
          </w:tcPr>
          <w:p w14:paraId="620E847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66.7%</w:t>
            </w:r>
          </w:p>
        </w:tc>
        <w:tc>
          <w:tcPr>
            <w:tcW w:w="600" w:type="dxa"/>
            <w:tcBorders>
              <w:top w:val="nil"/>
              <w:left w:val="nil"/>
              <w:bottom w:val="single" w:sz="8" w:space="0" w:color="auto"/>
              <w:right w:val="single" w:sz="8" w:space="0" w:color="auto"/>
            </w:tcBorders>
            <w:shd w:val="clear" w:color="auto" w:fill="auto"/>
            <w:noWrap/>
            <w:vAlign w:val="center"/>
            <w:hideMark/>
          </w:tcPr>
          <w:p w14:paraId="61FC224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66.9%</w:t>
            </w:r>
          </w:p>
        </w:tc>
        <w:tc>
          <w:tcPr>
            <w:tcW w:w="600" w:type="dxa"/>
            <w:tcBorders>
              <w:top w:val="nil"/>
              <w:left w:val="nil"/>
              <w:bottom w:val="single" w:sz="8" w:space="0" w:color="auto"/>
              <w:right w:val="single" w:sz="8" w:space="0" w:color="auto"/>
            </w:tcBorders>
            <w:shd w:val="clear" w:color="auto" w:fill="auto"/>
            <w:noWrap/>
            <w:vAlign w:val="center"/>
            <w:hideMark/>
          </w:tcPr>
          <w:p w14:paraId="20BB798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67.0%</w:t>
            </w:r>
          </w:p>
        </w:tc>
        <w:tc>
          <w:tcPr>
            <w:tcW w:w="600" w:type="dxa"/>
            <w:tcBorders>
              <w:top w:val="nil"/>
              <w:left w:val="nil"/>
              <w:bottom w:val="single" w:sz="8" w:space="0" w:color="auto"/>
              <w:right w:val="single" w:sz="8" w:space="0" w:color="auto"/>
            </w:tcBorders>
            <w:shd w:val="clear" w:color="auto" w:fill="auto"/>
            <w:vAlign w:val="center"/>
            <w:hideMark/>
          </w:tcPr>
          <w:p w14:paraId="5331D5F5"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69.3%</w:t>
            </w:r>
          </w:p>
        </w:tc>
        <w:tc>
          <w:tcPr>
            <w:tcW w:w="600" w:type="dxa"/>
            <w:tcBorders>
              <w:top w:val="nil"/>
              <w:left w:val="nil"/>
              <w:bottom w:val="single" w:sz="8" w:space="0" w:color="auto"/>
              <w:right w:val="single" w:sz="8" w:space="0" w:color="auto"/>
            </w:tcBorders>
            <w:shd w:val="clear" w:color="auto" w:fill="auto"/>
            <w:vAlign w:val="center"/>
            <w:hideMark/>
          </w:tcPr>
          <w:p w14:paraId="39E9EE6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67.8%</w:t>
            </w:r>
          </w:p>
        </w:tc>
        <w:tc>
          <w:tcPr>
            <w:tcW w:w="600" w:type="dxa"/>
            <w:tcBorders>
              <w:top w:val="nil"/>
              <w:left w:val="nil"/>
              <w:bottom w:val="single" w:sz="8" w:space="0" w:color="auto"/>
              <w:right w:val="single" w:sz="8" w:space="0" w:color="auto"/>
            </w:tcBorders>
            <w:shd w:val="clear" w:color="auto" w:fill="auto"/>
            <w:vAlign w:val="center"/>
            <w:hideMark/>
          </w:tcPr>
          <w:p w14:paraId="5E6B8317"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67.7%</w:t>
            </w:r>
          </w:p>
        </w:tc>
        <w:tc>
          <w:tcPr>
            <w:tcW w:w="600" w:type="dxa"/>
            <w:tcBorders>
              <w:top w:val="nil"/>
              <w:left w:val="nil"/>
              <w:bottom w:val="single" w:sz="8" w:space="0" w:color="auto"/>
              <w:right w:val="single" w:sz="8" w:space="0" w:color="auto"/>
            </w:tcBorders>
            <w:shd w:val="clear" w:color="auto" w:fill="auto"/>
            <w:noWrap/>
            <w:vAlign w:val="center"/>
            <w:hideMark/>
          </w:tcPr>
          <w:p w14:paraId="5D90E07F"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67.8%</w:t>
            </w:r>
          </w:p>
        </w:tc>
        <w:tc>
          <w:tcPr>
            <w:tcW w:w="600" w:type="dxa"/>
            <w:tcBorders>
              <w:top w:val="nil"/>
              <w:left w:val="nil"/>
              <w:bottom w:val="single" w:sz="8" w:space="0" w:color="auto"/>
              <w:right w:val="single" w:sz="8" w:space="0" w:color="auto"/>
            </w:tcBorders>
            <w:shd w:val="clear" w:color="auto" w:fill="auto"/>
            <w:vAlign w:val="center"/>
            <w:hideMark/>
          </w:tcPr>
          <w:p w14:paraId="1A014B7F"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67.7%</w:t>
            </w:r>
          </w:p>
        </w:tc>
        <w:tc>
          <w:tcPr>
            <w:tcW w:w="600" w:type="dxa"/>
            <w:tcBorders>
              <w:top w:val="nil"/>
              <w:left w:val="nil"/>
              <w:bottom w:val="single" w:sz="8" w:space="0" w:color="auto"/>
              <w:right w:val="single" w:sz="8" w:space="0" w:color="auto"/>
            </w:tcBorders>
            <w:shd w:val="clear" w:color="auto" w:fill="auto"/>
            <w:vAlign w:val="center"/>
            <w:hideMark/>
          </w:tcPr>
          <w:p w14:paraId="3EB9F511"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66.9%</w:t>
            </w:r>
          </w:p>
        </w:tc>
        <w:tc>
          <w:tcPr>
            <w:tcW w:w="600" w:type="dxa"/>
            <w:tcBorders>
              <w:top w:val="nil"/>
              <w:left w:val="nil"/>
              <w:bottom w:val="single" w:sz="8" w:space="0" w:color="auto"/>
              <w:right w:val="single" w:sz="8" w:space="0" w:color="auto"/>
            </w:tcBorders>
            <w:shd w:val="clear" w:color="auto" w:fill="auto"/>
            <w:vAlign w:val="center"/>
            <w:hideMark/>
          </w:tcPr>
          <w:p w14:paraId="7EFB744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64.0%</w:t>
            </w:r>
          </w:p>
        </w:tc>
        <w:tc>
          <w:tcPr>
            <w:tcW w:w="460" w:type="dxa"/>
            <w:tcBorders>
              <w:top w:val="nil"/>
              <w:left w:val="nil"/>
              <w:bottom w:val="single" w:sz="8" w:space="0" w:color="auto"/>
              <w:right w:val="single" w:sz="8" w:space="0" w:color="auto"/>
            </w:tcBorders>
            <w:shd w:val="clear" w:color="auto" w:fill="auto"/>
            <w:vAlign w:val="center"/>
            <w:hideMark/>
          </w:tcPr>
          <w:p w14:paraId="0FA89F3D"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64.3%</w:t>
            </w:r>
          </w:p>
        </w:tc>
      </w:tr>
      <w:tr w:rsidR="009A7AC7" w:rsidRPr="009A7AC7" w14:paraId="66B6CE1D"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19A3B271"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No information provided</w:t>
            </w:r>
          </w:p>
        </w:tc>
        <w:tc>
          <w:tcPr>
            <w:tcW w:w="600" w:type="dxa"/>
            <w:tcBorders>
              <w:top w:val="nil"/>
              <w:left w:val="nil"/>
              <w:bottom w:val="single" w:sz="8" w:space="0" w:color="auto"/>
              <w:right w:val="single" w:sz="8" w:space="0" w:color="auto"/>
            </w:tcBorders>
            <w:shd w:val="clear" w:color="auto" w:fill="auto"/>
            <w:noWrap/>
            <w:vAlign w:val="center"/>
            <w:hideMark/>
          </w:tcPr>
          <w:p w14:paraId="3801572B"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24.4%</w:t>
            </w:r>
          </w:p>
        </w:tc>
        <w:tc>
          <w:tcPr>
            <w:tcW w:w="600" w:type="dxa"/>
            <w:tcBorders>
              <w:top w:val="nil"/>
              <w:left w:val="nil"/>
              <w:bottom w:val="single" w:sz="8" w:space="0" w:color="auto"/>
              <w:right w:val="single" w:sz="8" w:space="0" w:color="auto"/>
            </w:tcBorders>
            <w:shd w:val="clear" w:color="auto" w:fill="auto"/>
            <w:noWrap/>
            <w:vAlign w:val="center"/>
            <w:hideMark/>
          </w:tcPr>
          <w:p w14:paraId="2679D65A"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22.6%</w:t>
            </w:r>
          </w:p>
        </w:tc>
        <w:tc>
          <w:tcPr>
            <w:tcW w:w="600" w:type="dxa"/>
            <w:tcBorders>
              <w:top w:val="nil"/>
              <w:left w:val="nil"/>
              <w:bottom w:val="single" w:sz="8" w:space="0" w:color="auto"/>
              <w:right w:val="single" w:sz="8" w:space="0" w:color="auto"/>
            </w:tcBorders>
            <w:shd w:val="clear" w:color="auto" w:fill="auto"/>
            <w:noWrap/>
            <w:vAlign w:val="center"/>
            <w:hideMark/>
          </w:tcPr>
          <w:p w14:paraId="2B210A58"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16.9%</w:t>
            </w:r>
          </w:p>
        </w:tc>
        <w:tc>
          <w:tcPr>
            <w:tcW w:w="600" w:type="dxa"/>
            <w:tcBorders>
              <w:top w:val="nil"/>
              <w:left w:val="nil"/>
              <w:bottom w:val="single" w:sz="8" w:space="0" w:color="auto"/>
              <w:right w:val="single" w:sz="8" w:space="0" w:color="auto"/>
            </w:tcBorders>
            <w:shd w:val="clear" w:color="auto" w:fill="auto"/>
            <w:noWrap/>
            <w:vAlign w:val="center"/>
            <w:hideMark/>
          </w:tcPr>
          <w:p w14:paraId="2D96AF08"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14.8%</w:t>
            </w:r>
          </w:p>
        </w:tc>
        <w:tc>
          <w:tcPr>
            <w:tcW w:w="600" w:type="dxa"/>
            <w:tcBorders>
              <w:top w:val="nil"/>
              <w:left w:val="nil"/>
              <w:bottom w:val="single" w:sz="8" w:space="0" w:color="auto"/>
              <w:right w:val="single" w:sz="8" w:space="0" w:color="auto"/>
            </w:tcBorders>
            <w:shd w:val="clear" w:color="auto" w:fill="auto"/>
            <w:noWrap/>
            <w:vAlign w:val="center"/>
            <w:hideMark/>
          </w:tcPr>
          <w:p w14:paraId="08C5905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13.9%</w:t>
            </w:r>
          </w:p>
        </w:tc>
        <w:tc>
          <w:tcPr>
            <w:tcW w:w="600" w:type="dxa"/>
            <w:tcBorders>
              <w:top w:val="nil"/>
              <w:left w:val="nil"/>
              <w:bottom w:val="single" w:sz="8" w:space="0" w:color="auto"/>
              <w:right w:val="single" w:sz="8" w:space="0" w:color="auto"/>
            </w:tcBorders>
            <w:shd w:val="clear" w:color="auto" w:fill="auto"/>
            <w:noWrap/>
            <w:vAlign w:val="center"/>
            <w:hideMark/>
          </w:tcPr>
          <w:p w14:paraId="1E3E0EB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13.5%</w:t>
            </w:r>
          </w:p>
        </w:tc>
        <w:tc>
          <w:tcPr>
            <w:tcW w:w="600" w:type="dxa"/>
            <w:tcBorders>
              <w:top w:val="nil"/>
              <w:left w:val="nil"/>
              <w:bottom w:val="single" w:sz="8" w:space="0" w:color="auto"/>
              <w:right w:val="single" w:sz="8" w:space="0" w:color="auto"/>
            </w:tcBorders>
            <w:shd w:val="clear" w:color="auto" w:fill="auto"/>
            <w:vAlign w:val="center"/>
            <w:hideMark/>
          </w:tcPr>
          <w:p w14:paraId="4DC6C75D"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11.9%</w:t>
            </w:r>
          </w:p>
        </w:tc>
        <w:tc>
          <w:tcPr>
            <w:tcW w:w="600" w:type="dxa"/>
            <w:tcBorders>
              <w:top w:val="nil"/>
              <w:left w:val="nil"/>
              <w:bottom w:val="single" w:sz="8" w:space="0" w:color="auto"/>
              <w:right w:val="single" w:sz="8" w:space="0" w:color="auto"/>
            </w:tcBorders>
            <w:shd w:val="clear" w:color="auto" w:fill="auto"/>
            <w:vAlign w:val="center"/>
            <w:hideMark/>
          </w:tcPr>
          <w:p w14:paraId="5DDB088F"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13.4%</w:t>
            </w:r>
          </w:p>
        </w:tc>
        <w:tc>
          <w:tcPr>
            <w:tcW w:w="600" w:type="dxa"/>
            <w:tcBorders>
              <w:top w:val="nil"/>
              <w:left w:val="nil"/>
              <w:bottom w:val="single" w:sz="8" w:space="0" w:color="auto"/>
              <w:right w:val="single" w:sz="8" w:space="0" w:color="auto"/>
            </w:tcBorders>
            <w:shd w:val="clear" w:color="auto" w:fill="auto"/>
            <w:vAlign w:val="center"/>
            <w:hideMark/>
          </w:tcPr>
          <w:p w14:paraId="36E4449F"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12.5%</w:t>
            </w:r>
          </w:p>
        </w:tc>
        <w:tc>
          <w:tcPr>
            <w:tcW w:w="600" w:type="dxa"/>
            <w:tcBorders>
              <w:top w:val="nil"/>
              <w:left w:val="nil"/>
              <w:bottom w:val="single" w:sz="8" w:space="0" w:color="auto"/>
              <w:right w:val="single" w:sz="8" w:space="0" w:color="auto"/>
            </w:tcBorders>
            <w:shd w:val="clear" w:color="auto" w:fill="auto"/>
            <w:noWrap/>
            <w:vAlign w:val="center"/>
            <w:hideMark/>
          </w:tcPr>
          <w:p w14:paraId="6E294619"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11.8%</w:t>
            </w:r>
          </w:p>
        </w:tc>
        <w:tc>
          <w:tcPr>
            <w:tcW w:w="600" w:type="dxa"/>
            <w:tcBorders>
              <w:top w:val="nil"/>
              <w:left w:val="nil"/>
              <w:bottom w:val="single" w:sz="8" w:space="0" w:color="auto"/>
              <w:right w:val="single" w:sz="8" w:space="0" w:color="auto"/>
            </w:tcBorders>
            <w:shd w:val="clear" w:color="auto" w:fill="auto"/>
            <w:vAlign w:val="center"/>
            <w:hideMark/>
          </w:tcPr>
          <w:p w14:paraId="4073321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10.8%</w:t>
            </w:r>
          </w:p>
        </w:tc>
        <w:tc>
          <w:tcPr>
            <w:tcW w:w="600" w:type="dxa"/>
            <w:tcBorders>
              <w:top w:val="nil"/>
              <w:left w:val="nil"/>
              <w:bottom w:val="single" w:sz="8" w:space="0" w:color="auto"/>
              <w:right w:val="single" w:sz="8" w:space="0" w:color="auto"/>
            </w:tcBorders>
            <w:shd w:val="clear" w:color="auto" w:fill="auto"/>
            <w:vAlign w:val="center"/>
            <w:hideMark/>
          </w:tcPr>
          <w:p w14:paraId="1E5512FE"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10.2%</w:t>
            </w:r>
          </w:p>
        </w:tc>
        <w:tc>
          <w:tcPr>
            <w:tcW w:w="600" w:type="dxa"/>
            <w:tcBorders>
              <w:top w:val="nil"/>
              <w:left w:val="nil"/>
              <w:bottom w:val="single" w:sz="8" w:space="0" w:color="auto"/>
              <w:right w:val="single" w:sz="8" w:space="0" w:color="auto"/>
            </w:tcBorders>
            <w:shd w:val="clear" w:color="auto" w:fill="auto"/>
            <w:vAlign w:val="center"/>
            <w:hideMark/>
          </w:tcPr>
          <w:p w14:paraId="40C6591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9.4%</w:t>
            </w:r>
          </w:p>
        </w:tc>
        <w:tc>
          <w:tcPr>
            <w:tcW w:w="460" w:type="dxa"/>
            <w:tcBorders>
              <w:top w:val="nil"/>
              <w:left w:val="nil"/>
              <w:bottom w:val="single" w:sz="8" w:space="0" w:color="auto"/>
              <w:right w:val="single" w:sz="8" w:space="0" w:color="auto"/>
            </w:tcBorders>
            <w:shd w:val="clear" w:color="auto" w:fill="auto"/>
            <w:vAlign w:val="center"/>
            <w:hideMark/>
          </w:tcPr>
          <w:p w14:paraId="14539CE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8.6%</w:t>
            </w:r>
          </w:p>
        </w:tc>
      </w:tr>
      <w:tr w:rsidR="009A7AC7" w:rsidRPr="009A7AC7" w14:paraId="2C2E3707"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0E0E0EF9"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White – Other British</w:t>
            </w:r>
          </w:p>
        </w:tc>
        <w:tc>
          <w:tcPr>
            <w:tcW w:w="600" w:type="dxa"/>
            <w:tcBorders>
              <w:top w:val="nil"/>
              <w:left w:val="nil"/>
              <w:bottom w:val="single" w:sz="8" w:space="0" w:color="auto"/>
              <w:right w:val="single" w:sz="8" w:space="0" w:color="auto"/>
            </w:tcBorders>
            <w:shd w:val="clear" w:color="auto" w:fill="auto"/>
            <w:noWrap/>
            <w:vAlign w:val="center"/>
            <w:hideMark/>
          </w:tcPr>
          <w:p w14:paraId="4C61112A"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5.0%</w:t>
            </w:r>
          </w:p>
        </w:tc>
        <w:tc>
          <w:tcPr>
            <w:tcW w:w="600" w:type="dxa"/>
            <w:tcBorders>
              <w:top w:val="nil"/>
              <w:left w:val="nil"/>
              <w:bottom w:val="single" w:sz="8" w:space="0" w:color="auto"/>
              <w:right w:val="single" w:sz="8" w:space="0" w:color="auto"/>
            </w:tcBorders>
            <w:shd w:val="clear" w:color="auto" w:fill="auto"/>
            <w:noWrap/>
            <w:vAlign w:val="center"/>
            <w:hideMark/>
          </w:tcPr>
          <w:p w14:paraId="42DC66A1"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4.4%</w:t>
            </w:r>
          </w:p>
        </w:tc>
        <w:tc>
          <w:tcPr>
            <w:tcW w:w="600" w:type="dxa"/>
            <w:tcBorders>
              <w:top w:val="nil"/>
              <w:left w:val="nil"/>
              <w:bottom w:val="single" w:sz="8" w:space="0" w:color="auto"/>
              <w:right w:val="single" w:sz="8" w:space="0" w:color="auto"/>
            </w:tcBorders>
            <w:shd w:val="clear" w:color="auto" w:fill="auto"/>
            <w:noWrap/>
            <w:vAlign w:val="center"/>
            <w:hideMark/>
          </w:tcPr>
          <w:p w14:paraId="1C59F752"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4.4%</w:t>
            </w:r>
          </w:p>
        </w:tc>
        <w:tc>
          <w:tcPr>
            <w:tcW w:w="600" w:type="dxa"/>
            <w:tcBorders>
              <w:top w:val="nil"/>
              <w:left w:val="nil"/>
              <w:bottom w:val="single" w:sz="8" w:space="0" w:color="auto"/>
              <w:right w:val="single" w:sz="8" w:space="0" w:color="auto"/>
            </w:tcBorders>
            <w:shd w:val="clear" w:color="auto" w:fill="auto"/>
            <w:noWrap/>
            <w:vAlign w:val="center"/>
            <w:hideMark/>
          </w:tcPr>
          <w:p w14:paraId="4271CD8B"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4.4%</w:t>
            </w:r>
          </w:p>
        </w:tc>
        <w:tc>
          <w:tcPr>
            <w:tcW w:w="600" w:type="dxa"/>
            <w:tcBorders>
              <w:top w:val="nil"/>
              <w:left w:val="nil"/>
              <w:bottom w:val="single" w:sz="8" w:space="0" w:color="auto"/>
              <w:right w:val="single" w:sz="8" w:space="0" w:color="auto"/>
            </w:tcBorders>
            <w:shd w:val="clear" w:color="auto" w:fill="auto"/>
            <w:noWrap/>
            <w:vAlign w:val="center"/>
            <w:hideMark/>
          </w:tcPr>
          <w:p w14:paraId="22E735A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5.2%</w:t>
            </w:r>
          </w:p>
        </w:tc>
        <w:tc>
          <w:tcPr>
            <w:tcW w:w="600" w:type="dxa"/>
            <w:tcBorders>
              <w:top w:val="nil"/>
              <w:left w:val="nil"/>
              <w:bottom w:val="single" w:sz="8" w:space="0" w:color="auto"/>
              <w:right w:val="single" w:sz="8" w:space="0" w:color="auto"/>
            </w:tcBorders>
            <w:shd w:val="clear" w:color="auto" w:fill="auto"/>
            <w:noWrap/>
            <w:vAlign w:val="center"/>
            <w:hideMark/>
          </w:tcPr>
          <w:p w14:paraId="1B01E737"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4.9%</w:t>
            </w:r>
          </w:p>
        </w:tc>
        <w:tc>
          <w:tcPr>
            <w:tcW w:w="600" w:type="dxa"/>
            <w:tcBorders>
              <w:top w:val="nil"/>
              <w:left w:val="nil"/>
              <w:bottom w:val="single" w:sz="8" w:space="0" w:color="auto"/>
              <w:right w:val="single" w:sz="8" w:space="0" w:color="auto"/>
            </w:tcBorders>
            <w:shd w:val="clear" w:color="auto" w:fill="auto"/>
            <w:vAlign w:val="center"/>
            <w:hideMark/>
          </w:tcPr>
          <w:p w14:paraId="330FEE8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4.5%</w:t>
            </w:r>
          </w:p>
        </w:tc>
        <w:tc>
          <w:tcPr>
            <w:tcW w:w="600" w:type="dxa"/>
            <w:tcBorders>
              <w:top w:val="nil"/>
              <w:left w:val="nil"/>
              <w:bottom w:val="single" w:sz="8" w:space="0" w:color="auto"/>
              <w:right w:val="single" w:sz="8" w:space="0" w:color="auto"/>
            </w:tcBorders>
            <w:shd w:val="clear" w:color="auto" w:fill="auto"/>
            <w:vAlign w:val="center"/>
            <w:hideMark/>
          </w:tcPr>
          <w:p w14:paraId="053E070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4.7%</w:t>
            </w:r>
          </w:p>
        </w:tc>
        <w:tc>
          <w:tcPr>
            <w:tcW w:w="600" w:type="dxa"/>
            <w:tcBorders>
              <w:top w:val="nil"/>
              <w:left w:val="nil"/>
              <w:bottom w:val="single" w:sz="8" w:space="0" w:color="auto"/>
              <w:right w:val="single" w:sz="8" w:space="0" w:color="auto"/>
            </w:tcBorders>
            <w:shd w:val="clear" w:color="auto" w:fill="auto"/>
            <w:vAlign w:val="center"/>
            <w:hideMark/>
          </w:tcPr>
          <w:p w14:paraId="379FB56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5.2%</w:t>
            </w:r>
          </w:p>
        </w:tc>
        <w:tc>
          <w:tcPr>
            <w:tcW w:w="600" w:type="dxa"/>
            <w:tcBorders>
              <w:top w:val="nil"/>
              <w:left w:val="nil"/>
              <w:bottom w:val="single" w:sz="8" w:space="0" w:color="auto"/>
              <w:right w:val="single" w:sz="8" w:space="0" w:color="auto"/>
            </w:tcBorders>
            <w:shd w:val="clear" w:color="auto" w:fill="auto"/>
            <w:noWrap/>
            <w:vAlign w:val="center"/>
            <w:hideMark/>
          </w:tcPr>
          <w:p w14:paraId="04FE72C2"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6.0%</w:t>
            </w:r>
          </w:p>
        </w:tc>
        <w:tc>
          <w:tcPr>
            <w:tcW w:w="600" w:type="dxa"/>
            <w:tcBorders>
              <w:top w:val="nil"/>
              <w:left w:val="nil"/>
              <w:bottom w:val="single" w:sz="8" w:space="0" w:color="auto"/>
              <w:right w:val="single" w:sz="8" w:space="0" w:color="auto"/>
            </w:tcBorders>
            <w:shd w:val="clear" w:color="auto" w:fill="auto"/>
            <w:vAlign w:val="center"/>
            <w:hideMark/>
          </w:tcPr>
          <w:p w14:paraId="30851D2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6.3%</w:t>
            </w:r>
          </w:p>
        </w:tc>
        <w:tc>
          <w:tcPr>
            <w:tcW w:w="600" w:type="dxa"/>
            <w:tcBorders>
              <w:top w:val="nil"/>
              <w:left w:val="nil"/>
              <w:bottom w:val="single" w:sz="8" w:space="0" w:color="auto"/>
              <w:right w:val="single" w:sz="8" w:space="0" w:color="auto"/>
            </w:tcBorders>
            <w:shd w:val="clear" w:color="auto" w:fill="auto"/>
            <w:vAlign w:val="center"/>
            <w:hideMark/>
          </w:tcPr>
          <w:p w14:paraId="7DBBF5C5"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6.6%</w:t>
            </w:r>
          </w:p>
        </w:tc>
        <w:tc>
          <w:tcPr>
            <w:tcW w:w="600" w:type="dxa"/>
            <w:tcBorders>
              <w:top w:val="nil"/>
              <w:left w:val="nil"/>
              <w:bottom w:val="single" w:sz="8" w:space="0" w:color="auto"/>
              <w:right w:val="single" w:sz="8" w:space="0" w:color="auto"/>
            </w:tcBorders>
            <w:shd w:val="clear" w:color="auto" w:fill="auto"/>
            <w:vAlign w:val="center"/>
            <w:hideMark/>
          </w:tcPr>
          <w:p w14:paraId="2ED084E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6.4%</w:t>
            </w:r>
          </w:p>
        </w:tc>
        <w:tc>
          <w:tcPr>
            <w:tcW w:w="460" w:type="dxa"/>
            <w:tcBorders>
              <w:top w:val="nil"/>
              <w:left w:val="nil"/>
              <w:bottom w:val="single" w:sz="8" w:space="0" w:color="auto"/>
              <w:right w:val="single" w:sz="8" w:space="0" w:color="auto"/>
            </w:tcBorders>
            <w:shd w:val="clear" w:color="auto" w:fill="auto"/>
            <w:vAlign w:val="center"/>
            <w:hideMark/>
          </w:tcPr>
          <w:p w14:paraId="108728A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6.6%</w:t>
            </w:r>
          </w:p>
        </w:tc>
      </w:tr>
      <w:tr w:rsidR="009A7AC7" w:rsidRPr="009A7AC7" w14:paraId="0CD50741"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0401C42A"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White – Other</w:t>
            </w:r>
          </w:p>
        </w:tc>
        <w:tc>
          <w:tcPr>
            <w:tcW w:w="600" w:type="dxa"/>
            <w:tcBorders>
              <w:top w:val="nil"/>
              <w:left w:val="nil"/>
              <w:bottom w:val="single" w:sz="8" w:space="0" w:color="auto"/>
              <w:right w:val="single" w:sz="8" w:space="0" w:color="auto"/>
            </w:tcBorders>
            <w:shd w:val="clear" w:color="auto" w:fill="auto"/>
            <w:noWrap/>
            <w:vAlign w:val="center"/>
            <w:hideMark/>
          </w:tcPr>
          <w:p w14:paraId="52CF30B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2.7%</w:t>
            </w:r>
          </w:p>
        </w:tc>
        <w:tc>
          <w:tcPr>
            <w:tcW w:w="600" w:type="dxa"/>
            <w:tcBorders>
              <w:top w:val="nil"/>
              <w:left w:val="nil"/>
              <w:bottom w:val="single" w:sz="8" w:space="0" w:color="auto"/>
              <w:right w:val="single" w:sz="8" w:space="0" w:color="auto"/>
            </w:tcBorders>
            <w:shd w:val="clear" w:color="auto" w:fill="auto"/>
            <w:noWrap/>
            <w:vAlign w:val="center"/>
            <w:hideMark/>
          </w:tcPr>
          <w:p w14:paraId="718C8B75"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3.0%</w:t>
            </w:r>
          </w:p>
        </w:tc>
        <w:tc>
          <w:tcPr>
            <w:tcW w:w="600" w:type="dxa"/>
            <w:tcBorders>
              <w:top w:val="nil"/>
              <w:left w:val="nil"/>
              <w:bottom w:val="single" w:sz="8" w:space="0" w:color="auto"/>
              <w:right w:val="single" w:sz="8" w:space="0" w:color="auto"/>
            </w:tcBorders>
            <w:shd w:val="clear" w:color="auto" w:fill="auto"/>
            <w:noWrap/>
            <w:vAlign w:val="center"/>
            <w:hideMark/>
          </w:tcPr>
          <w:p w14:paraId="37CF037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3.4%</w:t>
            </w:r>
          </w:p>
        </w:tc>
        <w:tc>
          <w:tcPr>
            <w:tcW w:w="600" w:type="dxa"/>
            <w:tcBorders>
              <w:top w:val="nil"/>
              <w:left w:val="nil"/>
              <w:bottom w:val="single" w:sz="8" w:space="0" w:color="auto"/>
              <w:right w:val="single" w:sz="8" w:space="0" w:color="auto"/>
            </w:tcBorders>
            <w:shd w:val="clear" w:color="auto" w:fill="auto"/>
            <w:noWrap/>
            <w:vAlign w:val="center"/>
            <w:hideMark/>
          </w:tcPr>
          <w:p w14:paraId="1BC3A3F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3.4%</w:t>
            </w:r>
          </w:p>
        </w:tc>
        <w:tc>
          <w:tcPr>
            <w:tcW w:w="600" w:type="dxa"/>
            <w:tcBorders>
              <w:top w:val="nil"/>
              <w:left w:val="nil"/>
              <w:bottom w:val="single" w:sz="8" w:space="0" w:color="auto"/>
              <w:right w:val="single" w:sz="8" w:space="0" w:color="auto"/>
            </w:tcBorders>
            <w:shd w:val="clear" w:color="auto" w:fill="auto"/>
            <w:noWrap/>
            <w:vAlign w:val="center"/>
            <w:hideMark/>
          </w:tcPr>
          <w:p w14:paraId="3B7566F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5.2%</w:t>
            </w:r>
          </w:p>
        </w:tc>
        <w:tc>
          <w:tcPr>
            <w:tcW w:w="600" w:type="dxa"/>
            <w:tcBorders>
              <w:top w:val="nil"/>
              <w:left w:val="nil"/>
              <w:bottom w:val="single" w:sz="8" w:space="0" w:color="auto"/>
              <w:right w:val="single" w:sz="8" w:space="0" w:color="auto"/>
            </w:tcBorders>
            <w:shd w:val="clear" w:color="auto" w:fill="auto"/>
            <w:noWrap/>
            <w:vAlign w:val="center"/>
            <w:hideMark/>
          </w:tcPr>
          <w:p w14:paraId="21FBC25C"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5.5%</w:t>
            </w:r>
          </w:p>
        </w:tc>
        <w:tc>
          <w:tcPr>
            <w:tcW w:w="600" w:type="dxa"/>
            <w:tcBorders>
              <w:top w:val="nil"/>
              <w:left w:val="nil"/>
              <w:bottom w:val="single" w:sz="8" w:space="0" w:color="auto"/>
              <w:right w:val="single" w:sz="8" w:space="0" w:color="auto"/>
            </w:tcBorders>
            <w:shd w:val="clear" w:color="auto" w:fill="auto"/>
            <w:vAlign w:val="center"/>
            <w:hideMark/>
          </w:tcPr>
          <w:p w14:paraId="525C18D7"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3.5%</w:t>
            </w:r>
          </w:p>
        </w:tc>
        <w:tc>
          <w:tcPr>
            <w:tcW w:w="600" w:type="dxa"/>
            <w:tcBorders>
              <w:top w:val="nil"/>
              <w:left w:val="nil"/>
              <w:bottom w:val="single" w:sz="8" w:space="0" w:color="auto"/>
              <w:right w:val="single" w:sz="8" w:space="0" w:color="auto"/>
            </w:tcBorders>
            <w:shd w:val="clear" w:color="auto" w:fill="auto"/>
            <w:vAlign w:val="center"/>
            <w:hideMark/>
          </w:tcPr>
          <w:p w14:paraId="3231CCA5"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3.8%</w:t>
            </w:r>
          </w:p>
        </w:tc>
        <w:tc>
          <w:tcPr>
            <w:tcW w:w="600" w:type="dxa"/>
            <w:tcBorders>
              <w:top w:val="nil"/>
              <w:left w:val="nil"/>
              <w:bottom w:val="single" w:sz="8" w:space="0" w:color="auto"/>
              <w:right w:val="single" w:sz="8" w:space="0" w:color="auto"/>
            </w:tcBorders>
            <w:shd w:val="clear" w:color="auto" w:fill="auto"/>
            <w:vAlign w:val="center"/>
            <w:hideMark/>
          </w:tcPr>
          <w:p w14:paraId="3B8495EE"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3.5%</w:t>
            </w:r>
          </w:p>
        </w:tc>
        <w:tc>
          <w:tcPr>
            <w:tcW w:w="600" w:type="dxa"/>
            <w:tcBorders>
              <w:top w:val="nil"/>
              <w:left w:val="nil"/>
              <w:bottom w:val="single" w:sz="8" w:space="0" w:color="auto"/>
              <w:right w:val="single" w:sz="8" w:space="0" w:color="auto"/>
            </w:tcBorders>
            <w:shd w:val="clear" w:color="auto" w:fill="auto"/>
            <w:noWrap/>
            <w:vAlign w:val="center"/>
            <w:hideMark/>
          </w:tcPr>
          <w:p w14:paraId="6878A9F2"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3.5%</w:t>
            </w:r>
          </w:p>
        </w:tc>
        <w:tc>
          <w:tcPr>
            <w:tcW w:w="600" w:type="dxa"/>
            <w:tcBorders>
              <w:top w:val="nil"/>
              <w:left w:val="nil"/>
              <w:bottom w:val="single" w:sz="8" w:space="0" w:color="auto"/>
              <w:right w:val="single" w:sz="8" w:space="0" w:color="auto"/>
            </w:tcBorders>
            <w:shd w:val="clear" w:color="auto" w:fill="auto"/>
            <w:vAlign w:val="center"/>
            <w:hideMark/>
          </w:tcPr>
          <w:p w14:paraId="781C84A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3.8%</w:t>
            </w:r>
          </w:p>
        </w:tc>
        <w:tc>
          <w:tcPr>
            <w:tcW w:w="600" w:type="dxa"/>
            <w:tcBorders>
              <w:top w:val="nil"/>
              <w:left w:val="nil"/>
              <w:bottom w:val="single" w:sz="8" w:space="0" w:color="auto"/>
              <w:right w:val="single" w:sz="8" w:space="0" w:color="auto"/>
            </w:tcBorders>
            <w:shd w:val="clear" w:color="auto" w:fill="auto"/>
            <w:vAlign w:val="center"/>
            <w:hideMark/>
          </w:tcPr>
          <w:p w14:paraId="7918D48C"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4.1%</w:t>
            </w:r>
          </w:p>
        </w:tc>
        <w:tc>
          <w:tcPr>
            <w:tcW w:w="600" w:type="dxa"/>
            <w:tcBorders>
              <w:top w:val="nil"/>
              <w:left w:val="nil"/>
              <w:bottom w:val="single" w:sz="8" w:space="0" w:color="auto"/>
              <w:right w:val="single" w:sz="8" w:space="0" w:color="auto"/>
            </w:tcBorders>
            <w:shd w:val="clear" w:color="auto" w:fill="auto"/>
            <w:vAlign w:val="center"/>
            <w:hideMark/>
          </w:tcPr>
          <w:p w14:paraId="489F0AC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4.6%</w:t>
            </w:r>
          </w:p>
        </w:tc>
        <w:tc>
          <w:tcPr>
            <w:tcW w:w="460" w:type="dxa"/>
            <w:tcBorders>
              <w:top w:val="nil"/>
              <w:left w:val="nil"/>
              <w:bottom w:val="single" w:sz="8" w:space="0" w:color="auto"/>
              <w:right w:val="single" w:sz="8" w:space="0" w:color="auto"/>
            </w:tcBorders>
            <w:shd w:val="clear" w:color="auto" w:fill="auto"/>
            <w:vAlign w:val="center"/>
            <w:hideMark/>
          </w:tcPr>
          <w:p w14:paraId="186C466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4.5%</w:t>
            </w:r>
          </w:p>
        </w:tc>
      </w:tr>
      <w:tr w:rsidR="009A7AC7" w:rsidRPr="009A7AC7" w14:paraId="04EB0458"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6384006F"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Prefer not to say</w:t>
            </w:r>
          </w:p>
        </w:tc>
        <w:tc>
          <w:tcPr>
            <w:tcW w:w="600" w:type="dxa"/>
            <w:tcBorders>
              <w:top w:val="nil"/>
              <w:left w:val="nil"/>
              <w:bottom w:val="single" w:sz="8" w:space="0" w:color="auto"/>
              <w:right w:val="single" w:sz="8" w:space="0" w:color="auto"/>
            </w:tcBorders>
            <w:shd w:val="clear" w:color="auto" w:fill="auto"/>
            <w:noWrap/>
            <w:vAlign w:val="center"/>
            <w:hideMark/>
          </w:tcPr>
          <w:p w14:paraId="5A11888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4.7%</w:t>
            </w:r>
          </w:p>
        </w:tc>
        <w:tc>
          <w:tcPr>
            <w:tcW w:w="600" w:type="dxa"/>
            <w:tcBorders>
              <w:top w:val="nil"/>
              <w:left w:val="nil"/>
              <w:bottom w:val="single" w:sz="8" w:space="0" w:color="auto"/>
              <w:right w:val="single" w:sz="8" w:space="0" w:color="auto"/>
            </w:tcBorders>
            <w:shd w:val="clear" w:color="auto" w:fill="auto"/>
            <w:noWrap/>
            <w:vAlign w:val="center"/>
            <w:hideMark/>
          </w:tcPr>
          <w:p w14:paraId="6DAF7397"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5.2%</w:t>
            </w:r>
          </w:p>
        </w:tc>
        <w:tc>
          <w:tcPr>
            <w:tcW w:w="600" w:type="dxa"/>
            <w:tcBorders>
              <w:top w:val="nil"/>
              <w:left w:val="nil"/>
              <w:bottom w:val="single" w:sz="8" w:space="0" w:color="auto"/>
              <w:right w:val="single" w:sz="8" w:space="0" w:color="auto"/>
            </w:tcBorders>
            <w:shd w:val="clear" w:color="auto" w:fill="auto"/>
            <w:noWrap/>
            <w:vAlign w:val="center"/>
            <w:hideMark/>
          </w:tcPr>
          <w:p w14:paraId="7EF24BCE"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4.6%</w:t>
            </w:r>
          </w:p>
        </w:tc>
        <w:tc>
          <w:tcPr>
            <w:tcW w:w="600" w:type="dxa"/>
            <w:tcBorders>
              <w:top w:val="nil"/>
              <w:left w:val="nil"/>
              <w:bottom w:val="single" w:sz="8" w:space="0" w:color="auto"/>
              <w:right w:val="single" w:sz="8" w:space="0" w:color="auto"/>
            </w:tcBorders>
            <w:shd w:val="clear" w:color="auto" w:fill="auto"/>
            <w:noWrap/>
            <w:vAlign w:val="center"/>
            <w:hideMark/>
          </w:tcPr>
          <w:p w14:paraId="30532A07"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4.0%</w:t>
            </w:r>
          </w:p>
        </w:tc>
        <w:tc>
          <w:tcPr>
            <w:tcW w:w="600" w:type="dxa"/>
            <w:tcBorders>
              <w:top w:val="nil"/>
              <w:left w:val="nil"/>
              <w:bottom w:val="single" w:sz="8" w:space="0" w:color="auto"/>
              <w:right w:val="single" w:sz="8" w:space="0" w:color="auto"/>
            </w:tcBorders>
            <w:shd w:val="clear" w:color="auto" w:fill="auto"/>
            <w:noWrap/>
            <w:vAlign w:val="center"/>
            <w:hideMark/>
          </w:tcPr>
          <w:p w14:paraId="018022B1"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3.2%</w:t>
            </w:r>
          </w:p>
        </w:tc>
        <w:tc>
          <w:tcPr>
            <w:tcW w:w="600" w:type="dxa"/>
            <w:tcBorders>
              <w:top w:val="nil"/>
              <w:left w:val="nil"/>
              <w:bottom w:val="single" w:sz="8" w:space="0" w:color="auto"/>
              <w:right w:val="single" w:sz="8" w:space="0" w:color="auto"/>
            </w:tcBorders>
            <w:shd w:val="clear" w:color="auto" w:fill="auto"/>
            <w:noWrap/>
            <w:vAlign w:val="center"/>
            <w:hideMark/>
          </w:tcPr>
          <w:p w14:paraId="2BBF931B"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3.1%</w:t>
            </w:r>
          </w:p>
        </w:tc>
        <w:tc>
          <w:tcPr>
            <w:tcW w:w="600" w:type="dxa"/>
            <w:tcBorders>
              <w:top w:val="nil"/>
              <w:left w:val="nil"/>
              <w:bottom w:val="single" w:sz="8" w:space="0" w:color="auto"/>
              <w:right w:val="single" w:sz="8" w:space="0" w:color="auto"/>
            </w:tcBorders>
            <w:shd w:val="clear" w:color="auto" w:fill="auto"/>
            <w:vAlign w:val="center"/>
            <w:hideMark/>
          </w:tcPr>
          <w:p w14:paraId="6F7B2C21"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2.9%</w:t>
            </w:r>
          </w:p>
        </w:tc>
        <w:tc>
          <w:tcPr>
            <w:tcW w:w="600" w:type="dxa"/>
            <w:tcBorders>
              <w:top w:val="nil"/>
              <w:left w:val="nil"/>
              <w:bottom w:val="single" w:sz="8" w:space="0" w:color="auto"/>
              <w:right w:val="single" w:sz="8" w:space="0" w:color="auto"/>
            </w:tcBorders>
            <w:shd w:val="clear" w:color="auto" w:fill="auto"/>
            <w:vAlign w:val="center"/>
            <w:hideMark/>
          </w:tcPr>
          <w:p w14:paraId="6358D19B"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3.2%</w:t>
            </w:r>
          </w:p>
        </w:tc>
        <w:tc>
          <w:tcPr>
            <w:tcW w:w="600" w:type="dxa"/>
            <w:tcBorders>
              <w:top w:val="nil"/>
              <w:left w:val="nil"/>
              <w:bottom w:val="single" w:sz="8" w:space="0" w:color="auto"/>
              <w:right w:val="single" w:sz="8" w:space="0" w:color="auto"/>
            </w:tcBorders>
            <w:shd w:val="clear" w:color="auto" w:fill="auto"/>
            <w:vAlign w:val="center"/>
            <w:hideMark/>
          </w:tcPr>
          <w:p w14:paraId="616E00D9"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3.2%</w:t>
            </w:r>
          </w:p>
        </w:tc>
        <w:tc>
          <w:tcPr>
            <w:tcW w:w="600" w:type="dxa"/>
            <w:tcBorders>
              <w:top w:val="nil"/>
              <w:left w:val="nil"/>
              <w:bottom w:val="single" w:sz="8" w:space="0" w:color="auto"/>
              <w:right w:val="single" w:sz="8" w:space="0" w:color="auto"/>
            </w:tcBorders>
            <w:shd w:val="clear" w:color="auto" w:fill="auto"/>
            <w:noWrap/>
            <w:vAlign w:val="center"/>
            <w:hideMark/>
          </w:tcPr>
          <w:p w14:paraId="542360FE"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2.8%</w:t>
            </w:r>
          </w:p>
        </w:tc>
        <w:tc>
          <w:tcPr>
            <w:tcW w:w="600" w:type="dxa"/>
            <w:tcBorders>
              <w:top w:val="nil"/>
              <w:left w:val="nil"/>
              <w:bottom w:val="single" w:sz="8" w:space="0" w:color="auto"/>
              <w:right w:val="single" w:sz="8" w:space="0" w:color="auto"/>
            </w:tcBorders>
            <w:shd w:val="clear" w:color="auto" w:fill="auto"/>
            <w:vAlign w:val="center"/>
            <w:hideMark/>
          </w:tcPr>
          <w:p w14:paraId="6C4CDA25"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3.0%</w:t>
            </w:r>
          </w:p>
        </w:tc>
        <w:tc>
          <w:tcPr>
            <w:tcW w:w="600" w:type="dxa"/>
            <w:tcBorders>
              <w:top w:val="nil"/>
              <w:left w:val="nil"/>
              <w:bottom w:val="single" w:sz="8" w:space="0" w:color="auto"/>
              <w:right w:val="single" w:sz="8" w:space="0" w:color="auto"/>
            </w:tcBorders>
            <w:shd w:val="clear" w:color="auto" w:fill="auto"/>
            <w:vAlign w:val="center"/>
            <w:hideMark/>
          </w:tcPr>
          <w:p w14:paraId="5B59B088"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3.1%</w:t>
            </w:r>
          </w:p>
        </w:tc>
        <w:tc>
          <w:tcPr>
            <w:tcW w:w="600" w:type="dxa"/>
            <w:tcBorders>
              <w:top w:val="nil"/>
              <w:left w:val="nil"/>
              <w:bottom w:val="single" w:sz="8" w:space="0" w:color="auto"/>
              <w:right w:val="single" w:sz="8" w:space="0" w:color="auto"/>
            </w:tcBorders>
            <w:shd w:val="clear" w:color="auto" w:fill="auto"/>
            <w:vAlign w:val="center"/>
            <w:hideMark/>
          </w:tcPr>
          <w:p w14:paraId="1AD62B3F"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4.8%</w:t>
            </w:r>
          </w:p>
        </w:tc>
        <w:tc>
          <w:tcPr>
            <w:tcW w:w="460" w:type="dxa"/>
            <w:tcBorders>
              <w:top w:val="nil"/>
              <w:left w:val="nil"/>
              <w:bottom w:val="single" w:sz="8" w:space="0" w:color="auto"/>
              <w:right w:val="single" w:sz="8" w:space="0" w:color="auto"/>
            </w:tcBorders>
            <w:shd w:val="clear" w:color="auto" w:fill="auto"/>
            <w:vAlign w:val="center"/>
            <w:hideMark/>
          </w:tcPr>
          <w:p w14:paraId="2545E18F"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5.0%</w:t>
            </w:r>
          </w:p>
        </w:tc>
      </w:tr>
      <w:tr w:rsidR="009A7AC7" w:rsidRPr="009A7AC7" w14:paraId="0BDA20ED"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47124BD5"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Asian – Indian</w:t>
            </w:r>
          </w:p>
        </w:tc>
        <w:tc>
          <w:tcPr>
            <w:tcW w:w="600" w:type="dxa"/>
            <w:tcBorders>
              <w:top w:val="nil"/>
              <w:left w:val="nil"/>
              <w:bottom w:val="single" w:sz="8" w:space="0" w:color="auto"/>
              <w:right w:val="single" w:sz="8" w:space="0" w:color="auto"/>
            </w:tcBorders>
            <w:shd w:val="clear" w:color="auto" w:fill="auto"/>
            <w:noWrap/>
            <w:vAlign w:val="center"/>
            <w:hideMark/>
          </w:tcPr>
          <w:p w14:paraId="23F3F622"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1.9%</w:t>
            </w:r>
          </w:p>
        </w:tc>
        <w:tc>
          <w:tcPr>
            <w:tcW w:w="600" w:type="dxa"/>
            <w:tcBorders>
              <w:top w:val="nil"/>
              <w:left w:val="nil"/>
              <w:bottom w:val="single" w:sz="8" w:space="0" w:color="auto"/>
              <w:right w:val="single" w:sz="8" w:space="0" w:color="auto"/>
            </w:tcBorders>
            <w:shd w:val="clear" w:color="auto" w:fill="auto"/>
            <w:noWrap/>
            <w:vAlign w:val="center"/>
            <w:hideMark/>
          </w:tcPr>
          <w:p w14:paraId="6136425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1.7%</w:t>
            </w:r>
          </w:p>
        </w:tc>
        <w:tc>
          <w:tcPr>
            <w:tcW w:w="600" w:type="dxa"/>
            <w:tcBorders>
              <w:top w:val="nil"/>
              <w:left w:val="nil"/>
              <w:bottom w:val="single" w:sz="8" w:space="0" w:color="auto"/>
              <w:right w:val="single" w:sz="8" w:space="0" w:color="auto"/>
            </w:tcBorders>
            <w:shd w:val="clear" w:color="auto" w:fill="auto"/>
            <w:noWrap/>
            <w:vAlign w:val="center"/>
            <w:hideMark/>
          </w:tcPr>
          <w:p w14:paraId="799B7165"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1.9%</w:t>
            </w:r>
          </w:p>
        </w:tc>
        <w:tc>
          <w:tcPr>
            <w:tcW w:w="600" w:type="dxa"/>
            <w:tcBorders>
              <w:top w:val="nil"/>
              <w:left w:val="nil"/>
              <w:bottom w:val="single" w:sz="8" w:space="0" w:color="auto"/>
              <w:right w:val="single" w:sz="8" w:space="0" w:color="auto"/>
            </w:tcBorders>
            <w:shd w:val="clear" w:color="auto" w:fill="auto"/>
            <w:noWrap/>
            <w:vAlign w:val="center"/>
            <w:hideMark/>
          </w:tcPr>
          <w:p w14:paraId="5B5A2A9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2.0%</w:t>
            </w:r>
          </w:p>
        </w:tc>
        <w:tc>
          <w:tcPr>
            <w:tcW w:w="600" w:type="dxa"/>
            <w:tcBorders>
              <w:top w:val="nil"/>
              <w:left w:val="nil"/>
              <w:bottom w:val="single" w:sz="8" w:space="0" w:color="auto"/>
              <w:right w:val="single" w:sz="8" w:space="0" w:color="auto"/>
            </w:tcBorders>
            <w:shd w:val="clear" w:color="auto" w:fill="auto"/>
            <w:noWrap/>
            <w:vAlign w:val="center"/>
            <w:hideMark/>
          </w:tcPr>
          <w:p w14:paraId="2D201F0C"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1.8%</w:t>
            </w:r>
          </w:p>
        </w:tc>
        <w:tc>
          <w:tcPr>
            <w:tcW w:w="600" w:type="dxa"/>
            <w:tcBorders>
              <w:top w:val="nil"/>
              <w:left w:val="nil"/>
              <w:bottom w:val="single" w:sz="8" w:space="0" w:color="auto"/>
              <w:right w:val="single" w:sz="8" w:space="0" w:color="auto"/>
            </w:tcBorders>
            <w:shd w:val="clear" w:color="auto" w:fill="auto"/>
            <w:noWrap/>
            <w:vAlign w:val="center"/>
            <w:hideMark/>
          </w:tcPr>
          <w:p w14:paraId="4453DA7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2.0%</w:t>
            </w:r>
          </w:p>
        </w:tc>
        <w:tc>
          <w:tcPr>
            <w:tcW w:w="600" w:type="dxa"/>
            <w:tcBorders>
              <w:top w:val="nil"/>
              <w:left w:val="nil"/>
              <w:bottom w:val="single" w:sz="8" w:space="0" w:color="auto"/>
              <w:right w:val="single" w:sz="8" w:space="0" w:color="auto"/>
            </w:tcBorders>
            <w:shd w:val="clear" w:color="auto" w:fill="auto"/>
            <w:vAlign w:val="center"/>
            <w:hideMark/>
          </w:tcPr>
          <w:p w14:paraId="5FEFD4AD"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2.5%</w:t>
            </w:r>
          </w:p>
        </w:tc>
        <w:tc>
          <w:tcPr>
            <w:tcW w:w="600" w:type="dxa"/>
            <w:tcBorders>
              <w:top w:val="nil"/>
              <w:left w:val="nil"/>
              <w:bottom w:val="single" w:sz="8" w:space="0" w:color="auto"/>
              <w:right w:val="single" w:sz="8" w:space="0" w:color="auto"/>
            </w:tcBorders>
            <w:shd w:val="clear" w:color="auto" w:fill="auto"/>
            <w:vAlign w:val="center"/>
            <w:hideMark/>
          </w:tcPr>
          <w:p w14:paraId="0EBED07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2.3%</w:t>
            </w:r>
          </w:p>
        </w:tc>
        <w:tc>
          <w:tcPr>
            <w:tcW w:w="600" w:type="dxa"/>
            <w:tcBorders>
              <w:top w:val="nil"/>
              <w:left w:val="nil"/>
              <w:bottom w:val="single" w:sz="8" w:space="0" w:color="auto"/>
              <w:right w:val="single" w:sz="8" w:space="0" w:color="auto"/>
            </w:tcBorders>
            <w:shd w:val="clear" w:color="auto" w:fill="auto"/>
            <w:vAlign w:val="center"/>
            <w:hideMark/>
          </w:tcPr>
          <w:p w14:paraId="494FE9A7"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2.3%</w:t>
            </w:r>
          </w:p>
        </w:tc>
        <w:tc>
          <w:tcPr>
            <w:tcW w:w="600" w:type="dxa"/>
            <w:tcBorders>
              <w:top w:val="nil"/>
              <w:left w:val="nil"/>
              <w:bottom w:val="single" w:sz="8" w:space="0" w:color="auto"/>
              <w:right w:val="single" w:sz="8" w:space="0" w:color="auto"/>
            </w:tcBorders>
            <w:shd w:val="clear" w:color="auto" w:fill="auto"/>
            <w:noWrap/>
            <w:vAlign w:val="center"/>
            <w:hideMark/>
          </w:tcPr>
          <w:p w14:paraId="19C37AA5"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2.4%</w:t>
            </w:r>
          </w:p>
        </w:tc>
        <w:tc>
          <w:tcPr>
            <w:tcW w:w="600" w:type="dxa"/>
            <w:tcBorders>
              <w:top w:val="nil"/>
              <w:left w:val="nil"/>
              <w:bottom w:val="single" w:sz="8" w:space="0" w:color="auto"/>
              <w:right w:val="single" w:sz="8" w:space="0" w:color="auto"/>
            </w:tcBorders>
            <w:shd w:val="clear" w:color="auto" w:fill="auto"/>
            <w:vAlign w:val="center"/>
            <w:hideMark/>
          </w:tcPr>
          <w:p w14:paraId="7B44D0A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2.5%</w:t>
            </w:r>
          </w:p>
        </w:tc>
        <w:tc>
          <w:tcPr>
            <w:tcW w:w="600" w:type="dxa"/>
            <w:tcBorders>
              <w:top w:val="nil"/>
              <w:left w:val="nil"/>
              <w:bottom w:val="single" w:sz="8" w:space="0" w:color="auto"/>
              <w:right w:val="single" w:sz="8" w:space="0" w:color="auto"/>
            </w:tcBorders>
            <w:shd w:val="clear" w:color="auto" w:fill="auto"/>
            <w:vAlign w:val="center"/>
            <w:hideMark/>
          </w:tcPr>
          <w:p w14:paraId="1A055FCD"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3.2%</w:t>
            </w:r>
          </w:p>
        </w:tc>
        <w:tc>
          <w:tcPr>
            <w:tcW w:w="600" w:type="dxa"/>
            <w:tcBorders>
              <w:top w:val="nil"/>
              <w:left w:val="nil"/>
              <w:bottom w:val="single" w:sz="8" w:space="0" w:color="auto"/>
              <w:right w:val="single" w:sz="8" w:space="0" w:color="auto"/>
            </w:tcBorders>
            <w:shd w:val="clear" w:color="auto" w:fill="auto"/>
            <w:vAlign w:val="center"/>
            <w:hideMark/>
          </w:tcPr>
          <w:p w14:paraId="5B38F9BD"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3.9%</w:t>
            </w:r>
          </w:p>
        </w:tc>
        <w:tc>
          <w:tcPr>
            <w:tcW w:w="460" w:type="dxa"/>
            <w:tcBorders>
              <w:top w:val="nil"/>
              <w:left w:val="nil"/>
              <w:bottom w:val="single" w:sz="8" w:space="0" w:color="auto"/>
              <w:right w:val="single" w:sz="8" w:space="0" w:color="auto"/>
            </w:tcBorders>
            <w:shd w:val="clear" w:color="auto" w:fill="auto"/>
            <w:vAlign w:val="center"/>
            <w:hideMark/>
          </w:tcPr>
          <w:p w14:paraId="33D19F5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3.8%</w:t>
            </w:r>
          </w:p>
        </w:tc>
      </w:tr>
      <w:tr w:rsidR="009A7AC7" w:rsidRPr="009A7AC7" w14:paraId="39341610"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4A2DDB8B"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White – Irish</w:t>
            </w:r>
          </w:p>
        </w:tc>
        <w:tc>
          <w:tcPr>
            <w:tcW w:w="600" w:type="dxa"/>
            <w:tcBorders>
              <w:top w:val="nil"/>
              <w:left w:val="nil"/>
              <w:bottom w:val="single" w:sz="8" w:space="0" w:color="auto"/>
              <w:right w:val="single" w:sz="8" w:space="0" w:color="auto"/>
            </w:tcBorders>
            <w:shd w:val="clear" w:color="auto" w:fill="auto"/>
            <w:noWrap/>
            <w:vAlign w:val="center"/>
            <w:hideMark/>
          </w:tcPr>
          <w:p w14:paraId="5C4C4D38"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763B427E"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5A72E437"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04AA0958"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0A353603"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3665B7AE"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77445697"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1.2%</w:t>
            </w:r>
          </w:p>
        </w:tc>
        <w:tc>
          <w:tcPr>
            <w:tcW w:w="600" w:type="dxa"/>
            <w:tcBorders>
              <w:top w:val="nil"/>
              <w:left w:val="nil"/>
              <w:bottom w:val="single" w:sz="8" w:space="0" w:color="auto"/>
              <w:right w:val="single" w:sz="8" w:space="0" w:color="auto"/>
            </w:tcBorders>
            <w:shd w:val="clear" w:color="auto" w:fill="auto"/>
            <w:vAlign w:val="center"/>
            <w:hideMark/>
          </w:tcPr>
          <w:p w14:paraId="13BACA88"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1.3%</w:t>
            </w:r>
          </w:p>
        </w:tc>
        <w:tc>
          <w:tcPr>
            <w:tcW w:w="600" w:type="dxa"/>
            <w:tcBorders>
              <w:top w:val="nil"/>
              <w:left w:val="nil"/>
              <w:bottom w:val="single" w:sz="8" w:space="0" w:color="auto"/>
              <w:right w:val="single" w:sz="8" w:space="0" w:color="auto"/>
            </w:tcBorders>
            <w:shd w:val="clear" w:color="auto" w:fill="auto"/>
            <w:vAlign w:val="center"/>
            <w:hideMark/>
          </w:tcPr>
          <w:p w14:paraId="7FF877A1"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1.3%</w:t>
            </w:r>
          </w:p>
        </w:tc>
        <w:tc>
          <w:tcPr>
            <w:tcW w:w="600" w:type="dxa"/>
            <w:tcBorders>
              <w:top w:val="nil"/>
              <w:left w:val="nil"/>
              <w:bottom w:val="single" w:sz="8" w:space="0" w:color="auto"/>
              <w:right w:val="single" w:sz="8" w:space="0" w:color="auto"/>
            </w:tcBorders>
            <w:shd w:val="clear" w:color="auto" w:fill="auto"/>
            <w:noWrap/>
            <w:vAlign w:val="center"/>
            <w:hideMark/>
          </w:tcPr>
          <w:p w14:paraId="7A124C7A"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1.3%</w:t>
            </w:r>
          </w:p>
        </w:tc>
        <w:tc>
          <w:tcPr>
            <w:tcW w:w="600" w:type="dxa"/>
            <w:tcBorders>
              <w:top w:val="nil"/>
              <w:left w:val="nil"/>
              <w:bottom w:val="single" w:sz="8" w:space="0" w:color="auto"/>
              <w:right w:val="single" w:sz="8" w:space="0" w:color="auto"/>
            </w:tcBorders>
            <w:shd w:val="clear" w:color="auto" w:fill="auto"/>
            <w:vAlign w:val="center"/>
            <w:hideMark/>
          </w:tcPr>
          <w:p w14:paraId="2B0CE13A"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1.5%</w:t>
            </w:r>
          </w:p>
        </w:tc>
        <w:tc>
          <w:tcPr>
            <w:tcW w:w="600" w:type="dxa"/>
            <w:tcBorders>
              <w:top w:val="nil"/>
              <w:left w:val="nil"/>
              <w:bottom w:val="single" w:sz="8" w:space="0" w:color="auto"/>
              <w:right w:val="single" w:sz="8" w:space="0" w:color="auto"/>
            </w:tcBorders>
            <w:shd w:val="clear" w:color="auto" w:fill="auto"/>
            <w:vAlign w:val="center"/>
            <w:hideMark/>
          </w:tcPr>
          <w:p w14:paraId="2829401E"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1.5%</w:t>
            </w:r>
          </w:p>
        </w:tc>
        <w:tc>
          <w:tcPr>
            <w:tcW w:w="600" w:type="dxa"/>
            <w:tcBorders>
              <w:top w:val="nil"/>
              <w:left w:val="nil"/>
              <w:bottom w:val="single" w:sz="8" w:space="0" w:color="auto"/>
              <w:right w:val="single" w:sz="8" w:space="0" w:color="auto"/>
            </w:tcBorders>
            <w:shd w:val="clear" w:color="auto" w:fill="auto"/>
            <w:vAlign w:val="center"/>
            <w:hideMark/>
          </w:tcPr>
          <w:p w14:paraId="518D94C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1.4%</w:t>
            </w:r>
          </w:p>
        </w:tc>
        <w:tc>
          <w:tcPr>
            <w:tcW w:w="460" w:type="dxa"/>
            <w:tcBorders>
              <w:top w:val="nil"/>
              <w:left w:val="nil"/>
              <w:bottom w:val="single" w:sz="8" w:space="0" w:color="auto"/>
              <w:right w:val="single" w:sz="8" w:space="0" w:color="auto"/>
            </w:tcBorders>
            <w:shd w:val="clear" w:color="auto" w:fill="auto"/>
            <w:vAlign w:val="center"/>
            <w:hideMark/>
          </w:tcPr>
          <w:p w14:paraId="3F91033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1.3%</w:t>
            </w:r>
          </w:p>
        </w:tc>
      </w:tr>
      <w:tr w:rsidR="009A7AC7" w:rsidRPr="009A7AC7" w14:paraId="10C225B2"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1E3F448C"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Asian – Other</w:t>
            </w:r>
          </w:p>
        </w:tc>
        <w:tc>
          <w:tcPr>
            <w:tcW w:w="600" w:type="dxa"/>
            <w:tcBorders>
              <w:top w:val="nil"/>
              <w:left w:val="nil"/>
              <w:bottom w:val="single" w:sz="8" w:space="0" w:color="auto"/>
              <w:right w:val="single" w:sz="8" w:space="0" w:color="auto"/>
            </w:tcBorders>
            <w:shd w:val="clear" w:color="auto" w:fill="auto"/>
            <w:noWrap/>
            <w:vAlign w:val="center"/>
            <w:hideMark/>
          </w:tcPr>
          <w:p w14:paraId="7C35757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1.5%</w:t>
            </w:r>
          </w:p>
        </w:tc>
        <w:tc>
          <w:tcPr>
            <w:tcW w:w="600" w:type="dxa"/>
            <w:tcBorders>
              <w:top w:val="nil"/>
              <w:left w:val="nil"/>
              <w:bottom w:val="single" w:sz="8" w:space="0" w:color="auto"/>
              <w:right w:val="single" w:sz="8" w:space="0" w:color="auto"/>
            </w:tcBorders>
            <w:shd w:val="clear" w:color="auto" w:fill="auto"/>
            <w:noWrap/>
            <w:vAlign w:val="center"/>
            <w:hideMark/>
          </w:tcPr>
          <w:p w14:paraId="29E74DF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1.4%</w:t>
            </w:r>
          </w:p>
        </w:tc>
        <w:tc>
          <w:tcPr>
            <w:tcW w:w="600" w:type="dxa"/>
            <w:tcBorders>
              <w:top w:val="nil"/>
              <w:left w:val="nil"/>
              <w:bottom w:val="single" w:sz="8" w:space="0" w:color="auto"/>
              <w:right w:val="single" w:sz="8" w:space="0" w:color="auto"/>
            </w:tcBorders>
            <w:shd w:val="clear" w:color="auto" w:fill="auto"/>
            <w:noWrap/>
            <w:vAlign w:val="center"/>
            <w:hideMark/>
          </w:tcPr>
          <w:p w14:paraId="29A5BA98"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1.4%</w:t>
            </w:r>
          </w:p>
        </w:tc>
        <w:tc>
          <w:tcPr>
            <w:tcW w:w="600" w:type="dxa"/>
            <w:tcBorders>
              <w:top w:val="nil"/>
              <w:left w:val="nil"/>
              <w:bottom w:val="single" w:sz="8" w:space="0" w:color="auto"/>
              <w:right w:val="single" w:sz="8" w:space="0" w:color="auto"/>
            </w:tcBorders>
            <w:shd w:val="clear" w:color="auto" w:fill="auto"/>
            <w:noWrap/>
            <w:vAlign w:val="center"/>
            <w:hideMark/>
          </w:tcPr>
          <w:p w14:paraId="55F41ADB"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2.4%</w:t>
            </w:r>
          </w:p>
        </w:tc>
        <w:tc>
          <w:tcPr>
            <w:tcW w:w="600" w:type="dxa"/>
            <w:tcBorders>
              <w:top w:val="nil"/>
              <w:left w:val="nil"/>
              <w:bottom w:val="single" w:sz="8" w:space="0" w:color="auto"/>
              <w:right w:val="single" w:sz="8" w:space="0" w:color="auto"/>
            </w:tcBorders>
            <w:shd w:val="clear" w:color="auto" w:fill="auto"/>
            <w:noWrap/>
            <w:vAlign w:val="center"/>
            <w:hideMark/>
          </w:tcPr>
          <w:p w14:paraId="10B721E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1.5%</w:t>
            </w:r>
          </w:p>
        </w:tc>
        <w:tc>
          <w:tcPr>
            <w:tcW w:w="600" w:type="dxa"/>
            <w:tcBorders>
              <w:top w:val="nil"/>
              <w:left w:val="nil"/>
              <w:bottom w:val="single" w:sz="8" w:space="0" w:color="auto"/>
              <w:right w:val="single" w:sz="8" w:space="0" w:color="auto"/>
            </w:tcBorders>
            <w:shd w:val="clear" w:color="auto" w:fill="auto"/>
            <w:noWrap/>
            <w:vAlign w:val="center"/>
            <w:hideMark/>
          </w:tcPr>
          <w:p w14:paraId="5C9C1BF7"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1.4%</w:t>
            </w:r>
          </w:p>
        </w:tc>
        <w:tc>
          <w:tcPr>
            <w:tcW w:w="600" w:type="dxa"/>
            <w:tcBorders>
              <w:top w:val="nil"/>
              <w:left w:val="nil"/>
              <w:bottom w:val="single" w:sz="8" w:space="0" w:color="auto"/>
              <w:right w:val="single" w:sz="8" w:space="0" w:color="auto"/>
            </w:tcBorders>
            <w:shd w:val="clear" w:color="auto" w:fill="auto"/>
            <w:vAlign w:val="center"/>
            <w:hideMark/>
          </w:tcPr>
          <w:p w14:paraId="6BE9C16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1.1%</w:t>
            </w:r>
          </w:p>
        </w:tc>
        <w:tc>
          <w:tcPr>
            <w:tcW w:w="600" w:type="dxa"/>
            <w:tcBorders>
              <w:top w:val="nil"/>
              <w:left w:val="nil"/>
              <w:bottom w:val="single" w:sz="8" w:space="0" w:color="auto"/>
              <w:right w:val="single" w:sz="8" w:space="0" w:color="auto"/>
            </w:tcBorders>
            <w:shd w:val="clear" w:color="auto" w:fill="auto"/>
            <w:vAlign w:val="center"/>
            <w:hideMark/>
          </w:tcPr>
          <w:p w14:paraId="01AD4AC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1.1%</w:t>
            </w:r>
          </w:p>
        </w:tc>
        <w:tc>
          <w:tcPr>
            <w:tcW w:w="600" w:type="dxa"/>
            <w:tcBorders>
              <w:top w:val="nil"/>
              <w:left w:val="nil"/>
              <w:bottom w:val="single" w:sz="8" w:space="0" w:color="auto"/>
              <w:right w:val="single" w:sz="8" w:space="0" w:color="auto"/>
            </w:tcBorders>
            <w:shd w:val="clear" w:color="auto" w:fill="auto"/>
            <w:vAlign w:val="center"/>
            <w:hideMark/>
          </w:tcPr>
          <w:p w14:paraId="7019D31C"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1.2%</w:t>
            </w:r>
          </w:p>
        </w:tc>
        <w:tc>
          <w:tcPr>
            <w:tcW w:w="600" w:type="dxa"/>
            <w:tcBorders>
              <w:top w:val="nil"/>
              <w:left w:val="nil"/>
              <w:bottom w:val="single" w:sz="8" w:space="0" w:color="auto"/>
              <w:right w:val="single" w:sz="8" w:space="0" w:color="auto"/>
            </w:tcBorders>
            <w:shd w:val="clear" w:color="auto" w:fill="auto"/>
            <w:noWrap/>
            <w:vAlign w:val="center"/>
            <w:hideMark/>
          </w:tcPr>
          <w:p w14:paraId="29C4C2D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1.2%</w:t>
            </w:r>
          </w:p>
        </w:tc>
        <w:tc>
          <w:tcPr>
            <w:tcW w:w="600" w:type="dxa"/>
            <w:tcBorders>
              <w:top w:val="nil"/>
              <w:left w:val="nil"/>
              <w:bottom w:val="single" w:sz="8" w:space="0" w:color="auto"/>
              <w:right w:val="single" w:sz="8" w:space="0" w:color="auto"/>
            </w:tcBorders>
            <w:shd w:val="clear" w:color="auto" w:fill="auto"/>
            <w:vAlign w:val="center"/>
            <w:hideMark/>
          </w:tcPr>
          <w:p w14:paraId="7C72E78C"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1.2%</w:t>
            </w:r>
          </w:p>
        </w:tc>
        <w:tc>
          <w:tcPr>
            <w:tcW w:w="600" w:type="dxa"/>
            <w:tcBorders>
              <w:top w:val="nil"/>
              <w:left w:val="nil"/>
              <w:bottom w:val="single" w:sz="8" w:space="0" w:color="auto"/>
              <w:right w:val="single" w:sz="8" w:space="0" w:color="auto"/>
            </w:tcBorders>
            <w:shd w:val="clear" w:color="auto" w:fill="auto"/>
            <w:vAlign w:val="center"/>
            <w:hideMark/>
          </w:tcPr>
          <w:p w14:paraId="5F29F05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1.2%</w:t>
            </w:r>
          </w:p>
        </w:tc>
        <w:tc>
          <w:tcPr>
            <w:tcW w:w="600" w:type="dxa"/>
            <w:tcBorders>
              <w:top w:val="nil"/>
              <w:left w:val="nil"/>
              <w:bottom w:val="single" w:sz="8" w:space="0" w:color="auto"/>
              <w:right w:val="single" w:sz="8" w:space="0" w:color="auto"/>
            </w:tcBorders>
            <w:shd w:val="clear" w:color="auto" w:fill="auto"/>
            <w:vAlign w:val="center"/>
            <w:hideMark/>
          </w:tcPr>
          <w:p w14:paraId="66F593C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1.5%</w:t>
            </w:r>
          </w:p>
        </w:tc>
        <w:tc>
          <w:tcPr>
            <w:tcW w:w="460" w:type="dxa"/>
            <w:tcBorders>
              <w:top w:val="nil"/>
              <w:left w:val="nil"/>
              <w:bottom w:val="single" w:sz="8" w:space="0" w:color="auto"/>
              <w:right w:val="single" w:sz="8" w:space="0" w:color="auto"/>
            </w:tcBorders>
            <w:shd w:val="clear" w:color="auto" w:fill="auto"/>
            <w:vAlign w:val="center"/>
            <w:hideMark/>
          </w:tcPr>
          <w:p w14:paraId="7632AA7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1.6%</w:t>
            </w:r>
          </w:p>
        </w:tc>
      </w:tr>
      <w:tr w:rsidR="009A7AC7" w:rsidRPr="009A7AC7" w14:paraId="4B5BDF58"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032CD364"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Other Ethnic Group</w:t>
            </w:r>
          </w:p>
        </w:tc>
        <w:tc>
          <w:tcPr>
            <w:tcW w:w="600" w:type="dxa"/>
            <w:tcBorders>
              <w:top w:val="nil"/>
              <w:left w:val="nil"/>
              <w:bottom w:val="single" w:sz="8" w:space="0" w:color="auto"/>
              <w:right w:val="single" w:sz="8" w:space="0" w:color="auto"/>
            </w:tcBorders>
            <w:shd w:val="clear" w:color="auto" w:fill="auto"/>
            <w:noWrap/>
            <w:vAlign w:val="center"/>
            <w:hideMark/>
          </w:tcPr>
          <w:p w14:paraId="69B65FDE"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3.2%</w:t>
            </w:r>
          </w:p>
        </w:tc>
        <w:tc>
          <w:tcPr>
            <w:tcW w:w="600" w:type="dxa"/>
            <w:tcBorders>
              <w:top w:val="nil"/>
              <w:left w:val="nil"/>
              <w:bottom w:val="single" w:sz="8" w:space="0" w:color="auto"/>
              <w:right w:val="single" w:sz="8" w:space="0" w:color="auto"/>
            </w:tcBorders>
            <w:shd w:val="clear" w:color="auto" w:fill="auto"/>
            <w:noWrap/>
            <w:vAlign w:val="center"/>
            <w:hideMark/>
          </w:tcPr>
          <w:p w14:paraId="1488BEDD"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3.3%</w:t>
            </w:r>
          </w:p>
        </w:tc>
        <w:tc>
          <w:tcPr>
            <w:tcW w:w="600" w:type="dxa"/>
            <w:tcBorders>
              <w:top w:val="nil"/>
              <w:left w:val="nil"/>
              <w:bottom w:val="single" w:sz="8" w:space="0" w:color="auto"/>
              <w:right w:val="single" w:sz="8" w:space="0" w:color="auto"/>
            </w:tcBorders>
            <w:shd w:val="clear" w:color="auto" w:fill="auto"/>
            <w:noWrap/>
            <w:vAlign w:val="center"/>
            <w:hideMark/>
          </w:tcPr>
          <w:p w14:paraId="5D0EEE6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3.5%</w:t>
            </w:r>
          </w:p>
        </w:tc>
        <w:tc>
          <w:tcPr>
            <w:tcW w:w="600" w:type="dxa"/>
            <w:tcBorders>
              <w:top w:val="nil"/>
              <w:left w:val="nil"/>
              <w:bottom w:val="single" w:sz="8" w:space="0" w:color="auto"/>
              <w:right w:val="single" w:sz="8" w:space="0" w:color="auto"/>
            </w:tcBorders>
            <w:shd w:val="clear" w:color="auto" w:fill="auto"/>
            <w:noWrap/>
            <w:vAlign w:val="center"/>
            <w:hideMark/>
          </w:tcPr>
          <w:p w14:paraId="20DC3E75"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1.5%</w:t>
            </w:r>
          </w:p>
        </w:tc>
        <w:tc>
          <w:tcPr>
            <w:tcW w:w="600" w:type="dxa"/>
            <w:tcBorders>
              <w:top w:val="nil"/>
              <w:left w:val="nil"/>
              <w:bottom w:val="single" w:sz="8" w:space="0" w:color="auto"/>
              <w:right w:val="single" w:sz="8" w:space="0" w:color="auto"/>
            </w:tcBorders>
            <w:shd w:val="clear" w:color="auto" w:fill="auto"/>
            <w:noWrap/>
            <w:vAlign w:val="center"/>
            <w:hideMark/>
          </w:tcPr>
          <w:p w14:paraId="3C54D6F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1.4%</w:t>
            </w:r>
          </w:p>
        </w:tc>
        <w:tc>
          <w:tcPr>
            <w:tcW w:w="600" w:type="dxa"/>
            <w:tcBorders>
              <w:top w:val="nil"/>
              <w:left w:val="nil"/>
              <w:bottom w:val="single" w:sz="8" w:space="0" w:color="auto"/>
              <w:right w:val="single" w:sz="8" w:space="0" w:color="auto"/>
            </w:tcBorders>
            <w:shd w:val="clear" w:color="auto" w:fill="auto"/>
            <w:noWrap/>
            <w:vAlign w:val="center"/>
            <w:hideMark/>
          </w:tcPr>
          <w:p w14:paraId="1DC767A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1.6%</w:t>
            </w:r>
          </w:p>
        </w:tc>
        <w:tc>
          <w:tcPr>
            <w:tcW w:w="600" w:type="dxa"/>
            <w:tcBorders>
              <w:top w:val="nil"/>
              <w:left w:val="nil"/>
              <w:bottom w:val="single" w:sz="8" w:space="0" w:color="auto"/>
              <w:right w:val="single" w:sz="8" w:space="0" w:color="auto"/>
            </w:tcBorders>
            <w:shd w:val="clear" w:color="auto" w:fill="auto"/>
            <w:vAlign w:val="center"/>
            <w:hideMark/>
          </w:tcPr>
          <w:p w14:paraId="05DFFB5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0.9%</w:t>
            </w:r>
          </w:p>
        </w:tc>
        <w:tc>
          <w:tcPr>
            <w:tcW w:w="600" w:type="dxa"/>
            <w:tcBorders>
              <w:top w:val="nil"/>
              <w:left w:val="nil"/>
              <w:bottom w:val="single" w:sz="8" w:space="0" w:color="auto"/>
              <w:right w:val="single" w:sz="8" w:space="0" w:color="auto"/>
            </w:tcBorders>
            <w:shd w:val="clear" w:color="auto" w:fill="auto"/>
            <w:vAlign w:val="center"/>
            <w:hideMark/>
          </w:tcPr>
          <w:p w14:paraId="7CB9D64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1.0%</w:t>
            </w:r>
          </w:p>
        </w:tc>
        <w:tc>
          <w:tcPr>
            <w:tcW w:w="600" w:type="dxa"/>
            <w:tcBorders>
              <w:top w:val="nil"/>
              <w:left w:val="nil"/>
              <w:bottom w:val="single" w:sz="8" w:space="0" w:color="auto"/>
              <w:right w:val="single" w:sz="8" w:space="0" w:color="auto"/>
            </w:tcBorders>
            <w:shd w:val="clear" w:color="auto" w:fill="auto"/>
            <w:vAlign w:val="center"/>
            <w:hideMark/>
          </w:tcPr>
          <w:p w14:paraId="005E38F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1.3%</w:t>
            </w:r>
          </w:p>
        </w:tc>
        <w:tc>
          <w:tcPr>
            <w:tcW w:w="600" w:type="dxa"/>
            <w:tcBorders>
              <w:top w:val="nil"/>
              <w:left w:val="nil"/>
              <w:bottom w:val="single" w:sz="8" w:space="0" w:color="auto"/>
              <w:right w:val="single" w:sz="8" w:space="0" w:color="auto"/>
            </w:tcBorders>
            <w:shd w:val="clear" w:color="auto" w:fill="auto"/>
            <w:noWrap/>
            <w:vAlign w:val="center"/>
            <w:hideMark/>
          </w:tcPr>
          <w:p w14:paraId="39BB0C41"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1.0%</w:t>
            </w:r>
          </w:p>
        </w:tc>
        <w:tc>
          <w:tcPr>
            <w:tcW w:w="600" w:type="dxa"/>
            <w:tcBorders>
              <w:top w:val="nil"/>
              <w:left w:val="nil"/>
              <w:bottom w:val="single" w:sz="8" w:space="0" w:color="auto"/>
              <w:right w:val="single" w:sz="8" w:space="0" w:color="auto"/>
            </w:tcBorders>
            <w:shd w:val="clear" w:color="auto" w:fill="auto"/>
            <w:vAlign w:val="center"/>
            <w:hideMark/>
          </w:tcPr>
          <w:p w14:paraId="57D1F4E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1.1%</w:t>
            </w:r>
          </w:p>
        </w:tc>
        <w:tc>
          <w:tcPr>
            <w:tcW w:w="600" w:type="dxa"/>
            <w:tcBorders>
              <w:top w:val="nil"/>
              <w:left w:val="nil"/>
              <w:bottom w:val="single" w:sz="8" w:space="0" w:color="auto"/>
              <w:right w:val="single" w:sz="8" w:space="0" w:color="auto"/>
            </w:tcBorders>
            <w:shd w:val="clear" w:color="auto" w:fill="auto"/>
            <w:vAlign w:val="center"/>
            <w:hideMark/>
          </w:tcPr>
          <w:p w14:paraId="2CAC26BE"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1.1%</w:t>
            </w:r>
          </w:p>
        </w:tc>
        <w:tc>
          <w:tcPr>
            <w:tcW w:w="600" w:type="dxa"/>
            <w:tcBorders>
              <w:top w:val="nil"/>
              <w:left w:val="nil"/>
              <w:bottom w:val="single" w:sz="8" w:space="0" w:color="auto"/>
              <w:right w:val="single" w:sz="8" w:space="0" w:color="auto"/>
            </w:tcBorders>
            <w:shd w:val="clear" w:color="auto" w:fill="auto"/>
            <w:vAlign w:val="center"/>
            <w:hideMark/>
          </w:tcPr>
          <w:p w14:paraId="63571A0B"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1.3%</w:t>
            </w:r>
          </w:p>
        </w:tc>
        <w:tc>
          <w:tcPr>
            <w:tcW w:w="460" w:type="dxa"/>
            <w:tcBorders>
              <w:top w:val="nil"/>
              <w:left w:val="nil"/>
              <w:bottom w:val="single" w:sz="8" w:space="0" w:color="auto"/>
              <w:right w:val="single" w:sz="8" w:space="0" w:color="auto"/>
            </w:tcBorders>
            <w:shd w:val="clear" w:color="auto" w:fill="auto"/>
            <w:vAlign w:val="center"/>
            <w:hideMark/>
          </w:tcPr>
          <w:p w14:paraId="1F8EFBBA"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0.9%</w:t>
            </w:r>
          </w:p>
        </w:tc>
      </w:tr>
      <w:tr w:rsidR="009A7AC7" w:rsidRPr="009A7AC7" w14:paraId="7C1266E8"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1E940578"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African</w:t>
            </w:r>
          </w:p>
        </w:tc>
        <w:tc>
          <w:tcPr>
            <w:tcW w:w="600" w:type="dxa"/>
            <w:tcBorders>
              <w:top w:val="nil"/>
              <w:left w:val="nil"/>
              <w:bottom w:val="single" w:sz="8" w:space="0" w:color="auto"/>
              <w:right w:val="single" w:sz="8" w:space="0" w:color="auto"/>
            </w:tcBorders>
            <w:shd w:val="clear" w:color="auto" w:fill="auto"/>
            <w:noWrap/>
            <w:vAlign w:val="center"/>
            <w:hideMark/>
          </w:tcPr>
          <w:p w14:paraId="2FA27F8C"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0803E51F"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18797FC6"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08279A89"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0.4%</w:t>
            </w:r>
          </w:p>
        </w:tc>
        <w:tc>
          <w:tcPr>
            <w:tcW w:w="600" w:type="dxa"/>
            <w:tcBorders>
              <w:top w:val="nil"/>
              <w:left w:val="nil"/>
              <w:bottom w:val="single" w:sz="8" w:space="0" w:color="auto"/>
              <w:right w:val="single" w:sz="8" w:space="0" w:color="auto"/>
            </w:tcBorders>
            <w:shd w:val="clear" w:color="auto" w:fill="auto"/>
            <w:noWrap/>
            <w:vAlign w:val="center"/>
            <w:hideMark/>
          </w:tcPr>
          <w:p w14:paraId="726037CF"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0.4%</w:t>
            </w:r>
          </w:p>
        </w:tc>
        <w:tc>
          <w:tcPr>
            <w:tcW w:w="600" w:type="dxa"/>
            <w:tcBorders>
              <w:top w:val="nil"/>
              <w:left w:val="nil"/>
              <w:bottom w:val="single" w:sz="8" w:space="0" w:color="auto"/>
              <w:right w:val="single" w:sz="8" w:space="0" w:color="auto"/>
            </w:tcBorders>
            <w:shd w:val="clear" w:color="auto" w:fill="auto"/>
            <w:noWrap/>
            <w:vAlign w:val="center"/>
            <w:hideMark/>
          </w:tcPr>
          <w:p w14:paraId="7049E952"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0.4%</w:t>
            </w:r>
          </w:p>
        </w:tc>
        <w:tc>
          <w:tcPr>
            <w:tcW w:w="600" w:type="dxa"/>
            <w:tcBorders>
              <w:top w:val="nil"/>
              <w:left w:val="nil"/>
              <w:bottom w:val="single" w:sz="8" w:space="0" w:color="auto"/>
              <w:right w:val="single" w:sz="8" w:space="0" w:color="auto"/>
            </w:tcBorders>
            <w:shd w:val="clear" w:color="auto" w:fill="auto"/>
            <w:vAlign w:val="center"/>
            <w:hideMark/>
          </w:tcPr>
          <w:p w14:paraId="5E88E8FF"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0.4%</w:t>
            </w:r>
          </w:p>
        </w:tc>
        <w:tc>
          <w:tcPr>
            <w:tcW w:w="600" w:type="dxa"/>
            <w:tcBorders>
              <w:top w:val="nil"/>
              <w:left w:val="nil"/>
              <w:bottom w:val="single" w:sz="8" w:space="0" w:color="auto"/>
              <w:right w:val="single" w:sz="8" w:space="0" w:color="auto"/>
            </w:tcBorders>
            <w:shd w:val="clear" w:color="auto" w:fill="auto"/>
            <w:vAlign w:val="center"/>
            <w:hideMark/>
          </w:tcPr>
          <w:p w14:paraId="455F625E"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0.4%</w:t>
            </w:r>
          </w:p>
        </w:tc>
        <w:tc>
          <w:tcPr>
            <w:tcW w:w="600" w:type="dxa"/>
            <w:tcBorders>
              <w:top w:val="nil"/>
              <w:left w:val="nil"/>
              <w:bottom w:val="single" w:sz="8" w:space="0" w:color="auto"/>
              <w:right w:val="single" w:sz="8" w:space="0" w:color="auto"/>
            </w:tcBorders>
            <w:shd w:val="clear" w:color="auto" w:fill="auto"/>
            <w:vAlign w:val="center"/>
            <w:hideMark/>
          </w:tcPr>
          <w:p w14:paraId="774D80EB"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0.5%</w:t>
            </w:r>
          </w:p>
        </w:tc>
        <w:tc>
          <w:tcPr>
            <w:tcW w:w="600" w:type="dxa"/>
            <w:tcBorders>
              <w:top w:val="nil"/>
              <w:left w:val="nil"/>
              <w:bottom w:val="single" w:sz="8" w:space="0" w:color="auto"/>
              <w:right w:val="single" w:sz="8" w:space="0" w:color="auto"/>
            </w:tcBorders>
            <w:shd w:val="clear" w:color="auto" w:fill="auto"/>
            <w:noWrap/>
            <w:vAlign w:val="center"/>
            <w:hideMark/>
          </w:tcPr>
          <w:p w14:paraId="7357B03A"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0.9%</w:t>
            </w:r>
          </w:p>
        </w:tc>
        <w:tc>
          <w:tcPr>
            <w:tcW w:w="600" w:type="dxa"/>
            <w:tcBorders>
              <w:top w:val="nil"/>
              <w:left w:val="nil"/>
              <w:bottom w:val="single" w:sz="8" w:space="0" w:color="auto"/>
              <w:right w:val="single" w:sz="8" w:space="0" w:color="auto"/>
            </w:tcBorders>
            <w:shd w:val="clear" w:color="auto" w:fill="auto"/>
            <w:vAlign w:val="center"/>
            <w:hideMark/>
          </w:tcPr>
          <w:p w14:paraId="0610A0D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0.8%</w:t>
            </w:r>
          </w:p>
        </w:tc>
        <w:tc>
          <w:tcPr>
            <w:tcW w:w="600" w:type="dxa"/>
            <w:tcBorders>
              <w:top w:val="nil"/>
              <w:left w:val="nil"/>
              <w:bottom w:val="single" w:sz="8" w:space="0" w:color="auto"/>
              <w:right w:val="single" w:sz="8" w:space="0" w:color="auto"/>
            </w:tcBorders>
            <w:shd w:val="clear" w:color="auto" w:fill="auto"/>
            <w:vAlign w:val="center"/>
            <w:hideMark/>
          </w:tcPr>
          <w:p w14:paraId="46F68CF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0.8%</w:t>
            </w:r>
          </w:p>
        </w:tc>
        <w:tc>
          <w:tcPr>
            <w:tcW w:w="600" w:type="dxa"/>
            <w:tcBorders>
              <w:top w:val="nil"/>
              <w:left w:val="nil"/>
              <w:bottom w:val="single" w:sz="8" w:space="0" w:color="auto"/>
              <w:right w:val="single" w:sz="8" w:space="0" w:color="auto"/>
            </w:tcBorders>
            <w:shd w:val="clear" w:color="auto" w:fill="auto"/>
            <w:vAlign w:val="center"/>
            <w:hideMark/>
          </w:tcPr>
          <w:p w14:paraId="7B8A3F5C"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1.2%</w:t>
            </w:r>
          </w:p>
        </w:tc>
        <w:tc>
          <w:tcPr>
            <w:tcW w:w="460" w:type="dxa"/>
            <w:tcBorders>
              <w:top w:val="nil"/>
              <w:left w:val="nil"/>
              <w:bottom w:val="single" w:sz="8" w:space="0" w:color="auto"/>
              <w:right w:val="single" w:sz="8" w:space="0" w:color="auto"/>
            </w:tcBorders>
            <w:shd w:val="clear" w:color="auto" w:fill="auto"/>
            <w:vAlign w:val="center"/>
            <w:hideMark/>
          </w:tcPr>
          <w:p w14:paraId="01AD9AA5"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1.5%</w:t>
            </w:r>
          </w:p>
        </w:tc>
      </w:tr>
      <w:tr w:rsidR="009A7AC7" w:rsidRPr="009A7AC7" w14:paraId="0DE7834B"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6902D09C"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Mixed or Multiple Ethnic Group</w:t>
            </w:r>
          </w:p>
        </w:tc>
        <w:tc>
          <w:tcPr>
            <w:tcW w:w="600" w:type="dxa"/>
            <w:tcBorders>
              <w:top w:val="nil"/>
              <w:left w:val="nil"/>
              <w:bottom w:val="single" w:sz="8" w:space="0" w:color="auto"/>
              <w:right w:val="single" w:sz="8" w:space="0" w:color="auto"/>
            </w:tcBorders>
            <w:shd w:val="clear" w:color="auto" w:fill="auto"/>
            <w:noWrap/>
            <w:vAlign w:val="center"/>
            <w:hideMark/>
          </w:tcPr>
          <w:p w14:paraId="2C09EB08"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138A5D23"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3E23C947"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7DED8028"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1B5A76CB"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788C11C0"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3091E1F2"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0.8%</w:t>
            </w:r>
          </w:p>
        </w:tc>
        <w:tc>
          <w:tcPr>
            <w:tcW w:w="600" w:type="dxa"/>
            <w:tcBorders>
              <w:top w:val="nil"/>
              <w:left w:val="nil"/>
              <w:bottom w:val="single" w:sz="8" w:space="0" w:color="auto"/>
              <w:right w:val="single" w:sz="8" w:space="0" w:color="auto"/>
            </w:tcBorders>
            <w:shd w:val="clear" w:color="auto" w:fill="auto"/>
            <w:vAlign w:val="center"/>
            <w:hideMark/>
          </w:tcPr>
          <w:p w14:paraId="6795C9AB"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0.7%</w:t>
            </w:r>
          </w:p>
        </w:tc>
        <w:tc>
          <w:tcPr>
            <w:tcW w:w="600" w:type="dxa"/>
            <w:tcBorders>
              <w:top w:val="nil"/>
              <w:left w:val="nil"/>
              <w:bottom w:val="single" w:sz="8" w:space="0" w:color="auto"/>
              <w:right w:val="single" w:sz="8" w:space="0" w:color="auto"/>
            </w:tcBorders>
            <w:shd w:val="clear" w:color="auto" w:fill="auto"/>
            <w:vAlign w:val="center"/>
            <w:hideMark/>
          </w:tcPr>
          <w:p w14:paraId="78668D45"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0.7%</w:t>
            </w:r>
          </w:p>
        </w:tc>
        <w:tc>
          <w:tcPr>
            <w:tcW w:w="600" w:type="dxa"/>
            <w:tcBorders>
              <w:top w:val="nil"/>
              <w:left w:val="nil"/>
              <w:bottom w:val="single" w:sz="8" w:space="0" w:color="auto"/>
              <w:right w:val="single" w:sz="8" w:space="0" w:color="auto"/>
            </w:tcBorders>
            <w:shd w:val="clear" w:color="auto" w:fill="auto"/>
            <w:noWrap/>
            <w:vAlign w:val="center"/>
            <w:hideMark/>
          </w:tcPr>
          <w:p w14:paraId="11467C57"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0.7%</w:t>
            </w:r>
          </w:p>
        </w:tc>
        <w:tc>
          <w:tcPr>
            <w:tcW w:w="600" w:type="dxa"/>
            <w:tcBorders>
              <w:top w:val="nil"/>
              <w:left w:val="nil"/>
              <w:bottom w:val="single" w:sz="8" w:space="0" w:color="auto"/>
              <w:right w:val="single" w:sz="8" w:space="0" w:color="auto"/>
            </w:tcBorders>
            <w:shd w:val="clear" w:color="auto" w:fill="auto"/>
            <w:vAlign w:val="center"/>
            <w:hideMark/>
          </w:tcPr>
          <w:p w14:paraId="581CDB3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0.6%</w:t>
            </w:r>
          </w:p>
        </w:tc>
        <w:tc>
          <w:tcPr>
            <w:tcW w:w="600" w:type="dxa"/>
            <w:tcBorders>
              <w:top w:val="nil"/>
              <w:left w:val="nil"/>
              <w:bottom w:val="single" w:sz="8" w:space="0" w:color="auto"/>
              <w:right w:val="single" w:sz="8" w:space="0" w:color="auto"/>
            </w:tcBorders>
            <w:shd w:val="clear" w:color="auto" w:fill="auto"/>
            <w:vAlign w:val="center"/>
            <w:hideMark/>
          </w:tcPr>
          <w:p w14:paraId="66129D0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0.6%</w:t>
            </w:r>
          </w:p>
        </w:tc>
        <w:tc>
          <w:tcPr>
            <w:tcW w:w="600" w:type="dxa"/>
            <w:tcBorders>
              <w:top w:val="nil"/>
              <w:left w:val="nil"/>
              <w:bottom w:val="single" w:sz="8" w:space="0" w:color="auto"/>
              <w:right w:val="single" w:sz="8" w:space="0" w:color="auto"/>
            </w:tcBorders>
            <w:shd w:val="clear" w:color="auto" w:fill="auto"/>
            <w:vAlign w:val="center"/>
            <w:hideMark/>
          </w:tcPr>
          <w:p w14:paraId="731E08E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0.7%</w:t>
            </w:r>
          </w:p>
        </w:tc>
        <w:tc>
          <w:tcPr>
            <w:tcW w:w="460" w:type="dxa"/>
            <w:tcBorders>
              <w:top w:val="nil"/>
              <w:left w:val="nil"/>
              <w:bottom w:val="single" w:sz="8" w:space="0" w:color="auto"/>
              <w:right w:val="single" w:sz="8" w:space="0" w:color="auto"/>
            </w:tcBorders>
            <w:shd w:val="clear" w:color="auto" w:fill="auto"/>
            <w:vAlign w:val="center"/>
            <w:hideMark/>
          </w:tcPr>
          <w:p w14:paraId="62486214"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0.5%</w:t>
            </w:r>
          </w:p>
        </w:tc>
      </w:tr>
      <w:tr w:rsidR="009A7AC7" w:rsidRPr="009A7AC7" w14:paraId="4FB1D2CA"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05A4888D"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Asian – Pakistani</w:t>
            </w:r>
          </w:p>
        </w:tc>
        <w:tc>
          <w:tcPr>
            <w:tcW w:w="600" w:type="dxa"/>
            <w:tcBorders>
              <w:top w:val="nil"/>
              <w:left w:val="nil"/>
              <w:bottom w:val="single" w:sz="8" w:space="0" w:color="auto"/>
              <w:right w:val="single" w:sz="8" w:space="0" w:color="auto"/>
            </w:tcBorders>
            <w:shd w:val="clear" w:color="auto" w:fill="auto"/>
            <w:noWrap/>
            <w:vAlign w:val="center"/>
            <w:hideMark/>
          </w:tcPr>
          <w:p w14:paraId="14173476"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59443EEC"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2A2EDC72"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62CBCCCA"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0.4%</w:t>
            </w:r>
          </w:p>
        </w:tc>
        <w:tc>
          <w:tcPr>
            <w:tcW w:w="600" w:type="dxa"/>
            <w:tcBorders>
              <w:top w:val="nil"/>
              <w:left w:val="nil"/>
              <w:bottom w:val="single" w:sz="8" w:space="0" w:color="auto"/>
              <w:right w:val="single" w:sz="8" w:space="0" w:color="auto"/>
            </w:tcBorders>
            <w:shd w:val="clear" w:color="auto" w:fill="auto"/>
            <w:noWrap/>
            <w:vAlign w:val="center"/>
            <w:hideMark/>
          </w:tcPr>
          <w:p w14:paraId="3F7C573F"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0.6%</w:t>
            </w:r>
          </w:p>
        </w:tc>
        <w:tc>
          <w:tcPr>
            <w:tcW w:w="600" w:type="dxa"/>
            <w:tcBorders>
              <w:top w:val="nil"/>
              <w:left w:val="nil"/>
              <w:bottom w:val="single" w:sz="8" w:space="0" w:color="auto"/>
              <w:right w:val="single" w:sz="8" w:space="0" w:color="auto"/>
            </w:tcBorders>
            <w:shd w:val="clear" w:color="auto" w:fill="auto"/>
            <w:noWrap/>
            <w:vAlign w:val="center"/>
            <w:hideMark/>
          </w:tcPr>
          <w:p w14:paraId="202BDB0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0.6%</w:t>
            </w:r>
          </w:p>
        </w:tc>
        <w:tc>
          <w:tcPr>
            <w:tcW w:w="600" w:type="dxa"/>
            <w:tcBorders>
              <w:top w:val="nil"/>
              <w:left w:val="nil"/>
              <w:bottom w:val="single" w:sz="8" w:space="0" w:color="auto"/>
              <w:right w:val="single" w:sz="8" w:space="0" w:color="auto"/>
            </w:tcBorders>
            <w:shd w:val="clear" w:color="auto" w:fill="auto"/>
            <w:vAlign w:val="center"/>
            <w:hideMark/>
          </w:tcPr>
          <w:p w14:paraId="4D7DD4BC"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0.7%</w:t>
            </w:r>
          </w:p>
        </w:tc>
        <w:tc>
          <w:tcPr>
            <w:tcW w:w="600" w:type="dxa"/>
            <w:tcBorders>
              <w:top w:val="nil"/>
              <w:left w:val="nil"/>
              <w:bottom w:val="single" w:sz="8" w:space="0" w:color="auto"/>
              <w:right w:val="single" w:sz="8" w:space="0" w:color="auto"/>
            </w:tcBorders>
            <w:shd w:val="clear" w:color="auto" w:fill="auto"/>
            <w:vAlign w:val="center"/>
            <w:hideMark/>
          </w:tcPr>
          <w:p w14:paraId="6F57178C"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0.3%</w:t>
            </w:r>
          </w:p>
        </w:tc>
        <w:tc>
          <w:tcPr>
            <w:tcW w:w="600" w:type="dxa"/>
            <w:tcBorders>
              <w:top w:val="nil"/>
              <w:left w:val="nil"/>
              <w:bottom w:val="single" w:sz="8" w:space="0" w:color="auto"/>
              <w:right w:val="single" w:sz="8" w:space="0" w:color="auto"/>
            </w:tcBorders>
            <w:shd w:val="clear" w:color="auto" w:fill="auto"/>
            <w:vAlign w:val="center"/>
            <w:hideMark/>
          </w:tcPr>
          <w:p w14:paraId="7B2F3B3C"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0.5%</w:t>
            </w:r>
          </w:p>
        </w:tc>
        <w:tc>
          <w:tcPr>
            <w:tcW w:w="600" w:type="dxa"/>
            <w:tcBorders>
              <w:top w:val="nil"/>
              <w:left w:val="nil"/>
              <w:bottom w:val="single" w:sz="8" w:space="0" w:color="auto"/>
              <w:right w:val="single" w:sz="8" w:space="0" w:color="auto"/>
            </w:tcBorders>
            <w:shd w:val="clear" w:color="auto" w:fill="auto"/>
            <w:noWrap/>
            <w:vAlign w:val="center"/>
            <w:hideMark/>
          </w:tcPr>
          <w:p w14:paraId="5E0063DB"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0.5%</w:t>
            </w:r>
          </w:p>
        </w:tc>
        <w:tc>
          <w:tcPr>
            <w:tcW w:w="600" w:type="dxa"/>
            <w:tcBorders>
              <w:top w:val="nil"/>
              <w:left w:val="nil"/>
              <w:bottom w:val="single" w:sz="8" w:space="0" w:color="auto"/>
              <w:right w:val="single" w:sz="8" w:space="0" w:color="auto"/>
            </w:tcBorders>
            <w:shd w:val="clear" w:color="auto" w:fill="auto"/>
            <w:vAlign w:val="center"/>
            <w:hideMark/>
          </w:tcPr>
          <w:p w14:paraId="5003BA8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0.6%</w:t>
            </w:r>
          </w:p>
        </w:tc>
        <w:tc>
          <w:tcPr>
            <w:tcW w:w="600" w:type="dxa"/>
            <w:tcBorders>
              <w:top w:val="nil"/>
              <w:left w:val="nil"/>
              <w:bottom w:val="single" w:sz="8" w:space="0" w:color="auto"/>
              <w:right w:val="single" w:sz="8" w:space="0" w:color="auto"/>
            </w:tcBorders>
            <w:shd w:val="clear" w:color="auto" w:fill="auto"/>
            <w:vAlign w:val="center"/>
            <w:hideMark/>
          </w:tcPr>
          <w:p w14:paraId="3A178B16"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0.8%</w:t>
            </w:r>
          </w:p>
        </w:tc>
        <w:tc>
          <w:tcPr>
            <w:tcW w:w="600" w:type="dxa"/>
            <w:tcBorders>
              <w:top w:val="nil"/>
              <w:left w:val="nil"/>
              <w:bottom w:val="single" w:sz="8" w:space="0" w:color="auto"/>
              <w:right w:val="single" w:sz="8" w:space="0" w:color="auto"/>
            </w:tcBorders>
            <w:shd w:val="clear" w:color="auto" w:fill="auto"/>
            <w:vAlign w:val="center"/>
            <w:hideMark/>
          </w:tcPr>
          <w:p w14:paraId="343F8DC1"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0.9%</w:t>
            </w:r>
          </w:p>
        </w:tc>
        <w:tc>
          <w:tcPr>
            <w:tcW w:w="460" w:type="dxa"/>
            <w:tcBorders>
              <w:top w:val="nil"/>
              <w:left w:val="nil"/>
              <w:bottom w:val="single" w:sz="8" w:space="0" w:color="auto"/>
              <w:right w:val="single" w:sz="8" w:space="0" w:color="auto"/>
            </w:tcBorders>
            <w:shd w:val="clear" w:color="auto" w:fill="auto"/>
            <w:vAlign w:val="center"/>
            <w:hideMark/>
          </w:tcPr>
          <w:p w14:paraId="052DF8E3"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0.8%</w:t>
            </w:r>
          </w:p>
        </w:tc>
      </w:tr>
      <w:tr w:rsidR="009A7AC7" w:rsidRPr="009A7AC7" w14:paraId="1C67567B"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73F05D4E"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Asian - Chinese</w:t>
            </w:r>
          </w:p>
        </w:tc>
        <w:tc>
          <w:tcPr>
            <w:tcW w:w="600" w:type="dxa"/>
            <w:tcBorders>
              <w:top w:val="nil"/>
              <w:left w:val="nil"/>
              <w:bottom w:val="single" w:sz="8" w:space="0" w:color="auto"/>
              <w:right w:val="single" w:sz="8" w:space="0" w:color="auto"/>
            </w:tcBorders>
            <w:shd w:val="clear" w:color="auto" w:fill="auto"/>
            <w:noWrap/>
            <w:vAlign w:val="center"/>
            <w:hideMark/>
          </w:tcPr>
          <w:p w14:paraId="673875F1"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7C117B15"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45ABE158"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6DF0CB9A"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49BFBC98"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5BB2F18D"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7AE9A25C"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70069217"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471F6122"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19DE3B08"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7D8B6809"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68232212"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26DEEFAC"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460" w:type="dxa"/>
            <w:tcBorders>
              <w:top w:val="nil"/>
              <w:left w:val="nil"/>
              <w:bottom w:val="single" w:sz="8" w:space="0" w:color="auto"/>
              <w:right w:val="single" w:sz="8" w:space="0" w:color="auto"/>
            </w:tcBorders>
            <w:shd w:val="clear" w:color="auto" w:fill="auto"/>
            <w:vAlign w:val="center"/>
            <w:hideMark/>
          </w:tcPr>
          <w:p w14:paraId="519D58DF"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0.4%</w:t>
            </w:r>
          </w:p>
        </w:tc>
      </w:tr>
      <w:tr w:rsidR="009A7AC7" w:rsidRPr="009A7AC7" w14:paraId="2652E034" w14:textId="77777777" w:rsidTr="009A7AC7">
        <w:trPr>
          <w:trHeight w:val="315"/>
        </w:trPr>
        <w:tc>
          <w:tcPr>
            <w:tcW w:w="2040" w:type="dxa"/>
            <w:tcBorders>
              <w:top w:val="nil"/>
              <w:left w:val="single" w:sz="8" w:space="0" w:color="auto"/>
              <w:bottom w:val="single" w:sz="8" w:space="0" w:color="auto"/>
              <w:right w:val="single" w:sz="8" w:space="0" w:color="auto"/>
            </w:tcBorders>
            <w:shd w:val="clear" w:color="auto" w:fill="auto"/>
            <w:noWrap/>
            <w:vAlign w:val="center"/>
            <w:hideMark/>
          </w:tcPr>
          <w:p w14:paraId="436D5CA3"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White - Polish</w:t>
            </w:r>
          </w:p>
        </w:tc>
        <w:tc>
          <w:tcPr>
            <w:tcW w:w="600" w:type="dxa"/>
            <w:tcBorders>
              <w:top w:val="nil"/>
              <w:left w:val="nil"/>
              <w:bottom w:val="single" w:sz="8" w:space="0" w:color="auto"/>
              <w:right w:val="single" w:sz="8" w:space="0" w:color="auto"/>
            </w:tcBorders>
            <w:shd w:val="clear" w:color="auto" w:fill="auto"/>
            <w:noWrap/>
            <w:vAlign w:val="center"/>
            <w:hideMark/>
          </w:tcPr>
          <w:p w14:paraId="5587BCA5"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535CE134"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2D386ADF"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6868C4D3"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1653CE5D"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282074FE"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0034F863"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0B29A5B7"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57C7165A"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noWrap/>
            <w:vAlign w:val="center"/>
            <w:hideMark/>
          </w:tcPr>
          <w:p w14:paraId="0BB15DBF"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0.2%</w:t>
            </w:r>
          </w:p>
        </w:tc>
        <w:tc>
          <w:tcPr>
            <w:tcW w:w="600" w:type="dxa"/>
            <w:tcBorders>
              <w:top w:val="nil"/>
              <w:left w:val="nil"/>
              <w:bottom w:val="single" w:sz="8" w:space="0" w:color="auto"/>
              <w:right w:val="single" w:sz="8" w:space="0" w:color="auto"/>
            </w:tcBorders>
            <w:shd w:val="clear" w:color="auto" w:fill="auto"/>
            <w:vAlign w:val="center"/>
            <w:hideMark/>
          </w:tcPr>
          <w:p w14:paraId="2E661186"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1CBB10CE"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600" w:type="dxa"/>
            <w:tcBorders>
              <w:top w:val="nil"/>
              <w:left w:val="nil"/>
              <w:bottom w:val="single" w:sz="8" w:space="0" w:color="auto"/>
              <w:right w:val="single" w:sz="8" w:space="0" w:color="auto"/>
            </w:tcBorders>
            <w:shd w:val="clear" w:color="auto" w:fill="auto"/>
            <w:vAlign w:val="center"/>
            <w:hideMark/>
          </w:tcPr>
          <w:p w14:paraId="4F80817B" w14:textId="77777777" w:rsidR="009A7AC7" w:rsidRPr="009A7AC7" w:rsidRDefault="009A7AC7" w:rsidP="009A7AC7">
            <w:pPr>
              <w:rPr>
                <w:rFonts w:eastAsia="Times New Roman" w:cs="Arial"/>
                <w:color w:val="000000"/>
                <w:sz w:val="14"/>
                <w:szCs w:val="14"/>
                <w:lang w:eastAsia="en-GB"/>
              </w:rPr>
            </w:pPr>
            <w:r w:rsidRPr="009A7AC7">
              <w:rPr>
                <w:rFonts w:eastAsia="Times New Roman" w:cs="Arial"/>
                <w:color w:val="000000"/>
                <w:sz w:val="14"/>
                <w:szCs w:val="14"/>
                <w:lang w:eastAsia="en-GB"/>
              </w:rPr>
              <w:t>N/A</w:t>
            </w:r>
          </w:p>
        </w:tc>
        <w:tc>
          <w:tcPr>
            <w:tcW w:w="460" w:type="dxa"/>
            <w:tcBorders>
              <w:top w:val="nil"/>
              <w:left w:val="nil"/>
              <w:bottom w:val="single" w:sz="8" w:space="0" w:color="auto"/>
              <w:right w:val="single" w:sz="8" w:space="0" w:color="auto"/>
            </w:tcBorders>
            <w:shd w:val="clear" w:color="auto" w:fill="auto"/>
            <w:vAlign w:val="center"/>
            <w:hideMark/>
          </w:tcPr>
          <w:p w14:paraId="0FF432F0" w14:textId="77777777" w:rsidR="009A7AC7" w:rsidRPr="009A7AC7" w:rsidRDefault="009A7AC7" w:rsidP="009A7AC7">
            <w:pPr>
              <w:jc w:val="right"/>
              <w:rPr>
                <w:rFonts w:eastAsia="Times New Roman" w:cs="Arial"/>
                <w:color w:val="000000"/>
                <w:sz w:val="14"/>
                <w:szCs w:val="14"/>
                <w:lang w:eastAsia="en-GB"/>
              </w:rPr>
            </w:pPr>
            <w:r w:rsidRPr="009A7AC7">
              <w:rPr>
                <w:rFonts w:eastAsia="Times New Roman" w:cs="Arial"/>
                <w:color w:val="000000"/>
                <w:sz w:val="14"/>
                <w:szCs w:val="14"/>
                <w:lang w:eastAsia="en-GB"/>
              </w:rPr>
              <w:t>0.2%</w:t>
            </w:r>
          </w:p>
        </w:tc>
      </w:tr>
    </w:tbl>
    <w:p w14:paraId="09214A0E" w14:textId="4BF97CB9" w:rsidR="00CD1313" w:rsidRPr="00705A09" w:rsidRDefault="00CD1313" w:rsidP="00BB0A71">
      <w:pPr>
        <w:rPr>
          <w:rFonts w:cs="Arial"/>
          <w:szCs w:val="24"/>
        </w:rPr>
      </w:pPr>
    </w:p>
    <w:p w14:paraId="155BC5C1" w14:textId="1B57E135" w:rsidR="008A5B80" w:rsidRPr="00705A09" w:rsidRDefault="00FC0032" w:rsidP="001D4F8C">
      <w:pPr>
        <w:rPr>
          <w:rFonts w:cs="Arial"/>
          <w:szCs w:val="24"/>
        </w:rPr>
      </w:pPr>
      <w:r>
        <w:rPr>
          <w:rFonts w:cs="Arial"/>
          <w:szCs w:val="24"/>
        </w:rPr>
        <w:t>Scotland’s Census 2022</w:t>
      </w:r>
      <w:r w:rsidR="008A5B80" w:rsidRPr="00705A09">
        <w:rPr>
          <w:rFonts w:cs="Arial"/>
          <w:szCs w:val="24"/>
        </w:rPr>
        <w:t xml:space="preserve"> showed the racial breakdown of those living in Scotland as at 2</w:t>
      </w:r>
      <w:r>
        <w:rPr>
          <w:rFonts w:cs="Arial"/>
          <w:szCs w:val="24"/>
        </w:rPr>
        <w:t>0 March 2022</w:t>
      </w:r>
      <w:r w:rsidR="008A5B80" w:rsidRPr="00705A09">
        <w:rPr>
          <w:rFonts w:cs="Arial"/>
          <w:szCs w:val="24"/>
        </w:rPr>
        <w:t>.</w:t>
      </w:r>
      <w:r w:rsidR="00901CC7" w:rsidRPr="00705A09">
        <w:rPr>
          <w:rFonts w:cs="Arial"/>
          <w:szCs w:val="24"/>
        </w:rPr>
        <w:t xml:space="preserve"> </w:t>
      </w:r>
      <w:r w:rsidR="008A5B80" w:rsidRPr="00705A09">
        <w:rPr>
          <w:rFonts w:cs="Arial"/>
          <w:szCs w:val="24"/>
        </w:rPr>
        <w:t xml:space="preserve">At that </w:t>
      </w:r>
      <w:r w:rsidR="00E96186" w:rsidRPr="00705A09">
        <w:rPr>
          <w:rFonts w:cs="Arial"/>
          <w:szCs w:val="24"/>
        </w:rPr>
        <w:t>time,</w:t>
      </w:r>
      <w:r w:rsidR="008A5B80" w:rsidRPr="00705A09">
        <w:rPr>
          <w:rFonts w:cs="Arial"/>
          <w:szCs w:val="24"/>
        </w:rPr>
        <w:t xml:space="preserve"> it indicated that the people of Scotland identified</w:t>
      </w:r>
      <w:r w:rsidR="00550496" w:rsidRPr="00705A09">
        <w:rPr>
          <w:rFonts w:cs="Arial"/>
          <w:szCs w:val="24"/>
        </w:rPr>
        <w:t xml:space="preserve"> their ethnicity as shown in the table below.</w:t>
      </w:r>
      <w:r w:rsidR="00901CC7" w:rsidRPr="00705A09">
        <w:rPr>
          <w:rFonts w:cs="Arial"/>
          <w:szCs w:val="24"/>
        </w:rPr>
        <w:t xml:space="preserve"> </w:t>
      </w:r>
      <w:r w:rsidR="00550496" w:rsidRPr="00705A09">
        <w:rPr>
          <w:rFonts w:cs="Arial"/>
          <w:szCs w:val="24"/>
        </w:rPr>
        <w:t xml:space="preserve">The </w:t>
      </w:r>
      <w:hyperlink r:id="rId65" w:history="1">
        <w:r w:rsidR="00054373" w:rsidRPr="00E118D2">
          <w:rPr>
            <w:rStyle w:val="Hyperlink"/>
            <w:rFonts w:cs="Arial"/>
            <w:szCs w:val="24"/>
          </w:rPr>
          <w:t>NHS Scotland Workforce Statistics</w:t>
        </w:r>
        <w:r w:rsidR="00550496" w:rsidRPr="00E118D2">
          <w:rPr>
            <w:rStyle w:val="Hyperlink"/>
            <w:rFonts w:cs="Arial"/>
            <w:szCs w:val="24"/>
          </w:rPr>
          <w:t xml:space="preserve"> release as at 31 March 2</w:t>
        </w:r>
        <w:r w:rsidR="00E118D2" w:rsidRPr="00E118D2">
          <w:rPr>
            <w:rStyle w:val="Hyperlink"/>
            <w:rFonts w:cs="Arial"/>
            <w:szCs w:val="24"/>
          </w:rPr>
          <w:t>025</w:t>
        </w:r>
      </w:hyperlink>
      <w:r w:rsidR="00FC5C8D">
        <w:rPr>
          <w:rFonts w:cs="Arial"/>
          <w:szCs w:val="24"/>
        </w:rPr>
        <w:t xml:space="preserve"> </w:t>
      </w:r>
      <w:r w:rsidR="00550496" w:rsidRPr="00705A09">
        <w:rPr>
          <w:rFonts w:cs="Arial"/>
          <w:szCs w:val="24"/>
        </w:rPr>
        <w:t>shows the ethnic group breakdown for staff in NHS Greater Glasgow and Clyde as at 31 March 2</w:t>
      </w:r>
      <w:r w:rsidR="00E118D2">
        <w:rPr>
          <w:rFonts w:cs="Arial"/>
          <w:szCs w:val="24"/>
        </w:rPr>
        <w:t>025</w:t>
      </w:r>
      <w:r w:rsidR="00550496" w:rsidRPr="00705A09">
        <w:rPr>
          <w:rFonts w:cs="Arial"/>
          <w:szCs w:val="24"/>
        </w:rPr>
        <w:t>.</w:t>
      </w:r>
      <w:r w:rsidR="00901CC7" w:rsidRPr="00705A09">
        <w:rPr>
          <w:rFonts w:cs="Arial"/>
          <w:szCs w:val="24"/>
        </w:rPr>
        <w:t xml:space="preserve"> </w:t>
      </w:r>
      <w:r w:rsidR="00550496" w:rsidRPr="00705A09">
        <w:rPr>
          <w:rFonts w:cs="Arial"/>
          <w:szCs w:val="24"/>
        </w:rPr>
        <w:t xml:space="preserve">It might be expected that this would be similar to </w:t>
      </w:r>
      <w:r w:rsidR="00CF0F31" w:rsidRPr="00705A09">
        <w:rPr>
          <w:rFonts w:cs="Arial"/>
          <w:szCs w:val="24"/>
        </w:rPr>
        <w:t>NHS GJ</w:t>
      </w:r>
      <w:r w:rsidR="00550496" w:rsidRPr="00705A09">
        <w:rPr>
          <w:rFonts w:cs="Arial"/>
          <w:szCs w:val="24"/>
        </w:rPr>
        <w:t>, but:</w:t>
      </w:r>
    </w:p>
    <w:p w14:paraId="6BE175F3" w14:textId="4B7A73CF" w:rsidR="00CD1313" w:rsidRPr="00705A09" w:rsidRDefault="00CD1313" w:rsidP="00BB0A71">
      <w:pPr>
        <w:rPr>
          <w:rFonts w:cs="Arial"/>
          <w:szCs w:val="24"/>
        </w:rPr>
      </w:pPr>
    </w:p>
    <w:tbl>
      <w:tblPr>
        <w:tblStyle w:val="TableGrid"/>
        <w:tblW w:w="0" w:type="auto"/>
        <w:tblLook w:val="04A0" w:firstRow="1" w:lastRow="0" w:firstColumn="1" w:lastColumn="0" w:noHBand="0" w:noVBand="1"/>
      </w:tblPr>
      <w:tblGrid>
        <w:gridCol w:w="3053"/>
        <w:gridCol w:w="2754"/>
        <w:gridCol w:w="2477"/>
        <w:gridCol w:w="2478"/>
      </w:tblGrid>
      <w:tr w:rsidR="00550496" w:rsidRPr="00705A09" w14:paraId="6DA0566D" w14:textId="77777777" w:rsidTr="00E118D2">
        <w:tc>
          <w:tcPr>
            <w:tcW w:w="3053" w:type="dxa"/>
            <w:shd w:val="clear" w:color="auto" w:fill="FFFFFF" w:themeFill="background1"/>
            <w:vAlign w:val="center"/>
          </w:tcPr>
          <w:p w14:paraId="27CAFD7C" w14:textId="77777777" w:rsidR="00550496" w:rsidRPr="00705A09" w:rsidRDefault="00550496" w:rsidP="00BB0A71">
            <w:pPr>
              <w:rPr>
                <w:rFonts w:eastAsia="Times New Roman" w:cs="Arial"/>
                <w:b/>
                <w:color w:val="000000"/>
                <w:szCs w:val="24"/>
                <w:lang w:eastAsia="en-GB"/>
              </w:rPr>
            </w:pPr>
            <w:r w:rsidRPr="00705A09">
              <w:rPr>
                <w:rFonts w:eastAsia="Times New Roman" w:cs="Arial"/>
                <w:b/>
                <w:color w:val="000000"/>
                <w:szCs w:val="24"/>
                <w:lang w:eastAsia="en-GB"/>
              </w:rPr>
              <w:t>Ethnicity</w:t>
            </w:r>
          </w:p>
        </w:tc>
        <w:tc>
          <w:tcPr>
            <w:tcW w:w="2754" w:type="dxa"/>
            <w:shd w:val="clear" w:color="auto" w:fill="FFFFFF" w:themeFill="background1"/>
            <w:vAlign w:val="center"/>
          </w:tcPr>
          <w:p w14:paraId="316B503F" w14:textId="77777777" w:rsidR="00550496" w:rsidRPr="00705A09" w:rsidRDefault="004A6687" w:rsidP="00BB0A71">
            <w:pPr>
              <w:rPr>
                <w:rFonts w:eastAsia="Times New Roman" w:cs="Arial"/>
                <w:b/>
                <w:bCs/>
                <w:color w:val="000000"/>
                <w:szCs w:val="24"/>
                <w:lang w:eastAsia="en-GB"/>
              </w:rPr>
            </w:pPr>
            <w:r w:rsidRPr="00705A09">
              <w:rPr>
                <w:rFonts w:eastAsia="Times New Roman" w:cs="Arial"/>
                <w:b/>
                <w:bCs/>
                <w:color w:val="000000"/>
                <w:szCs w:val="24"/>
                <w:lang w:eastAsia="en-GB"/>
              </w:rPr>
              <w:t xml:space="preserve">% </w:t>
            </w:r>
            <w:r w:rsidR="00550496" w:rsidRPr="00705A09">
              <w:rPr>
                <w:rFonts w:eastAsia="Times New Roman" w:cs="Arial"/>
                <w:b/>
                <w:bCs/>
                <w:color w:val="000000"/>
                <w:szCs w:val="24"/>
                <w:lang w:eastAsia="en-GB"/>
              </w:rPr>
              <w:t>Scottish population</w:t>
            </w:r>
          </w:p>
        </w:tc>
        <w:tc>
          <w:tcPr>
            <w:tcW w:w="2477" w:type="dxa"/>
            <w:shd w:val="clear" w:color="auto" w:fill="auto"/>
            <w:vAlign w:val="center"/>
          </w:tcPr>
          <w:p w14:paraId="7CF23E53" w14:textId="77777777" w:rsidR="00550496" w:rsidRPr="00705A09" w:rsidRDefault="004A6687" w:rsidP="00BB0A71">
            <w:pPr>
              <w:rPr>
                <w:rFonts w:cs="Arial"/>
                <w:b/>
                <w:szCs w:val="24"/>
              </w:rPr>
            </w:pPr>
            <w:r w:rsidRPr="00705A09">
              <w:rPr>
                <w:rFonts w:cs="Arial"/>
                <w:b/>
                <w:szCs w:val="24"/>
              </w:rPr>
              <w:t xml:space="preserve">% </w:t>
            </w:r>
            <w:r w:rsidR="00550496" w:rsidRPr="00705A09">
              <w:rPr>
                <w:rFonts w:cs="Arial"/>
                <w:b/>
                <w:szCs w:val="24"/>
              </w:rPr>
              <w:t>NHSGGC staff</w:t>
            </w:r>
          </w:p>
        </w:tc>
        <w:tc>
          <w:tcPr>
            <w:tcW w:w="2478" w:type="dxa"/>
            <w:tcBorders>
              <w:bottom w:val="single" w:sz="4" w:space="0" w:color="auto"/>
            </w:tcBorders>
            <w:shd w:val="clear" w:color="auto" w:fill="FFFFFF" w:themeFill="background1"/>
            <w:vAlign w:val="center"/>
          </w:tcPr>
          <w:p w14:paraId="744DF441" w14:textId="77777777" w:rsidR="00550496" w:rsidRPr="00705A09" w:rsidRDefault="004A6687" w:rsidP="00BB0A71">
            <w:pPr>
              <w:rPr>
                <w:rFonts w:cs="Arial"/>
                <w:b/>
                <w:szCs w:val="24"/>
              </w:rPr>
            </w:pPr>
            <w:r w:rsidRPr="00705A09">
              <w:rPr>
                <w:rFonts w:cs="Arial"/>
                <w:b/>
                <w:szCs w:val="24"/>
              </w:rPr>
              <w:t xml:space="preserve">% </w:t>
            </w:r>
            <w:r w:rsidR="00CF0F31" w:rsidRPr="00705A09">
              <w:rPr>
                <w:rFonts w:cs="Arial"/>
                <w:b/>
                <w:szCs w:val="24"/>
              </w:rPr>
              <w:t>NHS GJ</w:t>
            </w:r>
            <w:r w:rsidR="00550496" w:rsidRPr="00705A09">
              <w:rPr>
                <w:rFonts w:cs="Arial"/>
                <w:b/>
                <w:szCs w:val="24"/>
              </w:rPr>
              <w:t xml:space="preserve"> staff</w:t>
            </w:r>
          </w:p>
        </w:tc>
      </w:tr>
      <w:tr w:rsidR="00E35B8E" w:rsidRPr="00705A09" w14:paraId="3CEF6D49" w14:textId="77777777" w:rsidTr="00E118D2">
        <w:tc>
          <w:tcPr>
            <w:tcW w:w="3053" w:type="dxa"/>
            <w:shd w:val="clear" w:color="auto" w:fill="FFFFFF" w:themeFill="background1"/>
            <w:vAlign w:val="center"/>
          </w:tcPr>
          <w:p w14:paraId="3B207455" w14:textId="77777777" w:rsidR="00E35B8E" w:rsidRPr="00705A09" w:rsidRDefault="00E35B8E" w:rsidP="0027470A">
            <w:pPr>
              <w:rPr>
                <w:rFonts w:eastAsia="Times New Roman" w:cs="Arial"/>
                <w:b/>
                <w:bCs/>
                <w:color w:val="000000"/>
                <w:szCs w:val="24"/>
                <w:lang w:eastAsia="en-GB"/>
              </w:rPr>
            </w:pPr>
            <w:r w:rsidRPr="00705A09">
              <w:rPr>
                <w:rFonts w:eastAsia="Times New Roman" w:cs="Arial"/>
                <w:b/>
                <w:bCs/>
                <w:color w:val="000000"/>
                <w:szCs w:val="24"/>
                <w:lang w:eastAsia="en-GB"/>
              </w:rPr>
              <w:t>White – Scottish</w:t>
            </w:r>
          </w:p>
        </w:tc>
        <w:tc>
          <w:tcPr>
            <w:tcW w:w="2754" w:type="dxa"/>
            <w:shd w:val="clear" w:color="auto" w:fill="FFFFFF" w:themeFill="background1"/>
            <w:vAlign w:val="center"/>
          </w:tcPr>
          <w:p w14:paraId="671BA789" w14:textId="794B4216" w:rsidR="00E35B8E" w:rsidRPr="00705A09" w:rsidRDefault="00531A94" w:rsidP="0027470A">
            <w:pPr>
              <w:jc w:val="right"/>
              <w:rPr>
                <w:rFonts w:eastAsia="Times New Roman" w:cs="Arial"/>
                <w:color w:val="000000"/>
                <w:szCs w:val="24"/>
                <w:lang w:eastAsia="en-GB"/>
              </w:rPr>
            </w:pPr>
            <w:r>
              <w:rPr>
                <w:rFonts w:eastAsia="Times New Roman" w:cs="Arial"/>
                <w:color w:val="000000"/>
                <w:szCs w:val="24"/>
                <w:lang w:eastAsia="en-GB"/>
              </w:rPr>
              <w:t>77.7%</w:t>
            </w:r>
          </w:p>
        </w:tc>
        <w:tc>
          <w:tcPr>
            <w:tcW w:w="2477" w:type="dxa"/>
            <w:shd w:val="clear" w:color="auto" w:fill="auto"/>
            <w:vAlign w:val="center"/>
          </w:tcPr>
          <w:p w14:paraId="2AF717A0" w14:textId="0B8C9C36" w:rsidR="00E35B8E" w:rsidRPr="00705A09" w:rsidRDefault="00E118D2" w:rsidP="0027470A">
            <w:pPr>
              <w:jc w:val="right"/>
              <w:rPr>
                <w:rFonts w:eastAsia="Times New Roman" w:cs="Arial"/>
                <w:color w:val="000000"/>
                <w:szCs w:val="24"/>
                <w:lang w:eastAsia="en-GB"/>
              </w:rPr>
            </w:pPr>
            <w:r>
              <w:rPr>
                <w:rFonts w:eastAsia="Times New Roman" w:cs="Arial"/>
                <w:color w:val="000000"/>
                <w:szCs w:val="24"/>
                <w:lang w:eastAsia="en-GB"/>
              </w:rPr>
              <w:t>54.5</w:t>
            </w:r>
            <w:r w:rsidR="00BF1811">
              <w:rPr>
                <w:rFonts w:eastAsia="Times New Roman" w:cs="Arial"/>
                <w:color w:val="000000"/>
                <w:szCs w:val="24"/>
                <w:lang w:eastAsia="en-GB"/>
              </w:rPr>
              <w:t>%</w:t>
            </w:r>
          </w:p>
        </w:tc>
        <w:tc>
          <w:tcPr>
            <w:tcW w:w="2478" w:type="dxa"/>
            <w:tcBorders>
              <w:top w:val="single" w:sz="4" w:space="0" w:color="auto"/>
              <w:left w:val="nil"/>
              <w:bottom w:val="single" w:sz="4" w:space="0" w:color="auto"/>
              <w:right w:val="single" w:sz="4" w:space="0" w:color="auto"/>
            </w:tcBorders>
            <w:shd w:val="clear" w:color="auto" w:fill="auto"/>
            <w:vAlign w:val="bottom"/>
          </w:tcPr>
          <w:p w14:paraId="64521B55" w14:textId="47220F1C" w:rsidR="00E35B8E" w:rsidRPr="00E35B8E" w:rsidRDefault="0027470A" w:rsidP="0027470A">
            <w:pPr>
              <w:jc w:val="right"/>
              <w:rPr>
                <w:rFonts w:eastAsia="Times New Roman" w:cs="Arial"/>
                <w:color w:val="000000"/>
                <w:szCs w:val="24"/>
                <w:lang w:eastAsia="en-GB"/>
              </w:rPr>
            </w:pPr>
            <w:r>
              <w:rPr>
                <w:rFonts w:cs="Arial"/>
                <w:color w:val="000000"/>
                <w:szCs w:val="24"/>
              </w:rPr>
              <w:t>64.3</w:t>
            </w:r>
            <w:r w:rsidR="00E35B8E" w:rsidRPr="00E35B8E">
              <w:rPr>
                <w:rFonts w:cs="Arial"/>
                <w:color w:val="000000"/>
                <w:szCs w:val="24"/>
              </w:rPr>
              <w:t>%</w:t>
            </w:r>
          </w:p>
        </w:tc>
      </w:tr>
      <w:tr w:rsidR="00E35B8E" w:rsidRPr="00705A09" w14:paraId="0118A5E7" w14:textId="77777777" w:rsidTr="001D4F8C">
        <w:tc>
          <w:tcPr>
            <w:tcW w:w="3053" w:type="dxa"/>
            <w:shd w:val="clear" w:color="auto" w:fill="FFFFFF" w:themeFill="background1"/>
            <w:vAlign w:val="center"/>
          </w:tcPr>
          <w:p w14:paraId="48406874" w14:textId="77777777" w:rsidR="00E35B8E" w:rsidRPr="00705A09" w:rsidRDefault="00E35B8E" w:rsidP="0027470A">
            <w:pPr>
              <w:rPr>
                <w:rFonts w:eastAsia="Times New Roman" w:cs="Arial"/>
                <w:b/>
                <w:bCs/>
                <w:color w:val="000000"/>
                <w:szCs w:val="24"/>
                <w:lang w:eastAsia="en-GB"/>
              </w:rPr>
            </w:pPr>
            <w:r w:rsidRPr="00705A09">
              <w:rPr>
                <w:rFonts w:eastAsia="Times New Roman" w:cs="Arial"/>
                <w:b/>
                <w:bCs/>
                <w:color w:val="000000"/>
                <w:szCs w:val="24"/>
                <w:lang w:eastAsia="en-GB"/>
              </w:rPr>
              <w:t>No information provided</w:t>
            </w:r>
          </w:p>
        </w:tc>
        <w:tc>
          <w:tcPr>
            <w:tcW w:w="2754" w:type="dxa"/>
            <w:shd w:val="clear" w:color="auto" w:fill="FFFFFF" w:themeFill="background1"/>
            <w:vAlign w:val="center"/>
          </w:tcPr>
          <w:p w14:paraId="69F4094C" w14:textId="78C829A0" w:rsidR="00E35B8E" w:rsidRPr="00705A09" w:rsidRDefault="00E35B8E" w:rsidP="0027470A">
            <w:pPr>
              <w:jc w:val="right"/>
              <w:rPr>
                <w:rFonts w:eastAsia="Times New Roman" w:cs="Arial"/>
                <w:color w:val="000000"/>
                <w:szCs w:val="24"/>
                <w:lang w:eastAsia="en-GB"/>
              </w:rPr>
            </w:pPr>
          </w:p>
        </w:tc>
        <w:tc>
          <w:tcPr>
            <w:tcW w:w="2477" w:type="dxa"/>
            <w:shd w:val="clear" w:color="auto" w:fill="auto"/>
            <w:vAlign w:val="center"/>
          </w:tcPr>
          <w:p w14:paraId="52159CAC" w14:textId="637DD5C8" w:rsidR="00E35B8E" w:rsidRPr="00705A09" w:rsidRDefault="001D4F8C" w:rsidP="0027470A">
            <w:pPr>
              <w:jc w:val="right"/>
              <w:rPr>
                <w:rFonts w:eastAsia="Times New Roman" w:cs="Arial"/>
                <w:color w:val="000000"/>
                <w:szCs w:val="24"/>
                <w:lang w:eastAsia="en-GB"/>
              </w:rPr>
            </w:pPr>
            <w:r>
              <w:rPr>
                <w:rFonts w:eastAsia="Times New Roman" w:cs="Arial"/>
                <w:color w:val="000000"/>
                <w:szCs w:val="24"/>
                <w:lang w:eastAsia="en-GB"/>
              </w:rPr>
              <w:t>24.3</w:t>
            </w:r>
            <w:r w:rsidR="00BF1811">
              <w:rPr>
                <w:rFonts w:eastAsia="Times New Roman" w:cs="Arial"/>
                <w:color w:val="000000"/>
                <w:szCs w:val="24"/>
                <w:lang w:eastAsia="en-GB"/>
              </w:rPr>
              <w:t>%</w:t>
            </w:r>
          </w:p>
        </w:tc>
        <w:tc>
          <w:tcPr>
            <w:tcW w:w="2478" w:type="dxa"/>
            <w:tcBorders>
              <w:top w:val="single" w:sz="4" w:space="0" w:color="auto"/>
              <w:left w:val="nil"/>
              <w:bottom w:val="single" w:sz="4" w:space="0" w:color="auto"/>
              <w:right w:val="single" w:sz="4" w:space="0" w:color="auto"/>
            </w:tcBorders>
            <w:shd w:val="clear" w:color="auto" w:fill="auto"/>
            <w:vAlign w:val="bottom"/>
          </w:tcPr>
          <w:p w14:paraId="22285A30" w14:textId="44C56B5C" w:rsidR="00E35B8E" w:rsidRPr="00E35B8E" w:rsidRDefault="0027470A" w:rsidP="0027470A">
            <w:pPr>
              <w:jc w:val="right"/>
              <w:rPr>
                <w:rFonts w:eastAsia="Times New Roman" w:cs="Arial"/>
                <w:color w:val="000000"/>
                <w:szCs w:val="24"/>
                <w:lang w:eastAsia="en-GB"/>
              </w:rPr>
            </w:pPr>
            <w:r>
              <w:rPr>
                <w:rFonts w:cs="Arial"/>
                <w:color w:val="000000"/>
                <w:szCs w:val="24"/>
              </w:rPr>
              <w:t>8.6</w:t>
            </w:r>
            <w:r w:rsidR="00E35B8E" w:rsidRPr="00E35B8E">
              <w:rPr>
                <w:rFonts w:cs="Arial"/>
                <w:color w:val="000000"/>
                <w:szCs w:val="24"/>
              </w:rPr>
              <w:t>%</w:t>
            </w:r>
          </w:p>
        </w:tc>
      </w:tr>
      <w:tr w:rsidR="00E35B8E" w:rsidRPr="00705A09" w14:paraId="1C1C4725" w14:textId="77777777" w:rsidTr="00E118D2">
        <w:tc>
          <w:tcPr>
            <w:tcW w:w="3053" w:type="dxa"/>
            <w:shd w:val="clear" w:color="auto" w:fill="FFFFFF" w:themeFill="background1"/>
            <w:vAlign w:val="center"/>
          </w:tcPr>
          <w:p w14:paraId="29A146D1" w14:textId="77777777" w:rsidR="00E35B8E" w:rsidRPr="00705A09" w:rsidRDefault="00E35B8E" w:rsidP="0027470A">
            <w:pPr>
              <w:rPr>
                <w:rFonts w:eastAsia="Times New Roman" w:cs="Arial"/>
                <w:b/>
                <w:bCs/>
                <w:color w:val="000000"/>
                <w:szCs w:val="24"/>
                <w:lang w:eastAsia="en-GB"/>
              </w:rPr>
            </w:pPr>
            <w:r w:rsidRPr="00705A09">
              <w:rPr>
                <w:rFonts w:eastAsia="Times New Roman" w:cs="Arial"/>
                <w:b/>
                <w:bCs/>
                <w:color w:val="000000"/>
                <w:szCs w:val="24"/>
                <w:lang w:eastAsia="en-GB"/>
              </w:rPr>
              <w:t>White – Other British</w:t>
            </w:r>
          </w:p>
        </w:tc>
        <w:tc>
          <w:tcPr>
            <w:tcW w:w="2754" w:type="dxa"/>
            <w:shd w:val="clear" w:color="auto" w:fill="FFFFFF" w:themeFill="background1"/>
            <w:vAlign w:val="center"/>
          </w:tcPr>
          <w:p w14:paraId="2B2686BC" w14:textId="67554847" w:rsidR="00E35B8E" w:rsidRPr="00705A09" w:rsidRDefault="00531A94" w:rsidP="0027470A">
            <w:pPr>
              <w:jc w:val="right"/>
              <w:rPr>
                <w:rFonts w:eastAsia="Times New Roman" w:cs="Arial"/>
                <w:color w:val="000000"/>
                <w:szCs w:val="24"/>
                <w:lang w:eastAsia="en-GB"/>
              </w:rPr>
            </w:pPr>
            <w:r>
              <w:rPr>
                <w:rFonts w:eastAsia="Times New Roman" w:cs="Arial"/>
                <w:color w:val="000000"/>
                <w:szCs w:val="24"/>
                <w:lang w:eastAsia="en-GB"/>
              </w:rPr>
              <w:t>9.4</w:t>
            </w:r>
            <w:r w:rsidR="00E35B8E" w:rsidRPr="00705A09">
              <w:rPr>
                <w:rFonts w:eastAsia="Times New Roman" w:cs="Arial"/>
                <w:color w:val="000000"/>
                <w:szCs w:val="24"/>
                <w:lang w:eastAsia="en-GB"/>
              </w:rPr>
              <w:t>%</w:t>
            </w:r>
          </w:p>
        </w:tc>
        <w:tc>
          <w:tcPr>
            <w:tcW w:w="2477" w:type="dxa"/>
            <w:shd w:val="clear" w:color="auto" w:fill="auto"/>
            <w:vAlign w:val="center"/>
          </w:tcPr>
          <w:p w14:paraId="000BB23B" w14:textId="7A811E87" w:rsidR="00E35B8E" w:rsidRPr="00705A09" w:rsidRDefault="00E118D2" w:rsidP="0027470A">
            <w:pPr>
              <w:jc w:val="right"/>
              <w:rPr>
                <w:rFonts w:eastAsia="Times New Roman" w:cs="Arial"/>
                <w:color w:val="000000"/>
                <w:szCs w:val="24"/>
                <w:lang w:eastAsia="en-GB"/>
              </w:rPr>
            </w:pPr>
            <w:r>
              <w:rPr>
                <w:rFonts w:eastAsia="Times New Roman" w:cs="Arial"/>
                <w:color w:val="000000"/>
                <w:szCs w:val="24"/>
                <w:lang w:eastAsia="en-GB"/>
              </w:rPr>
              <w:t>8.8</w:t>
            </w:r>
            <w:r w:rsidR="00A74295">
              <w:rPr>
                <w:rFonts w:eastAsia="Times New Roman" w:cs="Arial"/>
                <w:color w:val="000000"/>
                <w:szCs w:val="24"/>
                <w:lang w:eastAsia="en-GB"/>
              </w:rPr>
              <w:t>%</w:t>
            </w:r>
          </w:p>
        </w:tc>
        <w:tc>
          <w:tcPr>
            <w:tcW w:w="2478" w:type="dxa"/>
            <w:tcBorders>
              <w:top w:val="single" w:sz="4" w:space="0" w:color="auto"/>
              <w:left w:val="nil"/>
              <w:bottom w:val="single" w:sz="4" w:space="0" w:color="auto"/>
              <w:right w:val="single" w:sz="4" w:space="0" w:color="auto"/>
            </w:tcBorders>
            <w:shd w:val="clear" w:color="auto" w:fill="auto"/>
            <w:vAlign w:val="bottom"/>
          </w:tcPr>
          <w:p w14:paraId="5BC127AF" w14:textId="1D5CD89E" w:rsidR="00E35B8E" w:rsidRPr="00E35B8E" w:rsidRDefault="0027470A" w:rsidP="0027470A">
            <w:pPr>
              <w:jc w:val="right"/>
              <w:rPr>
                <w:rFonts w:eastAsia="Times New Roman" w:cs="Arial"/>
                <w:color w:val="000000"/>
                <w:szCs w:val="24"/>
                <w:lang w:eastAsia="en-GB"/>
              </w:rPr>
            </w:pPr>
            <w:r>
              <w:rPr>
                <w:rFonts w:cs="Arial"/>
                <w:color w:val="000000"/>
                <w:szCs w:val="24"/>
              </w:rPr>
              <w:t>6.6</w:t>
            </w:r>
            <w:r w:rsidR="00E35B8E" w:rsidRPr="00E35B8E">
              <w:rPr>
                <w:rFonts w:cs="Arial"/>
                <w:color w:val="000000"/>
                <w:szCs w:val="24"/>
              </w:rPr>
              <w:t>%</w:t>
            </w:r>
          </w:p>
        </w:tc>
      </w:tr>
      <w:tr w:rsidR="00E35B8E" w:rsidRPr="00705A09" w14:paraId="23969095" w14:textId="77777777" w:rsidTr="001D4F8C">
        <w:tc>
          <w:tcPr>
            <w:tcW w:w="3053" w:type="dxa"/>
            <w:shd w:val="clear" w:color="auto" w:fill="FFFFFF" w:themeFill="background1"/>
            <w:vAlign w:val="center"/>
          </w:tcPr>
          <w:p w14:paraId="03E228CB" w14:textId="77777777" w:rsidR="00E35B8E" w:rsidRPr="00705A09" w:rsidRDefault="00E35B8E" w:rsidP="0027470A">
            <w:pPr>
              <w:rPr>
                <w:rFonts w:eastAsia="Times New Roman" w:cs="Arial"/>
                <w:b/>
                <w:bCs/>
                <w:color w:val="000000"/>
                <w:szCs w:val="24"/>
                <w:lang w:eastAsia="en-GB"/>
              </w:rPr>
            </w:pPr>
            <w:r w:rsidRPr="00705A09">
              <w:rPr>
                <w:rFonts w:eastAsia="Times New Roman" w:cs="Arial"/>
                <w:b/>
                <w:bCs/>
                <w:color w:val="000000"/>
                <w:szCs w:val="24"/>
                <w:lang w:eastAsia="en-GB"/>
              </w:rPr>
              <w:t>White – Other</w:t>
            </w:r>
          </w:p>
        </w:tc>
        <w:tc>
          <w:tcPr>
            <w:tcW w:w="2754" w:type="dxa"/>
            <w:shd w:val="clear" w:color="auto" w:fill="FFFFFF" w:themeFill="background1"/>
            <w:vAlign w:val="center"/>
          </w:tcPr>
          <w:p w14:paraId="164398C3" w14:textId="33D6F13D" w:rsidR="00E35B8E" w:rsidRPr="00705A09" w:rsidRDefault="00531A94" w:rsidP="0027470A">
            <w:pPr>
              <w:jc w:val="right"/>
              <w:rPr>
                <w:rFonts w:eastAsia="Times New Roman" w:cs="Arial"/>
                <w:color w:val="000000"/>
                <w:szCs w:val="24"/>
                <w:lang w:eastAsia="en-GB"/>
              </w:rPr>
            </w:pPr>
            <w:r>
              <w:rPr>
                <w:rFonts w:eastAsia="Times New Roman" w:cs="Arial"/>
                <w:color w:val="000000"/>
                <w:szCs w:val="24"/>
                <w:lang w:eastAsia="en-GB"/>
              </w:rPr>
              <w:t>4.7</w:t>
            </w:r>
            <w:r w:rsidR="00E35B8E" w:rsidRPr="00705A09">
              <w:rPr>
                <w:rFonts w:eastAsia="Times New Roman" w:cs="Arial"/>
                <w:color w:val="000000"/>
                <w:szCs w:val="24"/>
                <w:lang w:eastAsia="en-GB"/>
              </w:rPr>
              <w:t>%</w:t>
            </w:r>
          </w:p>
        </w:tc>
        <w:tc>
          <w:tcPr>
            <w:tcW w:w="2477" w:type="dxa"/>
            <w:shd w:val="clear" w:color="auto" w:fill="auto"/>
            <w:vAlign w:val="center"/>
          </w:tcPr>
          <w:p w14:paraId="3A484057" w14:textId="6A37F1D5" w:rsidR="00E35B8E" w:rsidRPr="00705A09" w:rsidRDefault="001D4F8C" w:rsidP="0027470A">
            <w:pPr>
              <w:jc w:val="right"/>
              <w:rPr>
                <w:rFonts w:eastAsia="Times New Roman" w:cs="Arial"/>
                <w:color w:val="000000"/>
                <w:szCs w:val="24"/>
                <w:lang w:eastAsia="en-GB"/>
              </w:rPr>
            </w:pPr>
            <w:r>
              <w:rPr>
                <w:rFonts w:eastAsia="Times New Roman" w:cs="Arial"/>
                <w:color w:val="000000"/>
                <w:szCs w:val="24"/>
                <w:lang w:eastAsia="en-GB"/>
              </w:rPr>
              <w:t>3.3</w:t>
            </w:r>
            <w:r w:rsidR="00A74295">
              <w:rPr>
                <w:rFonts w:eastAsia="Times New Roman" w:cs="Arial"/>
                <w:color w:val="000000"/>
                <w:szCs w:val="24"/>
                <w:lang w:eastAsia="en-GB"/>
              </w:rPr>
              <w:t>%</w:t>
            </w:r>
          </w:p>
        </w:tc>
        <w:tc>
          <w:tcPr>
            <w:tcW w:w="2478" w:type="dxa"/>
            <w:tcBorders>
              <w:top w:val="single" w:sz="4" w:space="0" w:color="auto"/>
              <w:left w:val="nil"/>
              <w:bottom w:val="single" w:sz="4" w:space="0" w:color="auto"/>
              <w:right w:val="single" w:sz="4" w:space="0" w:color="auto"/>
            </w:tcBorders>
            <w:shd w:val="clear" w:color="auto" w:fill="auto"/>
            <w:vAlign w:val="bottom"/>
          </w:tcPr>
          <w:p w14:paraId="00D918BC" w14:textId="7E2E0090" w:rsidR="00E35B8E" w:rsidRPr="00E35B8E" w:rsidRDefault="00E35B8E" w:rsidP="0027470A">
            <w:pPr>
              <w:jc w:val="right"/>
              <w:rPr>
                <w:rFonts w:eastAsia="Times New Roman" w:cs="Arial"/>
                <w:color w:val="000000"/>
                <w:szCs w:val="24"/>
                <w:lang w:eastAsia="en-GB"/>
              </w:rPr>
            </w:pPr>
            <w:r w:rsidRPr="00E35B8E">
              <w:rPr>
                <w:rFonts w:cs="Arial"/>
                <w:color w:val="000000"/>
                <w:szCs w:val="24"/>
              </w:rPr>
              <w:t>4.</w:t>
            </w:r>
            <w:r w:rsidR="0027470A">
              <w:rPr>
                <w:rFonts w:cs="Arial"/>
                <w:color w:val="000000"/>
                <w:szCs w:val="24"/>
              </w:rPr>
              <w:t>7</w:t>
            </w:r>
            <w:r w:rsidRPr="00E35B8E">
              <w:rPr>
                <w:rFonts w:cs="Arial"/>
                <w:color w:val="000000"/>
                <w:szCs w:val="24"/>
              </w:rPr>
              <w:t>%</w:t>
            </w:r>
          </w:p>
        </w:tc>
      </w:tr>
      <w:tr w:rsidR="00E35B8E" w:rsidRPr="00705A09" w14:paraId="20DC145D" w14:textId="77777777" w:rsidTr="00E118D2">
        <w:tc>
          <w:tcPr>
            <w:tcW w:w="3053" w:type="dxa"/>
            <w:shd w:val="clear" w:color="auto" w:fill="FFFFFF" w:themeFill="background1"/>
            <w:vAlign w:val="center"/>
          </w:tcPr>
          <w:p w14:paraId="62356504" w14:textId="77777777" w:rsidR="00E35B8E" w:rsidRPr="00705A09" w:rsidRDefault="00E35B8E" w:rsidP="0027470A">
            <w:pPr>
              <w:rPr>
                <w:rFonts w:eastAsia="Times New Roman" w:cs="Arial"/>
                <w:b/>
                <w:bCs/>
                <w:color w:val="000000"/>
                <w:szCs w:val="24"/>
                <w:lang w:eastAsia="en-GB"/>
              </w:rPr>
            </w:pPr>
            <w:r w:rsidRPr="00705A09">
              <w:rPr>
                <w:rFonts w:eastAsia="Times New Roman" w:cs="Arial"/>
                <w:b/>
                <w:bCs/>
                <w:color w:val="000000"/>
                <w:szCs w:val="24"/>
                <w:lang w:eastAsia="en-GB"/>
              </w:rPr>
              <w:t>Prefer not to say</w:t>
            </w:r>
          </w:p>
        </w:tc>
        <w:tc>
          <w:tcPr>
            <w:tcW w:w="2754" w:type="dxa"/>
            <w:shd w:val="clear" w:color="auto" w:fill="FFFFFF" w:themeFill="background1"/>
            <w:vAlign w:val="center"/>
          </w:tcPr>
          <w:p w14:paraId="35713B55" w14:textId="1CAFFE1F" w:rsidR="00E35B8E" w:rsidRPr="00705A09" w:rsidRDefault="00E35B8E" w:rsidP="0027470A">
            <w:pPr>
              <w:jc w:val="right"/>
              <w:rPr>
                <w:rFonts w:eastAsia="Times New Roman" w:cs="Arial"/>
                <w:color w:val="000000"/>
                <w:szCs w:val="24"/>
                <w:lang w:eastAsia="en-GB"/>
              </w:rPr>
            </w:pPr>
          </w:p>
        </w:tc>
        <w:tc>
          <w:tcPr>
            <w:tcW w:w="2477" w:type="dxa"/>
            <w:shd w:val="clear" w:color="auto" w:fill="auto"/>
            <w:vAlign w:val="center"/>
          </w:tcPr>
          <w:p w14:paraId="53FE0B30" w14:textId="04FEE2B8" w:rsidR="00E35B8E" w:rsidRPr="00705A09" w:rsidRDefault="00E118D2" w:rsidP="0027470A">
            <w:pPr>
              <w:jc w:val="right"/>
              <w:rPr>
                <w:rFonts w:eastAsia="Times New Roman" w:cs="Arial"/>
                <w:color w:val="000000"/>
                <w:szCs w:val="24"/>
                <w:lang w:eastAsia="en-GB"/>
              </w:rPr>
            </w:pPr>
            <w:r>
              <w:rPr>
                <w:rFonts w:eastAsia="Times New Roman" w:cs="Arial"/>
                <w:color w:val="000000"/>
                <w:szCs w:val="24"/>
                <w:lang w:eastAsia="en-GB"/>
              </w:rPr>
              <w:t>0.7</w:t>
            </w:r>
            <w:r w:rsidR="00A74295">
              <w:rPr>
                <w:rFonts w:eastAsia="Times New Roman" w:cs="Arial"/>
                <w:color w:val="000000"/>
                <w:szCs w:val="24"/>
                <w:lang w:eastAsia="en-GB"/>
              </w:rPr>
              <w:t>%</w:t>
            </w:r>
          </w:p>
        </w:tc>
        <w:tc>
          <w:tcPr>
            <w:tcW w:w="2478" w:type="dxa"/>
            <w:tcBorders>
              <w:top w:val="single" w:sz="4" w:space="0" w:color="auto"/>
              <w:left w:val="nil"/>
              <w:bottom w:val="single" w:sz="4" w:space="0" w:color="auto"/>
              <w:right w:val="single" w:sz="4" w:space="0" w:color="auto"/>
            </w:tcBorders>
            <w:shd w:val="clear" w:color="auto" w:fill="auto"/>
            <w:vAlign w:val="bottom"/>
          </w:tcPr>
          <w:p w14:paraId="54000C13" w14:textId="657B7FFC" w:rsidR="00E35B8E" w:rsidRPr="00E35B8E" w:rsidRDefault="0027470A" w:rsidP="0027470A">
            <w:pPr>
              <w:jc w:val="right"/>
              <w:rPr>
                <w:rFonts w:eastAsia="Times New Roman" w:cs="Arial"/>
                <w:color w:val="000000"/>
                <w:szCs w:val="24"/>
                <w:lang w:eastAsia="en-GB"/>
              </w:rPr>
            </w:pPr>
            <w:r>
              <w:rPr>
                <w:rFonts w:cs="Arial"/>
                <w:color w:val="000000"/>
                <w:szCs w:val="24"/>
              </w:rPr>
              <w:t>5.0</w:t>
            </w:r>
            <w:r w:rsidR="00E35B8E" w:rsidRPr="00E35B8E">
              <w:rPr>
                <w:rFonts w:cs="Arial"/>
                <w:color w:val="000000"/>
                <w:szCs w:val="24"/>
              </w:rPr>
              <w:t>%</w:t>
            </w:r>
          </w:p>
        </w:tc>
      </w:tr>
      <w:tr w:rsidR="00E35B8E" w:rsidRPr="00705A09" w14:paraId="5D02BD09" w14:textId="77777777" w:rsidTr="001D4F8C">
        <w:tc>
          <w:tcPr>
            <w:tcW w:w="3053" w:type="dxa"/>
            <w:shd w:val="clear" w:color="auto" w:fill="FFFFFF" w:themeFill="background1"/>
            <w:vAlign w:val="center"/>
          </w:tcPr>
          <w:p w14:paraId="3605F6FF" w14:textId="77777777" w:rsidR="00E35B8E" w:rsidRPr="00705A09" w:rsidRDefault="00E35B8E" w:rsidP="0027470A">
            <w:pPr>
              <w:rPr>
                <w:rFonts w:eastAsia="Times New Roman" w:cs="Arial"/>
                <w:b/>
                <w:bCs/>
                <w:color w:val="000000"/>
                <w:szCs w:val="24"/>
                <w:lang w:eastAsia="en-GB"/>
              </w:rPr>
            </w:pPr>
            <w:r w:rsidRPr="00705A09">
              <w:rPr>
                <w:rFonts w:eastAsia="Times New Roman" w:cs="Arial"/>
                <w:b/>
                <w:bCs/>
                <w:color w:val="000000"/>
                <w:szCs w:val="24"/>
                <w:lang w:eastAsia="en-GB"/>
              </w:rPr>
              <w:t>Minority ethnic group</w:t>
            </w:r>
          </w:p>
        </w:tc>
        <w:tc>
          <w:tcPr>
            <w:tcW w:w="2754" w:type="dxa"/>
            <w:shd w:val="clear" w:color="auto" w:fill="FFFFFF" w:themeFill="background1"/>
            <w:vAlign w:val="center"/>
          </w:tcPr>
          <w:p w14:paraId="1DE16BDB" w14:textId="200A779B" w:rsidR="00E35B8E" w:rsidRPr="00705A09" w:rsidRDefault="00531A94" w:rsidP="0027470A">
            <w:pPr>
              <w:jc w:val="right"/>
              <w:rPr>
                <w:rFonts w:eastAsia="Times New Roman" w:cs="Arial"/>
                <w:color w:val="000000"/>
                <w:szCs w:val="24"/>
                <w:lang w:eastAsia="en-GB"/>
              </w:rPr>
            </w:pPr>
            <w:r>
              <w:rPr>
                <w:rFonts w:eastAsia="Times New Roman" w:cs="Arial"/>
                <w:color w:val="000000"/>
                <w:szCs w:val="24"/>
                <w:lang w:eastAsia="en-GB"/>
              </w:rPr>
              <w:t>7.2</w:t>
            </w:r>
            <w:r w:rsidR="00E35B8E" w:rsidRPr="00705A09">
              <w:rPr>
                <w:rFonts w:eastAsia="Times New Roman" w:cs="Arial"/>
                <w:color w:val="000000"/>
                <w:szCs w:val="24"/>
                <w:lang w:eastAsia="en-GB"/>
              </w:rPr>
              <w:t>%</w:t>
            </w:r>
          </w:p>
        </w:tc>
        <w:tc>
          <w:tcPr>
            <w:tcW w:w="2477" w:type="dxa"/>
            <w:shd w:val="clear" w:color="auto" w:fill="auto"/>
            <w:vAlign w:val="center"/>
          </w:tcPr>
          <w:p w14:paraId="6BF37484" w14:textId="06237DFF" w:rsidR="00E35B8E" w:rsidRPr="00705A09" w:rsidRDefault="001D4F8C" w:rsidP="0027470A">
            <w:pPr>
              <w:jc w:val="right"/>
              <w:rPr>
                <w:rFonts w:eastAsia="Times New Roman" w:cs="Arial"/>
                <w:color w:val="000000"/>
                <w:szCs w:val="24"/>
                <w:lang w:eastAsia="en-GB"/>
              </w:rPr>
            </w:pPr>
            <w:r>
              <w:rPr>
                <w:rFonts w:eastAsia="Times New Roman" w:cs="Arial"/>
                <w:color w:val="000000"/>
                <w:szCs w:val="24"/>
                <w:lang w:eastAsia="en-GB"/>
              </w:rPr>
              <w:t>7.3</w:t>
            </w:r>
            <w:r w:rsidR="00A74295">
              <w:rPr>
                <w:rFonts w:eastAsia="Times New Roman" w:cs="Arial"/>
                <w:color w:val="000000"/>
                <w:szCs w:val="24"/>
                <w:lang w:eastAsia="en-GB"/>
              </w:rPr>
              <w:t>%</w:t>
            </w:r>
          </w:p>
        </w:tc>
        <w:tc>
          <w:tcPr>
            <w:tcW w:w="2478" w:type="dxa"/>
            <w:tcBorders>
              <w:top w:val="single" w:sz="4" w:space="0" w:color="auto"/>
              <w:left w:val="nil"/>
              <w:bottom w:val="single" w:sz="4" w:space="0" w:color="auto"/>
              <w:right w:val="single" w:sz="4" w:space="0" w:color="auto"/>
            </w:tcBorders>
            <w:shd w:val="clear" w:color="auto" w:fill="auto"/>
            <w:vAlign w:val="bottom"/>
          </w:tcPr>
          <w:p w14:paraId="75C9E27D" w14:textId="1CB577EC" w:rsidR="00E35B8E" w:rsidRPr="00E35B8E" w:rsidRDefault="0027470A" w:rsidP="0027470A">
            <w:pPr>
              <w:jc w:val="right"/>
              <w:rPr>
                <w:rFonts w:eastAsia="Times New Roman" w:cs="Arial"/>
                <w:color w:val="000000"/>
                <w:szCs w:val="24"/>
                <w:lang w:eastAsia="en-GB"/>
              </w:rPr>
            </w:pPr>
            <w:r>
              <w:rPr>
                <w:rFonts w:cs="Arial"/>
                <w:color w:val="000000"/>
                <w:szCs w:val="24"/>
              </w:rPr>
              <w:t>9.5</w:t>
            </w:r>
            <w:r w:rsidR="00E35B8E" w:rsidRPr="00E35B8E">
              <w:rPr>
                <w:rFonts w:cs="Arial"/>
                <w:color w:val="000000"/>
                <w:szCs w:val="24"/>
              </w:rPr>
              <w:t>%</w:t>
            </w:r>
          </w:p>
        </w:tc>
      </w:tr>
      <w:tr w:rsidR="00E35B8E" w:rsidRPr="00F825B7" w14:paraId="5F2C2168" w14:textId="77777777" w:rsidTr="001D4F8C">
        <w:tc>
          <w:tcPr>
            <w:tcW w:w="3053" w:type="dxa"/>
            <w:shd w:val="clear" w:color="auto" w:fill="FFFFFF" w:themeFill="background1"/>
            <w:vAlign w:val="center"/>
          </w:tcPr>
          <w:p w14:paraId="4D1AE433" w14:textId="60A3E1C3" w:rsidR="00E35B8E" w:rsidRPr="00705A09" w:rsidRDefault="00E35B8E" w:rsidP="0027470A">
            <w:pPr>
              <w:rPr>
                <w:rFonts w:eastAsia="Times New Roman" w:cs="Arial"/>
                <w:b/>
                <w:bCs/>
                <w:color w:val="000000"/>
                <w:szCs w:val="24"/>
                <w:lang w:eastAsia="en-GB"/>
              </w:rPr>
            </w:pPr>
            <w:r w:rsidRPr="00705A09">
              <w:rPr>
                <w:rFonts w:eastAsia="Times New Roman" w:cs="Arial"/>
                <w:b/>
                <w:bCs/>
                <w:color w:val="000000"/>
                <w:szCs w:val="24"/>
                <w:lang w:eastAsia="en-GB"/>
              </w:rPr>
              <w:t xml:space="preserve">White </w:t>
            </w:r>
            <w:r w:rsidR="0027470A">
              <w:rPr>
                <w:rFonts w:eastAsia="Times New Roman" w:cs="Arial"/>
                <w:b/>
                <w:bCs/>
                <w:color w:val="000000"/>
                <w:szCs w:val="24"/>
                <w:lang w:eastAsia="en-GB"/>
              </w:rPr>
              <w:t xml:space="preserve">– </w:t>
            </w:r>
            <w:r w:rsidRPr="00705A09">
              <w:rPr>
                <w:rFonts w:eastAsia="Times New Roman" w:cs="Arial"/>
                <w:b/>
                <w:bCs/>
                <w:color w:val="000000"/>
                <w:szCs w:val="24"/>
                <w:lang w:eastAsia="en-GB"/>
              </w:rPr>
              <w:t>Irish</w:t>
            </w:r>
          </w:p>
        </w:tc>
        <w:tc>
          <w:tcPr>
            <w:tcW w:w="2754" w:type="dxa"/>
            <w:shd w:val="clear" w:color="auto" w:fill="FFFFFF" w:themeFill="background1"/>
            <w:vAlign w:val="center"/>
          </w:tcPr>
          <w:p w14:paraId="1BB161E1" w14:textId="77777777" w:rsidR="00E35B8E" w:rsidRPr="00705A09" w:rsidRDefault="00E35B8E" w:rsidP="0027470A">
            <w:pPr>
              <w:jc w:val="right"/>
              <w:rPr>
                <w:rFonts w:eastAsia="Times New Roman" w:cs="Arial"/>
                <w:color w:val="000000"/>
                <w:szCs w:val="24"/>
                <w:lang w:eastAsia="en-GB"/>
              </w:rPr>
            </w:pPr>
            <w:r w:rsidRPr="00705A09">
              <w:rPr>
                <w:rFonts w:eastAsia="Times New Roman" w:cs="Arial"/>
                <w:color w:val="000000"/>
                <w:szCs w:val="24"/>
                <w:lang w:eastAsia="en-GB"/>
              </w:rPr>
              <w:t>1.0%</w:t>
            </w:r>
          </w:p>
        </w:tc>
        <w:tc>
          <w:tcPr>
            <w:tcW w:w="2477" w:type="dxa"/>
            <w:shd w:val="clear" w:color="auto" w:fill="auto"/>
            <w:vAlign w:val="center"/>
          </w:tcPr>
          <w:p w14:paraId="7F04B70C" w14:textId="2BA13B3D" w:rsidR="00E35B8E" w:rsidRPr="00705A09" w:rsidRDefault="00A74295" w:rsidP="00E118D2">
            <w:pPr>
              <w:jc w:val="right"/>
              <w:rPr>
                <w:rFonts w:eastAsia="Times New Roman" w:cs="Arial"/>
                <w:color w:val="000000"/>
                <w:szCs w:val="24"/>
                <w:lang w:eastAsia="en-GB"/>
              </w:rPr>
            </w:pPr>
            <w:r>
              <w:rPr>
                <w:rFonts w:eastAsia="Times New Roman" w:cs="Arial"/>
                <w:color w:val="000000"/>
                <w:szCs w:val="24"/>
                <w:lang w:eastAsia="en-GB"/>
              </w:rPr>
              <w:t>1.</w:t>
            </w:r>
            <w:r w:rsidR="00E118D2">
              <w:rPr>
                <w:rFonts w:eastAsia="Times New Roman" w:cs="Arial"/>
                <w:color w:val="000000"/>
                <w:szCs w:val="24"/>
                <w:lang w:eastAsia="en-GB"/>
              </w:rPr>
              <w:t>1</w:t>
            </w:r>
            <w:r>
              <w:rPr>
                <w:rFonts w:eastAsia="Times New Roman" w:cs="Arial"/>
                <w:color w:val="000000"/>
                <w:szCs w:val="24"/>
                <w:lang w:eastAsia="en-GB"/>
              </w:rPr>
              <w:t>%</w:t>
            </w:r>
          </w:p>
        </w:tc>
        <w:tc>
          <w:tcPr>
            <w:tcW w:w="2478" w:type="dxa"/>
            <w:tcBorders>
              <w:top w:val="single" w:sz="4" w:space="0" w:color="auto"/>
              <w:left w:val="nil"/>
              <w:bottom w:val="single" w:sz="4" w:space="0" w:color="auto"/>
              <w:right w:val="single" w:sz="4" w:space="0" w:color="auto"/>
            </w:tcBorders>
            <w:shd w:val="clear" w:color="auto" w:fill="auto"/>
            <w:vAlign w:val="bottom"/>
          </w:tcPr>
          <w:p w14:paraId="72EF3E0B" w14:textId="266E36C1" w:rsidR="00E35B8E" w:rsidRPr="00E35B8E" w:rsidRDefault="0027470A" w:rsidP="0027470A">
            <w:pPr>
              <w:jc w:val="right"/>
              <w:rPr>
                <w:rFonts w:eastAsia="Times New Roman" w:cs="Arial"/>
                <w:color w:val="000000"/>
                <w:szCs w:val="24"/>
                <w:lang w:eastAsia="en-GB"/>
              </w:rPr>
            </w:pPr>
            <w:r>
              <w:rPr>
                <w:rFonts w:cs="Arial"/>
                <w:color w:val="000000"/>
                <w:szCs w:val="24"/>
              </w:rPr>
              <w:t>1.3</w:t>
            </w:r>
            <w:r w:rsidR="00E35B8E" w:rsidRPr="00E35B8E">
              <w:rPr>
                <w:rFonts w:cs="Arial"/>
                <w:color w:val="000000"/>
                <w:szCs w:val="24"/>
              </w:rPr>
              <w:t>%</w:t>
            </w:r>
          </w:p>
        </w:tc>
      </w:tr>
    </w:tbl>
    <w:p w14:paraId="062B9C8B" w14:textId="7DC59A5C" w:rsidR="006226E9" w:rsidRPr="00F825B7" w:rsidRDefault="006226E9" w:rsidP="0027470A">
      <w:pPr>
        <w:jc w:val="right"/>
        <w:rPr>
          <w:rFonts w:cs="Arial"/>
          <w:szCs w:val="24"/>
        </w:rPr>
      </w:pPr>
    </w:p>
    <w:p w14:paraId="65EC13BD" w14:textId="77777777" w:rsidR="0044436F" w:rsidRPr="00705A09" w:rsidRDefault="0044436F" w:rsidP="008E7061">
      <w:pPr>
        <w:pStyle w:val="Heading3"/>
      </w:pPr>
      <w:bookmarkStart w:id="48" w:name="_Toc76025120"/>
      <w:r>
        <w:t>Pay Gap</w:t>
      </w:r>
    </w:p>
    <w:p w14:paraId="2CBE2602" w14:textId="6DDC183F" w:rsidR="0044436F" w:rsidRDefault="0044436F" w:rsidP="00BB0A71">
      <w:pPr>
        <w:rPr>
          <w:rFonts w:cs="Arial"/>
          <w:szCs w:val="24"/>
        </w:rPr>
      </w:pPr>
      <w:r w:rsidRPr="00705A09">
        <w:rPr>
          <w:rFonts w:cs="Arial"/>
          <w:szCs w:val="24"/>
        </w:rPr>
        <w:t xml:space="preserve">In this report we will also look at </w:t>
      </w:r>
      <w:r>
        <w:rPr>
          <w:rFonts w:cs="Arial"/>
          <w:szCs w:val="24"/>
        </w:rPr>
        <w:t>the pay gap</w:t>
      </w:r>
      <w:r w:rsidRPr="00705A09">
        <w:rPr>
          <w:rFonts w:cs="Arial"/>
          <w:szCs w:val="24"/>
        </w:rPr>
        <w:t xml:space="preserve"> in relation</w:t>
      </w:r>
      <w:r>
        <w:rPr>
          <w:rFonts w:cs="Arial"/>
          <w:szCs w:val="24"/>
        </w:rPr>
        <w:t xml:space="preserve"> to ethnicity</w:t>
      </w:r>
      <w:r w:rsidRPr="00705A09">
        <w:rPr>
          <w:rFonts w:cs="Arial"/>
          <w:szCs w:val="24"/>
        </w:rPr>
        <w:t xml:space="preserve">. The table below shows the average </w:t>
      </w:r>
      <w:r>
        <w:rPr>
          <w:rFonts w:cs="Arial"/>
          <w:szCs w:val="24"/>
        </w:rPr>
        <w:t>hourly pay</w:t>
      </w:r>
      <w:r w:rsidRPr="00705A09">
        <w:rPr>
          <w:rFonts w:cs="Arial"/>
          <w:szCs w:val="24"/>
        </w:rPr>
        <w:t xml:space="preserve"> split by </w:t>
      </w:r>
      <w:r>
        <w:rPr>
          <w:rFonts w:cs="Arial"/>
          <w:szCs w:val="24"/>
        </w:rPr>
        <w:t>ethnicity for members of the workforce on Agenda for Change, Medical and Dental, and Senior Managers pay scales:</w:t>
      </w:r>
    </w:p>
    <w:p w14:paraId="063A871C" w14:textId="77777777" w:rsidR="009B24EC" w:rsidRDefault="009B24EC" w:rsidP="00BB0A71">
      <w:pPr>
        <w:rPr>
          <w:rFonts w:cs="Arial"/>
          <w:szCs w:val="24"/>
        </w:rPr>
      </w:pPr>
    </w:p>
    <w:tbl>
      <w:tblPr>
        <w:tblW w:w="10773" w:type="dxa"/>
        <w:tblInd w:w="-5" w:type="dxa"/>
        <w:tblLayout w:type="fixed"/>
        <w:tblLook w:val="04A0" w:firstRow="1" w:lastRow="0" w:firstColumn="1" w:lastColumn="0" w:noHBand="0" w:noVBand="1"/>
      </w:tblPr>
      <w:tblGrid>
        <w:gridCol w:w="2552"/>
        <w:gridCol w:w="1644"/>
        <w:gridCol w:w="1644"/>
        <w:gridCol w:w="1644"/>
        <w:gridCol w:w="1644"/>
        <w:gridCol w:w="1645"/>
      </w:tblGrid>
      <w:tr w:rsidR="000040F5" w:rsidRPr="00F675FF" w14:paraId="45AD0161" w14:textId="77777777" w:rsidTr="00224A85">
        <w:trPr>
          <w:trHeight w:val="300"/>
        </w:trPr>
        <w:tc>
          <w:tcPr>
            <w:tcW w:w="2552" w:type="dxa"/>
            <w:tcBorders>
              <w:bottom w:val="single" w:sz="4" w:space="0" w:color="auto"/>
              <w:right w:val="single" w:sz="4" w:space="0" w:color="auto"/>
            </w:tcBorders>
            <w:shd w:val="clear" w:color="auto" w:fill="auto"/>
            <w:noWrap/>
            <w:vAlign w:val="bottom"/>
          </w:tcPr>
          <w:p w14:paraId="1EAB84C1" w14:textId="436CA25C" w:rsidR="000040F5" w:rsidRPr="00F675FF" w:rsidRDefault="000040F5" w:rsidP="00BB0A71">
            <w:pPr>
              <w:rPr>
                <w:rFonts w:eastAsia="Times New Roman" w:cs="Arial"/>
                <w:b/>
                <w:bCs/>
                <w:color w:val="000000"/>
                <w:szCs w:val="24"/>
                <w:lang w:eastAsia="en-GB"/>
              </w:rPr>
            </w:pPr>
          </w:p>
        </w:tc>
        <w:tc>
          <w:tcPr>
            <w:tcW w:w="8221" w:type="dxa"/>
            <w:gridSpan w:val="5"/>
            <w:tcBorders>
              <w:top w:val="single" w:sz="4" w:space="0" w:color="auto"/>
              <w:left w:val="single" w:sz="4" w:space="0" w:color="auto"/>
              <w:bottom w:val="single" w:sz="4" w:space="0" w:color="auto"/>
              <w:right w:val="single" w:sz="4" w:space="0" w:color="auto"/>
            </w:tcBorders>
            <w:shd w:val="clear" w:color="auto" w:fill="auto"/>
            <w:noWrap/>
            <w:vAlign w:val="bottom"/>
          </w:tcPr>
          <w:p w14:paraId="592A452F" w14:textId="79A0BA26" w:rsidR="000040F5" w:rsidRPr="00F675FF" w:rsidRDefault="000040F5" w:rsidP="00BB0A71">
            <w:pPr>
              <w:rPr>
                <w:rFonts w:eastAsia="Times New Roman" w:cs="Arial"/>
                <w:b/>
                <w:bCs/>
                <w:color w:val="000000"/>
                <w:szCs w:val="24"/>
                <w:lang w:eastAsia="en-GB"/>
              </w:rPr>
            </w:pPr>
            <w:r>
              <w:rPr>
                <w:rFonts w:eastAsia="Times New Roman" w:cs="Arial"/>
                <w:b/>
                <w:bCs/>
                <w:color w:val="000000"/>
                <w:szCs w:val="24"/>
                <w:lang w:eastAsia="en-GB"/>
              </w:rPr>
              <w:t>Ethnicity</w:t>
            </w:r>
          </w:p>
        </w:tc>
      </w:tr>
      <w:tr w:rsidR="000040F5" w:rsidRPr="00F675FF" w14:paraId="6FEB05D2" w14:textId="77777777" w:rsidTr="00C4700F">
        <w:trPr>
          <w:trHeight w:val="300"/>
        </w:trPr>
        <w:tc>
          <w:tcPr>
            <w:tcW w:w="2552" w:type="dxa"/>
            <w:tcBorders>
              <w:top w:val="single" w:sz="4" w:space="0" w:color="auto"/>
              <w:left w:val="single" w:sz="4" w:space="0" w:color="auto"/>
              <w:bottom w:val="single" w:sz="4" w:space="0" w:color="auto"/>
              <w:right w:val="single" w:sz="4" w:space="0" w:color="auto"/>
            </w:tcBorders>
            <w:shd w:val="clear" w:color="auto" w:fill="auto"/>
            <w:noWrap/>
            <w:vAlign w:val="center"/>
          </w:tcPr>
          <w:p w14:paraId="781BD86F" w14:textId="36F5276B" w:rsidR="000040F5" w:rsidRPr="00F675FF" w:rsidRDefault="000040F5" w:rsidP="00BB0A71">
            <w:pPr>
              <w:rPr>
                <w:rFonts w:eastAsia="Times New Roman" w:cs="Arial"/>
                <w:b/>
                <w:bCs/>
                <w:color w:val="000000"/>
                <w:szCs w:val="24"/>
                <w:lang w:eastAsia="en-GB"/>
              </w:rPr>
            </w:pPr>
            <w:r w:rsidRPr="00F675FF">
              <w:rPr>
                <w:rFonts w:eastAsia="Times New Roman" w:cs="Arial"/>
                <w:b/>
                <w:bCs/>
                <w:color w:val="000000"/>
                <w:szCs w:val="24"/>
                <w:lang w:eastAsia="en-GB"/>
              </w:rPr>
              <w:t>Grade</w:t>
            </w:r>
          </w:p>
        </w:tc>
        <w:tc>
          <w:tcPr>
            <w:tcW w:w="1644" w:type="dxa"/>
            <w:tcBorders>
              <w:top w:val="single" w:sz="4" w:space="0" w:color="auto"/>
              <w:left w:val="nil"/>
              <w:bottom w:val="single" w:sz="4" w:space="0" w:color="auto"/>
              <w:right w:val="single" w:sz="4" w:space="0" w:color="auto"/>
            </w:tcBorders>
            <w:shd w:val="clear" w:color="auto" w:fill="auto"/>
            <w:noWrap/>
            <w:vAlign w:val="center"/>
          </w:tcPr>
          <w:p w14:paraId="5F4B01B9" w14:textId="734D124E" w:rsidR="000040F5" w:rsidRPr="00F675FF" w:rsidRDefault="00C4700F" w:rsidP="00BB0A71">
            <w:pPr>
              <w:rPr>
                <w:rFonts w:eastAsia="Times New Roman" w:cs="Arial"/>
                <w:b/>
                <w:bCs/>
                <w:color w:val="000000"/>
                <w:szCs w:val="24"/>
                <w:lang w:eastAsia="en-GB"/>
              </w:rPr>
            </w:pPr>
            <w:r>
              <w:rPr>
                <w:rFonts w:eastAsia="Times New Roman" w:cs="Arial"/>
                <w:b/>
                <w:bCs/>
                <w:color w:val="000000"/>
                <w:szCs w:val="24"/>
                <w:lang w:eastAsia="en-GB"/>
              </w:rPr>
              <w:t>Minority Ethnic</w:t>
            </w:r>
          </w:p>
        </w:tc>
        <w:tc>
          <w:tcPr>
            <w:tcW w:w="1644" w:type="dxa"/>
            <w:tcBorders>
              <w:top w:val="single" w:sz="4" w:space="0" w:color="auto"/>
              <w:left w:val="nil"/>
              <w:bottom w:val="single" w:sz="4" w:space="0" w:color="auto"/>
              <w:right w:val="single" w:sz="4" w:space="0" w:color="auto"/>
            </w:tcBorders>
            <w:shd w:val="clear" w:color="auto" w:fill="auto"/>
            <w:noWrap/>
            <w:vAlign w:val="center"/>
          </w:tcPr>
          <w:p w14:paraId="5B8E0985" w14:textId="7C254907" w:rsidR="000040F5" w:rsidRPr="00F675FF" w:rsidRDefault="000040F5" w:rsidP="00BB0A71">
            <w:pPr>
              <w:rPr>
                <w:rFonts w:eastAsia="Times New Roman" w:cs="Arial"/>
                <w:b/>
                <w:bCs/>
                <w:color w:val="000000"/>
                <w:szCs w:val="24"/>
                <w:lang w:eastAsia="en-GB"/>
              </w:rPr>
            </w:pPr>
            <w:r w:rsidRPr="00F675FF">
              <w:rPr>
                <w:rFonts w:eastAsia="Times New Roman" w:cs="Arial"/>
                <w:b/>
                <w:bCs/>
                <w:color w:val="000000"/>
                <w:szCs w:val="24"/>
                <w:lang w:eastAsia="en-GB"/>
              </w:rPr>
              <w:t>Don’t know</w:t>
            </w:r>
          </w:p>
        </w:tc>
        <w:tc>
          <w:tcPr>
            <w:tcW w:w="1644" w:type="dxa"/>
            <w:tcBorders>
              <w:top w:val="single" w:sz="4" w:space="0" w:color="auto"/>
              <w:left w:val="nil"/>
              <w:bottom w:val="single" w:sz="4" w:space="0" w:color="auto"/>
              <w:right w:val="single" w:sz="4" w:space="0" w:color="auto"/>
            </w:tcBorders>
            <w:shd w:val="clear" w:color="auto" w:fill="auto"/>
            <w:noWrap/>
            <w:vAlign w:val="center"/>
          </w:tcPr>
          <w:p w14:paraId="7310220F" w14:textId="3D6F805D" w:rsidR="000040F5" w:rsidRPr="00F675FF" w:rsidRDefault="000040F5" w:rsidP="00BB0A71">
            <w:pPr>
              <w:rPr>
                <w:rFonts w:eastAsia="Times New Roman" w:cs="Arial"/>
                <w:b/>
                <w:bCs/>
                <w:color w:val="000000"/>
                <w:sz w:val="22"/>
                <w:szCs w:val="24"/>
                <w:lang w:eastAsia="en-GB"/>
              </w:rPr>
            </w:pPr>
            <w:r w:rsidRPr="00F675FF">
              <w:rPr>
                <w:rFonts w:eastAsia="Times New Roman" w:cs="Arial"/>
                <w:b/>
                <w:bCs/>
                <w:color w:val="000000"/>
                <w:sz w:val="22"/>
                <w:szCs w:val="24"/>
                <w:lang w:eastAsia="en-GB"/>
              </w:rPr>
              <w:t>Prefer not to say</w:t>
            </w:r>
          </w:p>
        </w:tc>
        <w:tc>
          <w:tcPr>
            <w:tcW w:w="1644" w:type="dxa"/>
            <w:tcBorders>
              <w:top w:val="single" w:sz="4" w:space="0" w:color="auto"/>
              <w:left w:val="nil"/>
              <w:bottom w:val="single" w:sz="4" w:space="0" w:color="auto"/>
              <w:right w:val="single" w:sz="4" w:space="0" w:color="auto"/>
            </w:tcBorders>
            <w:shd w:val="clear" w:color="auto" w:fill="auto"/>
            <w:noWrap/>
            <w:vAlign w:val="center"/>
          </w:tcPr>
          <w:p w14:paraId="4CF7851F" w14:textId="799C3C22" w:rsidR="000040F5" w:rsidRPr="00F675FF" w:rsidRDefault="000040F5" w:rsidP="00BB0A71">
            <w:pPr>
              <w:rPr>
                <w:rFonts w:eastAsia="Times New Roman" w:cs="Arial"/>
                <w:b/>
                <w:bCs/>
                <w:color w:val="000000"/>
                <w:szCs w:val="24"/>
                <w:lang w:eastAsia="en-GB"/>
              </w:rPr>
            </w:pPr>
            <w:r w:rsidRPr="00F675FF">
              <w:rPr>
                <w:rFonts w:eastAsia="Times New Roman" w:cs="Arial"/>
                <w:b/>
                <w:bCs/>
                <w:color w:val="000000"/>
                <w:szCs w:val="24"/>
                <w:lang w:eastAsia="en-GB"/>
              </w:rPr>
              <w:t>White</w:t>
            </w:r>
          </w:p>
        </w:tc>
        <w:tc>
          <w:tcPr>
            <w:tcW w:w="1645" w:type="dxa"/>
            <w:tcBorders>
              <w:top w:val="single" w:sz="4" w:space="0" w:color="auto"/>
              <w:left w:val="nil"/>
              <w:bottom w:val="single" w:sz="4" w:space="0" w:color="auto"/>
              <w:right w:val="single" w:sz="4" w:space="0" w:color="auto"/>
            </w:tcBorders>
            <w:shd w:val="clear" w:color="auto" w:fill="auto"/>
            <w:noWrap/>
            <w:vAlign w:val="center"/>
          </w:tcPr>
          <w:p w14:paraId="4EBAD0D9" w14:textId="79BBE813" w:rsidR="000040F5" w:rsidRPr="00F675FF" w:rsidRDefault="000040F5" w:rsidP="00BB0A71">
            <w:pPr>
              <w:rPr>
                <w:rFonts w:eastAsia="Times New Roman" w:cs="Arial"/>
                <w:b/>
                <w:bCs/>
                <w:color w:val="000000"/>
                <w:szCs w:val="24"/>
                <w:lang w:eastAsia="en-GB"/>
              </w:rPr>
            </w:pPr>
            <w:r w:rsidRPr="00F675FF">
              <w:rPr>
                <w:rFonts w:eastAsia="Times New Roman" w:cs="Arial"/>
                <w:b/>
                <w:bCs/>
                <w:color w:val="000000"/>
                <w:szCs w:val="24"/>
                <w:lang w:eastAsia="en-GB"/>
              </w:rPr>
              <w:t>Total</w:t>
            </w:r>
          </w:p>
        </w:tc>
      </w:tr>
      <w:tr w:rsidR="00F675FF" w:rsidRPr="00F675FF" w14:paraId="3C61E8D6" w14:textId="77777777" w:rsidTr="00154802">
        <w:trPr>
          <w:trHeight w:val="300"/>
        </w:trPr>
        <w:tc>
          <w:tcPr>
            <w:tcW w:w="2552" w:type="dxa"/>
            <w:tcBorders>
              <w:top w:val="nil"/>
              <w:left w:val="single" w:sz="4" w:space="0" w:color="auto"/>
              <w:bottom w:val="single" w:sz="4" w:space="0" w:color="auto"/>
              <w:right w:val="single" w:sz="4" w:space="0" w:color="auto"/>
            </w:tcBorders>
            <w:shd w:val="clear" w:color="auto" w:fill="auto"/>
            <w:noWrap/>
            <w:vAlign w:val="bottom"/>
            <w:hideMark/>
          </w:tcPr>
          <w:p w14:paraId="191AAFE5" w14:textId="77777777" w:rsidR="00F675FF" w:rsidRPr="00F675FF" w:rsidRDefault="00F675FF" w:rsidP="00BB0A71">
            <w:pPr>
              <w:rPr>
                <w:rFonts w:eastAsia="Times New Roman" w:cs="Arial"/>
                <w:b/>
                <w:bCs/>
                <w:color w:val="000000"/>
                <w:szCs w:val="24"/>
                <w:lang w:eastAsia="en-GB"/>
              </w:rPr>
            </w:pPr>
            <w:r w:rsidRPr="00F675FF">
              <w:rPr>
                <w:rFonts w:eastAsia="Times New Roman" w:cs="Arial"/>
                <w:b/>
                <w:bCs/>
                <w:color w:val="000000"/>
                <w:szCs w:val="24"/>
                <w:lang w:eastAsia="en-GB"/>
              </w:rPr>
              <w:t>Agenda for Change</w:t>
            </w:r>
          </w:p>
        </w:tc>
        <w:tc>
          <w:tcPr>
            <w:tcW w:w="1644" w:type="dxa"/>
            <w:tcBorders>
              <w:top w:val="nil"/>
              <w:left w:val="nil"/>
              <w:bottom w:val="single" w:sz="4" w:space="0" w:color="auto"/>
              <w:right w:val="single" w:sz="4" w:space="0" w:color="auto"/>
            </w:tcBorders>
            <w:shd w:val="clear" w:color="auto" w:fill="auto"/>
            <w:noWrap/>
            <w:vAlign w:val="bottom"/>
          </w:tcPr>
          <w:p w14:paraId="2FDAACE0" w14:textId="0DED5443"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£19.40</w:t>
            </w:r>
          </w:p>
        </w:tc>
        <w:tc>
          <w:tcPr>
            <w:tcW w:w="1644" w:type="dxa"/>
            <w:tcBorders>
              <w:top w:val="nil"/>
              <w:left w:val="nil"/>
              <w:bottom w:val="single" w:sz="4" w:space="0" w:color="auto"/>
              <w:right w:val="single" w:sz="4" w:space="0" w:color="auto"/>
            </w:tcBorders>
            <w:shd w:val="clear" w:color="auto" w:fill="auto"/>
            <w:noWrap/>
            <w:vAlign w:val="bottom"/>
          </w:tcPr>
          <w:p w14:paraId="7326C831" w14:textId="58488312"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£22.52</w:t>
            </w:r>
          </w:p>
        </w:tc>
        <w:tc>
          <w:tcPr>
            <w:tcW w:w="1644" w:type="dxa"/>
            <w:tcBorders>
              <w:top w:val="nil"/>
              <w:left w:val="nil"/>
              <w:bottom w:val="single" w:sz="4" w:space="0" w:color="auto"/>
              <w:right w:val="single" w:sz="4" w:space="0" w:color="auto"/>
            </w:tcBorders>
            <w:shd w:val="clear" w:color="auto" w:fill="auto"/>
            <w:noWrap/>
            <w:vAlign w:val="bottom"/>
          </w:tcPr>
          <w:p w14:paraId="31DAF032" w14:textId="14DC9C46"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£20.11</w:t>
            </w:r>
          </w:p>
        </w:tc>
        <w:tc>
          <w:tcPr>
            <w:tcW w:w="1644" w:type="dxa"/>
            <w:tcBorders>
              <w:top w:val="nil"/>
              <w:left w:val="nil"/>
              <w:bottom w:val="single" w:sz="4" w:space="0" w:color="auto"/>
              <w:right w:val="single" w:sz="4" w:space="0" w:color="auto"/>
            </w:tcBorders>
            <w:shd w:val="clear" w:color="auto" w:fill="auto"/>
            <w:noWrap/>
            <w:vAlign w:val="bottom"/>
          </w:tcPr>
          <w:p w14:paraId="373D7353" w14:textId="18093BEB"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£20.18</w:t>
            </w:r>
          </w:p>
        </w:tc>
        <w:tc>
          <w:tcPr>
            <w:tcW w:w="1645" w:type="dxa"/>
            <w:tcBorders>
              <w:top w:val="nil"/>
              <w:left w:val="nil"/>
              <w:bottom w:val="single" w:sz="4" w:space="0" w:color="auto"/>
              <w:right w:val="single" w:sz="4" w:space="0" w:color="auto"/>
            </w:tcBorders>
            <w:shd w:val="clear" w:color="auto" w:fill="auto"/>
            <w:noWrap/>
            <w:vAlign w:val="bottom"/>
          </w:tcPr>
          <w:p w14:paraId="4B7E03BB" w14:textId="6AE0C6E3"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£20.32</w:t>
            </w:r>
          </w:p>
        </w:tc>
      </w:tr>
      <w:tr w:rsidR="00F675FF" w:rsidRPr="00F675FF" w14:paraId="1F55825C" w14:textId="77777777" w:rsidTr="00154802">
        <w:trPr>
          <w:trHeight w:val="300"/>
        </w:trPr>
        <w:tc>
          <w:tcPr>
            <w:tcW w:w="2552" w:type="dxa"/>
            <w:tcBorders>
              <w:top w:val="nil"/>
              <w:left w:val="single" w:sz="4" w:space="0" w:color="auto"/>
              <w:bottom w:val="single" w:sz="4" w:space="0" w:color="auto"/>
              <w:right w:val="single" w:sz="4" w:space="0" w:color="auto"/>
            </w:tcBorders>
            <w:shd w:val="clear" w:color="auto" w:fill="auto"/>
            <w:noWrap/>
            <w:vAlign w:val="bottom"/>
            <w:hideMark/>
          </w:tcPr>
          <w:p w14:paraId="132E33A9" w14:textId="77777777" w:rsidR="00F675FF" w:rsidRPr="00F675FF" w:rsidRDefault="00F675FF" w:rsidP="00BB0A71">
            <w:pPr>
              <w:rPr>
                <w:rFonts w:eastAsia="Times New Roman" w:cs="Arial"/>
                <w:b/>
                <w:bCs/>
                <w:color w:val="000000"/>
                <w:szCs w:val="24"/>
                <w:lang w:eastAsia="en-GB"/>
              </w:rPr>
            </w:pPr>
            <w:r w:rsidRPr="00F675FF">
              <w:rPr>
                <w:rFonts w:eastAsia="Times New Roman" w:cs="Arial"/>
                <w:b/>
                <w:bCs/>
                <w:color w:val="000000"/>
                <w:szCs w:val="24"/>
                <w:lang w:eastAsia="en-GB"/>
              </w:rPr>
              <w:t>Medical and Dental</w:t>
            </w:r>
          </w:p>
        </w:tc>
        <w:tc>
          <w:tcPr>
            <w:tcW w:w="1644" w:type="dxa"/>
            <w:tcBorders>
              <w:top w:val="nil"/>
              <w:left w:val="nil"/>
              <w:bottom w:val="single" w:sz="4" w:space="0" w:color="auto"/>
              <w:right w:val="single" w:sz="4" w:space="0" w:color="auto"/>
            </w:tcBorders>
            <w:shd w:val="clear" w:color="auto" w:fill="auto"/>
            <w:noWrap/>
            <w:vAlign w:val="bottom"/>
          </w:tcPr>
          <w:p w14:paraId="6E808CAB" w14:textId="1515024A"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£45.16</w:t>
            </w:r>
          </w:p>
        </w:tc>
        <w:tc>
          <w:tcPr>
            <w:tcW w:w="1644" w:type="dxa"/>
            <w:tcBorders>
              <w:top w:val="nil"/>
              <w:left w:val="nil"/>
              <w:bottom w:val="single" w:sz="4" w:space="0" w:color="auto"/>
              <w:right w:val="single" w:sz="4" w:space="0" w:color="auto"/>
            </w:tcBorders>
            <w:shd w:val="clear" w:color="auto" w:fill="auto"/>
            <w:noWrap/>
            <w:vAlign w:val="bottom"/>
          </w:tcPr>
          <w:p w14:paraId="54A177C0" w14:textId="23E8887A"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£58.83</w:t>
            </w:r>
          </w:p>
        </w:tc>
        <w:tc>
          <w:tcPr>
            <w:tcW w:w="1644" w:type="dxa"/>
            <w:tcBorders>
              <w:top w:val="nil"/>
              <w:left w:val="nil"/>
              <w:bottom w:val="single" w:sz="4" w:space="0" w:color="auto"/>
              <w:right w:val="single" w:sz="4" w:space="0" w:color="auto"/>
            </w:tcBorders>
            <w:shd w:val="clear" w:color="auto" w:fill="auto"/>
            <w:noWrap/>
            <w:vAlign w:val="bottom"/>
          </w:tcPr>
          <w:p w14:paraId="517BF5DD" w14:textId="54C22271"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£50.29</w:t>
            </w:r>
          </w:p>
        </w:tc>
        <w:tc>
          <w:tcPr>
            <w:tcW w:w="1644" w:type="dxa"/>
            <w:tcBorders>
              <w:top w:val="nil"/>
              <w:left w:val="nil"/>
              <w:bottom w:val="single" w:sz="4" w:space="0" w:color="auto"/>
              <w:right w:val="single" w:sz="4" w:space="0" w:color="auto"/>
            </w:tcBorders>
            <w:shd w:val="clear" w:color="auto" w:fill="auto"/>
            <w:noWrap/>
            <w:vAlign w:val="bottom"/>
          </w:tcPr>
          <w:p w14:paraId="1B93F575" w14:textId="0A7FB183"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£52.55</w:t>
            </w:r>
          </w:p>
        </w:tc>
        <w:tc>
          <w:tcPr>
            <w:tcW w:w="1645" w:type="dxa"/>
            <w:tcBorders>
              <w:top w:val="nil"/>
              <w:left w:val="nil"/>
              <w:bottom w:val="single" w:sz="4" w:space="0" w:color="auto"/>
              <w:right w:val="single" w:sz="4" w:space="0" w:color="auto"/>
            </w:tcBorders>
            <w:shd w:val="clear" w:color="auto" w:fill="auto"/>
            <w:noWrap/>
            <w:vAlign w:val="bottom"/>
          </w:tcPr>
          <w:p w14:paraId="163C38A3" w14:textId="37E38F5E"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£50.88</w:t>
            </w:r>
          </w:p>
        </w:tc>
      </w:tr>
      <w:tr w:rsidR="00F675FF" w:rsidRPr="00F675FF" w14:paraId="509AB5E0" w14:textId="77777777" w:rsidTr="00154802">
        <w:trPr>
          <w:trHeight w:val="300"/>
        </w:trPr>
        <w:tc>
          <w:tcPr>
            <w:tcW w:w="2552" w:type="dxa"/>
            <w:tcBorders>
              <w:top w:val="nil"/>
              <w:left w:val="single" w:sz="4" w:space="0" w:color="auto"/>
              <w:bottom w:val="single" w:sz="4" w:space="0" w:color="auto"/>
              <w:right w:val="single" w:sz="4" w:space="0" w:color="auto"/>
            </w:tcBorders>
            <w:shd w:val="clear" w:color="auto" w:fill="auto"/>
            <w:noWrap/>
            <w:vAlign w:val="bottom"/>
            <w:hideMark/>
          </w:tcPr>
          <w:p w14:paraId="2E76BF4A" w14:textId="77777777" w:rsidR="00F675FF" w:rsidRPr="00F675FF" w:rsidRDefault="00F675FF" w:rsidP="00BB0A71">
            <w:pPr>
              <w:rPr>
                <w:rFonts w:eastAsia="Times New Roman" w:cs="Arial"/>
                <w:b/>
                <w:bCs/>
                <w:color w:val="000000"/>
                <w:szCs w:val="24"/>
                <w:lang w:eastAsia="en-GB"/>
              </w:rPr>
            </w:pPr>
            <w:r w:rsidRPr="00F675FF">
              <w:rPr>
                <w:rFonts w:eastAsia="Times New Roman" w:cs="Arial"/>
                <w:b/>
                <w:bCs/>
                <w:color w:val="000000"/>
                <w:szCs w:val="24"/>
                <w:lang w:eastAsia="en-GB"/>
              </w:rPr>
              <w:t>Senior Managers</w:t>
            </w:r>
          </w:p>
        </w:tc>
        <w:tc>
          <w:tcPr>
            <w:tcW w:w="1644" w:type="dxa"/>
            <w:tcBorders>
              <w:top w:val="nil"/>
              <w:left w:val="nil"/>
              <w:bottom w:val="single" w:sz="4" w:space="0" w:color="auto"/>
              <w:right w:val="single" w:sz="4" w:space="0" w:color="auto"/>
            </w:tcBorders>
            <w:shd w:val="clear" w:color="auto" w:fill="auto"/>
            <w:noWrap/>
            <w:vAlign w:val="bottom"/>
          </w:tcPr>
          <w:p w14:paraId="1C9558BF" w14:textId="42448412" w:rsidR="00F675FF" w:rsidRPr="00F675FF" w:rsidRDefault="00F675FF" w:rsidP="00154802">
            <w:pPr>
              <w:jc w:val="right"/>
              <w:rPr>
                <w:rFonts w:eastAsia="Times New Roman" w:cs="Arial"/>
                <w:color w:val="000000"/>
                <w:szCs w:val="24"/>
                <w:lang w:eastAsia="en-GB"/>
              </w:rPr>
            </w:pPr>
          </w:p>
        </w:tc>
        <w:tc>
          <w:tcPr>
            <w:tcW w:w="1644" w:type="dxa"/>
            <w:tcBorders>
              <w:top w:val="nil"/>
              <w:left w:val="nil"/>
              <w:bottom w:val="single" w:sz="4" w:space="0" w:color="auto"/>
              <w:right w:val="single" w:sz="4" w:space="0" w:color="auto"/>
            </w:tcBorders>
            <w:shd w:val="clear" w:color="auto" w:fill="auto"/>
            <w:noWrap/>
            <w:vAlign w:val="bottom"/>
          </w:tcPr>
          <w:p w14:paraId="287A4937" w14:textId="4D24B072"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£44.00</w:t>
            </w:r>
          </w:p>
        </w:tc>
        <w:tc>
          <w:tcPr>
            <w:tcW w:w="1644" w:type="dxa"/>
            <w:tcBorders>
              <w:top w:val="nil"/>
              <w:left w:val="nil"/>
              <w:bottom w:val="single" w:sz="4" w:space="0" w:color="auto"/>
              <w:right w:val="single" w:sz="4" w:space="0" w:color="auto"/>
            </w:tcBorders>
            <w:shd w:val="clear" w:color="auto" w:fill="auto"/>
            <w:noWrap/>
            <w:vAlign w:val="bottom"/>
          </w:tcPr>
          <w:p w14:paraId="765794CD" w14:textId="3071DC8E"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£49.56</w:t>
            </w:r>
          </w:p>
        </w:tc>
        <w:tc>
          <w:tcPr>
            <w:tcW w:w="1644" w:type="dxa"/>
            <w:tcBorders>
              <w:top w:val="nil"/>
              <w:left w:val="nil"/>
              <w:bottom w:val="single" w:sz="4" w:space="0" w:color="auto"/>
              <w:right w:val="single" w:sz="4" w:space="0" w:color="auto"/>
            </w:tcBorders>
            <w:shd w:val="clear" w:color="auto" w:fill="auto"/>
            <w:noWrap/>
            <w:vAlign w:val="bottom"/>
          </w:tcPr>
          <w:p w14:paraId="18F463CD" w14:textId="6A892041"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£49.38</w:t>
            </w:r>
          </w:p>
        </w:tc>
        <w:tc>
          <w:tcPr>
            <w:tcW w:w="1645" w:type="dxa"/>
            <w:tcBorders>
              <w:top w:val="nil"/>
              <w:left w:val="nil"/>
              <w:bottom w:val="single" w:sz="4" w:space="0" w:color="auto"/>
              <w:right w:val="single" w:sz="4" w:space="0" w:color="auto"/>
            </w:tcBorders>
            <w:shd w:val="clear" w:color="auto" w:fill="auto"/>
            <w:noWrap/>
            <w:vAlign w:val="bottom"/>
          </w:tcPr>
          <w:p w14:paraId="72A57587" w14:textId="42E3BFF0" w:rsidR="00F675FF" w:rsidRPr="00F675FF" w:rsidRDefault="00E15F21" w:rsidP="00154802">
            <w:pPr>
              <w:jc w:val="right"/>
              <w:rPr>
                <w:rFonts w:eastAsia="Times New Roman" w:cs="Arial"/>
                <w:color w:val="000000"/>
                <w:szCs w:val="24"/>
                <w:lang w:eastAsia="en-GB"/>
              </w:rPr>
            </w:pPr>
            <w:r>
              <w:rPr>
                <w:rFonts w:eastAsia="Times New Roman" w:cs="Arial"/>
                <w:color w:val="000000"/>
                <w:szCs w:val="24"/>
                <w:lang w:eastAsia="en-GB"/>
              </w:rPr>
              <w:t>£48.63</w:t>
            </w:r>
          </w:p>
        </w:tc>
      </w:tr>
      <w:tr w:rsidR="00F675FF" w:rsidRPr="00F675FF" w14:paraId="7A7A759E" w14:textId="77777777" w:rsidTr="00154802">
        <w:trPr>
          <w:trHeight w:val="300"/>
        </w:trPr>
        <w:tc>
          <w:tcPr>
            <w:tcW w:w="2552" w:type="dxa"/>
            <w:tcBorders>
              <w:top w:val="nil"/>
              <w:left w:val="single" w:sz="4" w:space="0" w:color="auto"/>
              <w:bottom w:val="single" w:sz="4" w:space="0" w:color="auto"/>
              <w:right w:val="single" w:sz="4" w:space="0" w:color="auto"/>
            </w:tcBorders>
            <w:shd w:val="clear" w:color="auto" w:fill="auto"/>
            <w:noWrap/>
            <w:vAlign w:val="bottom"/>
            <w:hideMark/>
          </w:tcPr>
          <w:p w14:paraId="5A4039B3" w14:textId="77777777" w:rsidR="00F675FF" w:rsidRPr="00F675FF" w:rsidRDefault="00F675FF" w:rsidP="00BB0A71">
            <w:pPr>
              <w:rPr>
                <w:rFonts w:eastAsia="Times New Roman" w:cs="Arial"/>
                <w:b/>
                <w:bCs/>
                <w:color w:val="000000"/>
                <w:szCs w:val="24"/>
                <w:lang w:eastAsia="en-GB"/>
              </w:rPr>
            </w:pPr>
            <w:r w:rsidRPr="00F675FF">
              <w:rPr>
                <w:rFonts w:eastAsia="Times New Roman" w:cs="Arial"/>
                <w:b/>
                <w:bCs/>
                <w:color w:val="000000"/>
                <w:szCs w:val="24"/>
                <w:lang w:eastAsia="en-GB"/>
              </w:rPr>
              <w:t>Total</w:t>
            </w:r>
          </w:p>
        </w:tc>
        <w:tc>
          <w:tcPr>
            <w:tcW w:w="1644" w:type="dxa"/>
            <w:tcBorders>
              <w:top w:val="nil"/>
              <w:left w:val="nil"/>
              <w:bottom w:val="single" w:sz="4" w:space="0" w:color="auto"/>
              <w:right w:val="single" w:sz="4" w:space="0" w:color="auto"/>
            </w:tcBorders>
            <w:shd w:val="clear" w:color="auto" w:fill="auto"/>
            <w:noWrap/>
            <w:vAlign w:val="bottom"/>
          </w:tcPr>
          <w:p w14:paraId="6CF2745F" w14:textId="780E55BC" w:rsidR="00F675FF" w:rsidRPr="00F675FF" w:rsidRDefault="00E15F21" w:rsidP="00154802">
            <w:pPr>
              <w:jc w:val="right"/>
              <w:rPr>
                <w:rFonts w:eastAsia="Times New Roman" w:cs="Arial"/>
                <w:b/>
                <w:color w:val="000000"/>
                <w:szCs w:val="24"/>
                <w:lang w:eastAsia="en-GB"/>
              </w:rPr>
            </w:pPr>
            <w:r>
              <w:rPr>
                <w:rFonts w:eastAsia="Times New Roman" w:cs="Arial"/>
                <w:b/>
                <w:color w:val="000000"/>
                <w:szCs w:val="24"/>
                <w:lang w:eastAsia="en-GB"/>
              </w:rPr>
              <w:t>£24.76</w:t>
            </w:r>
          </w:p>
        </w:tc>
        <w:tc>
          <w:tcPr>
            <w:tcW w:w="1644" w:type="dxa"/>
            <w:tcBorders>
              <w:top w:val="nil"/>
              <w:left w:val="nil"/>
              <w:bottom w:val="single" w:sz="4" w:space="0" w:color="auto"/>
              <w:right w:val="single" w:sz="4" w:space="0" w:color="auto"/>
            </w:tcBorders>
            <w:shd w:val="clear" w:color="auto" w:fill="auto"/>
            <w:noWrap/>
            <w:vAlign w:val="bottom"/>
          </w:tcPr>
          <w:p w14:paraId="2C675361" w14:textId="190CC4D1" w:rsidR="00F675FF" w:rsidRPr="00F675FF" w:rsidRDefault="00E15F21" w:rsidP="00154802">
            <w:pPr>
              <w:jc w:val="right"/>
              <w:rPr>
                <w:rFonts w:eastAsia="Times New Roman" w:cs="Arial"/>
                <w:b/>
                <w:color w:val="000000"/>
                <w:szCs w:val="24"/>
                <w:lang w:eastAsia="en-GB"/>
              </w:rPr>
            </w:pPr>
            <w:r>
              <w:rPr>
                <w:rFonts w:eastAsia="Times New Roman" w:cs="Arial"/>
                <w:b/>
                <w:color w:val="000000"/>
                <w:szCs w:val="24"/>
                <w:lang w:eastAsia="en-GB"/>
              </w:rPr>
              <w:t>£24.90</w:t>
            </w:r>
          </w:p>
        </w:tc>
        <w:tc>
          <w:tcPr>
            <w:tcW w:w="1644" w:type="dxa"/>
            <w:tcBorders>
              <w:top w:val="nil"/>
              <w:left w:val="nil"/>
              <w:bottom w:val="single" w:sz="4" w:space="0" w:color="auto"/>
              <w:right w:val="single" w:sz="4" w:space="0" w:color="auto"/>
            </w:tcBorders>
            <w:shd w:val="clear" w:color="auto" w:fill="auto"/>
            <w:noWrap/>
            <w:vAlign w:val="bottom"/>
          </w:tcPr>
          <w:p w14:paraId="12F67540" w14:textId="2113B702" w:rsidR="00F675FF" w:rsidRPr="00F675FF" w:rsidRDefault="00E15F21" w:rsidP="00154802">
            <w:pPr>
              <w:jc w:val="right"/>
              <w:rPr>
                <w:rFonts w:eastAsia="Times New Roman" w:cs="Arial"/>
                <w:b/>
                <w:color w:val="000000"/>
                <w:szCs w:val="24"/>
                <w:lang w:eastAsia="en-GB"/>
              </w:rPr>
            </w:pPr>
            <w:r>
              <w:rPr>
                <w:rFonts w:eastAsia="Times New Roman" w:cs="Arial"/>
                <w:b/>
                <w:color w:val="000000"/>
                <w:szCs w:val="24"/>
                <w:lang w:eastAsia="en-GB"/>
              </w:rPr>
              <w:t>£24.05</w:t>
            </w:r>
          </w:p>
        </w:tc>
        <w:tc>
          <w:tcPr>
            <w:tcW w:w="1644" w:type="dxa"/>
            <w:tcBorders>
              <w:top w:val="nil"/>
              <w:left w:val="nil"/>
              <w:bottom w:val="single" w:sz="4" w:space="0" w:color="auto"/>
              <w:right w:val="single" w:sz="4" w:space="0" w:color="auto"/>
            </w:tcBorders>
            <w:shd w:val="clear" w:color="auto" w:fill="auto"/>
            <w:noWrap/>
            <w:vAlign w:val="bottom"/>
          </w:tcPr>
          <w:p w14:paraId="13FCD6E5" w14:textId="38A27CBA" w:rsidR="00F675FF" w:rsidRPr="00F675FF" w:rsidRDefault="00E15F21" w:rsidP="00154802">
            <w:pPr>
              <w:jc w:val="right"/>
              <w:rPr>
                <w:rFonts w:eastAsia="Times New Roman" w:cs="Arial"/>
                <w:b/>
                <w:color w:val="000000"/>
                <w:szCs w:val="24"/>
                <w:lang w:eastAsia="en-GB"/>
              </w:rPr>
            </w:pPr>
            <w:r>
              <w:rPr>
                <w:rFonts w:eastAsia="Times New Roman" w:cs="Arial"/>
                <w:b/>
                <w:color w:val="000000"/>
                <w:szCs w:val="24"/>
                <w:lang w:eastAsia="en-GB"/>
              </w:rPr>
              <w:t>£22.16</w:t>
            </w:r>
          </w:p>
        </w:tc>
        <w:tc>
          <w:tcPr>
            <w:tcW w:w="1645" w:type="dxa"/>
            <w:tcBorders>
              <w:top w:val="nil"/>
              <w:left w:val="nil"/>
              <w:bottom w:val="single" w:sz="4" w:space="0" w:color="auto"/>
              <w:right w:val="single" w:sz="4" w:space="0" w:color="auto"/>
            </w:tcBorders>
            <w:shd w:val="clear" w:color="auto" w:fill="auto"/>
            <w:noWrap/>
            <w:vAlign w:val="bottom"/>
          </w:tcPr>
          <w:p w14:paraId="65CCBCF8" w14:textId="76479476" w:rsidR="00F675FF" w:rsidRPr="00F675FF" w:rsidRDefault="00E15F21" w:rsidP="00154802">
            <w:pPr>
              <w:jc w:val="right"/>
              <w:rPr>
                <w:rFonts w:eastAsia="Times New Roman" w:cs="Arial"/>
                <w:b/>
                <w:color w:val="000000"/>
                <w:szCs w:val="24"/>
                <w:lang w:eastAsia="en-GB"/>
              </w:rPr>
            </w:pPr>
            <w:r>
              <w:rPr>
                <w:rFonts w:eastAsia="Times New Roman" w:cs="Arial"/>
                <w:b/>
                <w:color w:val="000000"/>
                <w:szCs w:val="24"/>
                <w:lang w:eastAsia="en-GB"/>
              </w:rPr>
              <w:t>£22.74</w:t>
            </w:r>
          </w:p>
        </w:tc>
      </w:tr>
    </w:tbl>
    <w:p w14:paraId="08F18F55" w14:textId="77777777" w:rsidR="0044436F" w:rsidRPr="00705A09" w:rsidRDefault="0044436F" w:rsidP="00BB0A71">
      <w:pPr>
        <w:rPr>
          <w:rFonts w:cs="Arial"/>
          <w:szCs w:val="24"/>
        </w:rPr>
      </w:pPr>
    </w:p>
    <w:p w14:paraId="3614623B" w14:textId="54D25C3B" w:rsidR="0044436F" w:rsidRPr="00C4700F" w:rsidRDefault="0044436F" w:rsidP="00BB0A71">
      <w:pPr>
        <w:rPr>
          <w:rFonts w:cs="Arial"/>
          <w:szCs w:val="24"/>
        </w:rPr>
      </w:pPr>
      <w:r w:rsidRPr="00C4700F">
        <w:rPr>
          <w:rFonts w:cs="Arial"/>
          <w:szCs w:val="24"/>
        </w:rPr>
        <w:t xml:space="preserve">The average hourly rate for </w:t>
      </w:r>
      <w:r w:rsidR="00C4700F" w:rsidRPr="00C4700F">
        <w:rPr>
          <w:rFonts w:eastAsia="Times New Roman" w:cs="Arial"/>
          <w:bCs/>
          <w:color w:val="000000"/>
          <w:szCs w:val="24"/>
          <w:lang w:eastAsia="en-GB"/>
        </w:rPr>
        <w:t>Minority Ethnic</w:t>
      </w:r>
      <w:r w:rsidR="00C4700F" w:rsidRPr="00C4700F">
        <w:rPr>
          <w:rFonts w:cs="Arial"/>
          <w:szCs w:val="24"/>
        </w:rPr>
        <w:t xml:space="preserve"> </w:t>
      </w:r>
      <w:r w:rsidR="00F675FF" w:rsidRPr="00C4700F">
        <w:rPr>
          <w:rFonts w:cs="Arial"/>
          <w:szCs w:val="24"/>
        </w:rPr>
        <w:t>colleagues</w:t>
      </w:r>
      <w:r w:rsidRPr="00C4700F">
        <w:rPr>
          <w:rFonts w:cs="Arial"/>
          <w:szCs w:val="24"/>
        </w:rPr>
        <w:t xml:space="preserve"> is £</w:t>
      </w:r>
      <w:r w:rsidR="00744022">
        <w:rPr>
          <w:rFonts w:cs="Arial"/>
          <w:szCs w:val="24"/>
        </w:rPr>
        <w:t>2.60</w:t>
      </w:r>
      <w:r w:rsidRPr="00C4700F">
        <w:rPr>
          <w:rFonts w:cs="Arial"/>
          <w:szCs w:val="24"/>
        </w:rPr>
        <w:t xml:space="preserve"> </w:t>
      </w:r>
      <w:r w:rsidR="00F675FF" w:rsidRPr="00C4700F">
        <w:rPr>
          <w:rFonts w:cs="Arial"/>
          <w:szCs w:val="24"/>
        </w:rPr>
        <w:t>higher</w:t>
      </w:r>
      <w:r w:rsidRPr="00C4700F">
        <w:rPr>
          <w:rFonts w:cs="Arial"/>
          <w:szCs w:val="24"/>
        </w:rPr>
        <w:t xml:space="preserve"> than for </w:t>
      </w:r>
      <w:r w:rsidR="00744022">
        <w:rPr>
          <w:rFonts w:cs="Arial"/>
          <w:szCs w:val="24"/>
        </w:rPr>
        <w:t>W</w:t>
      </w:r>
      <w:r w:rsidR="00F675FF" w:rsidRPr="00C4700F">
        <w:rPr>
          <w:rFonts w:cs="Arial"/>
          <w:szCs w:val="24"/>
        </w:rPr>
        <w:t>hite</w:t>
      </w:r>
      <w:r w:rsidR="00744022">
        <w:rPr>
          <w:rFonts w:cs="Arial"/>
          <w:szCs w:val="24"/>
        </w:rPr>
        <w:t xml:space="preserve"> colleagues</w:t>
      </w:r>
      <w:r w:rsidRPr="00C4700F">
        <w:rPr>
          <w:rFonts w:cs="Arial"/>
          <w:szCs w:val="24"/>
        </w:rPr>
        <w:t xml:space="preserve"> (</w:t>
      </w:r>
      <w:r w:rsidR="00F675FF" w:rsidRPr="00C4700F">
        <w:rPr>
          <w:rFonts w:cs="Arial"/>
          <w:szCs w:val="24"/>
        </w:rPr>
        <w:t>£2</w:t>
      </w:r>
      <w:r w:rsidR="00744022">
        <w:rPr>
          <w:rFonts w:cs="Arial"/>
          <w:szCs w:val="24"/>
        </w:rPr>
        <w:t xml:space="preserve">4.76 </w:t>
      </w:r>
      <w:r w:rsidRPr="00C4700F">
        <w:rPr>
          <w:rFonts w:cs="Arial"/>
          <w:szCs w:val="24"/>
        </w:rPr>
        <w:t>v £</w:t>
      </w:r>
      <w:r w:rsidR="00744022">
        <w:rPr>
          <w:rFonts w:cs="Arial"/>
          <w:szCs w:val="24"/>
        </w:rPr>
        <w:t>22.16</w:t>
      </w:r>
      <w:r w:rsidRPr="00C4700F">
        <w:rPr>
          <w:rFonts w:cs="Arial"/>
          <w:szCs w:val="24"/>
        </w:rPr>
        <w:t xml:space="preserve">). </w:t>
      </w:r>
      <w:r w:rsidR="00F675FF" w:rsidRPr="00C4700F">
        <w:rPr>
          <w:rFonts w:cs="Arial"/>
          <w:szCs w:val="24"/>
        </w:rPr>
        <w:t>Some</w:t>
      </w:r>
      <w:r w:rsidRPr="00C4700F">
        <w:rPr>
          <w:rFonts w:cs="Arial"/>
          <w:szCs w:val="24"/>
        </w:rPr>
        <w:t xml:space="preserve"> of this differential </w:t>
      </w:r>
      <w:r w:rsidR="00F675FF" w:rsidRPr="00C4700F">
        <w:rPr>
          <w:rFonts w:cs="Arial"/>
          <w:szCs w:val="24"/>
        </w:rPr>
        <w:t>may be able to</w:t>
      </w:r>
      <w:r w:rsidRPr="00C4700F">
        <w:rPr>
          <w:rFonts w:cs="Arial"/>
          <w:szCs w:val="24"/>
        </w:rPr>
        <w:t xml:space="preserve"> be accounted for due to the </w:t>
      </w:r>
      <w:r w:rsidR="00F675FF" w:rsidRPr="00C4700F">
        <w:rPr>
          <w:rFonts w:cs="Arial"/>
          <w:szCs w:val="24"/>
        </w:rPr>
        <w:t xml:space="preserve">higher proportion of </w:t>
      </w:r>
      <w:r w:rsidR="00C4700F" w:rsidRPr="00C4700F">
        <w:rPr>
          <w:rFonts w:eastAsia="Times New Roman" w:cs="Arial"/>
          <w:bCs/>
          <w:color w:val="000000"/>
          <w:szCs w:val="24"/>
          <w:lang w:eastAsia="en-GB"/>
        </w:rPr>
        <w:t>Minority Ethnic</w:t>
      </w:r>
      <w:r w:rsidR="00C4700F" w:rsidRPr="00C4700F">
        <w:rPr>
          <w:rFonts w:cs="Arial"/>
          <w:szCs w:val="24"/>
        </w:rPr>
        <w:t xml:space="preserve"> </w:t>
      </w:r>
      <w:r w:rsidR="00F675FF" w:rsidRPr="00C4700F">
        <w:rPr>
          <w:rFonts w:cs="Arial"/>
          <w:szCs w:val="24"/>
        </w:rPr>
        <w:t xml:space="preserve">colleagues in the Medical and Dental job family, compared to the proportion of </w:t>
      </w:r>
      <w:r w:rsidR="00C4700F" w:rsidRPr="00C4700F">
        <w:rPr>
          <w:rFonts w:eastAsia="Times New Roman" w:cs="Arial"/>
          <w:bCs/>
          <w:color w:val="000000"/>
          <w:szCs w:val="24"/>
          <w:lang w:eastAsia="en-GB"/>
        </w:rPr>
        <w:t>Minority Ethnic</w:t>
      </w:r>
      <w:r w:rsidR="00C4700F" w:rsidRPr="00C4700F">
        <w:rPr>
          <w:rFonts w:cs="Arial"/>
          <w:szCs w:val="24"/>
        </w:rPr>
        <w:t xml:space="preserve"> </w:t>
      </w:r>
      <w:r w:rsidR="00F675FF" w:rsidRPr="00C4700F">
        <w:rPr>
          <w:rFonts w:cs="Arial"/>
          <w:szCs w:val="24"/>
        </w:rPr>
        <w:t>colleagues in the Agenda for Change job families</w:t>
      </w:r>
      <w:r w:rsidRPr="00C4700F">
        <w:rPr>
          <w:rFonts w:cs="Arial"/>
          <w:szCs w:val="24"/>
        </w:rPr>
        <w:t>.</w:t>
      </w:r>
    </w:p>
    <w:p w14:paraId="72623A3E" w14:textId="77777777" w:rsidR="00287208" w:rsidRDefault="00287208" w:rsidP="00BB0A71"/>
    <w:p w14:paraId="1D993789" w14:textId="6F0D7584" w:rsidR="000147F4" w:rsidRPr="009D41AC" w:rsidRDefault="00DF1963" w:rsidP="008E7061">
      <w:pPr>
        <w:pStyle w:val="Heading3"/>
      </w:pPr>
      <w:r w:rsidRPr="009D41AC">
        <w:t>Recruitment Activity</w:t>
      </w:r>
      <w:bookmarkEnd w:id="48"/>
    </w:p>
    <w:p w14:paraId="242AFF96" w14:textId="5FC42BB0" w:rsidR="005129F2" w:rsidRDefault="00157D9B" w:rsidP="00B1119D">
      <w:pPr>
        <w:shd w:val="clear" w:color="auto" w:fill="FFFFFF" w:themeFill="background1"/>
        <w:rPr>
          <w:rFonts w:cs="Arial"/>
          <w:szCs w:val="24"/>
        </w:rPr>
      </w:pPr>
      <w:r>
        <w:rPr>
          <w:rFonts w:cs="Arial"/>
          <w:szCs w:val="24"/>
        </w:rPr>
        <w:t>The relative breakdown of starters by ethnic group is shown in the chart below</w:t>
      </w:r>
      <w:r w:rsidR="005A4A7D">
        <w:rPr>
          <w:rStyle w:val="FootnoteReference"/>
          <w:rFonts w:cs="Arial"/>
          <w:szCs w:val="24"/>
        </w:rPr>
        <w:footnoteReference w:id="5"/>
      </w:r>
      <w:r w:rsidR="005129F2">
        <w:rPr>
          <w:rFonts w:cs="Arial"/>
          <w:szCs w:val="24"/>
        </w:rPr>
        <w:t>:</w:t>
      </w:r>
    </w:p>
    <w:p w14:paraId="2475EB72" w14:textId="38F051C6" w:rsidR="005129F2" w:rsidRDefault="005129F2" w:rsidP="00B1119D">
      <w:pPr>
        <w:shd w:val="clear" w:color="auto" w:fill="FFFFFF" w:themeFill="background1"/>
        <w:rPr>
          <w:rFonts w:cs="Arial"/>
          <w:szCs w:val="24"/>
        </w:rPr>
      </w:pPr>
    </w:p>
    <w:p w14:paraId="30019B1F" w14:textId="269BB037" w:rsidR="00157D9B" w:rsidRDefault="00B1119D" w:rsidP="00B1119D">
      <w:pPr>
        <w:shd w:val="clear" w:color="auto" w:fill="FFFFFF" w:themeFill="background1"/>
        <w:rPr>
          <w:rFonts w:cs="Arial"/>
          <w:szCs w:val="24"/>
        </w:rPr>
      </w:pPr>
      <w:r>
        <w:rPr>
          <w:noProof/>
          <w:lang w:eastAsia="en-GB"/>
        </w:rPr>
        <w:drawing>
          <wp:inline distT="0" distB="0" distL="0" distR="0" wp14:anchorId="5D2492E8" wp14:editId="0C8FE10A">
            <wp:extent cx="6840220" cy="2160000"/>
            <wp:effectExtent l="0" t="0" r="17780" b="12065"/>
            <wp:docPr id="2" name="Chart 2"/>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746BA187" w14:textId="77777777" w:rsidR="00157D9B" w:rsidRDefault="00157D9B" w:rsidP="00B1119D">
      <w:pPr>
        <w:shd w:val="clear" w:color="auto" w:fill="FFFFFF" w:themeFill="background1"/>
        <w:rPr>
          <w:rFonts w:cs="Arial"/>
          <w:szCs w:val="24"/>
        </w:rPr>
      </w:pPr>
    </w:p>
    <w:p w14:paraId="4F9BE361" w14:textId="39FEF092" w:rsidR="005129F2" w:rsidRDefault="00157D9B" w:rsidP="00B1119D">
      <w:pPr>
        <w:shd w:val="clear" w:color="auto" w:fill="FFFFFF" w:themeFill="background1"/>
        <w:rPr>
          <w:rFonts w:cs="Arial"/>
          <w:szCs w:val="24"/>
        </w:rPr>
      </w:pPr>
      <w:r>
        <w:rPr>
          <w:rFonts w:cs="Arial"/>
          <w:szCs w:val="24"/>
        </w:rPr>
        <w:t>Min</w:t>
      </w:r>
      <w:r w:rsidR="00B1119D">
        <w:rPr>
          <w:rFonts w:cs="Arial"/>
          <w:szCs w:val="24"/>
        </w:rPr>
        <w:t>ority ethnic groups made up 13</w:t>
      </w:r>
      <w:r w:rsidR="00510582">
        <w:rPr>
          <w:rFonts w:cs="Arial"/>
          <w:szCs w:val="24"/>
        </w:rPr>
        <w:t>.4</w:t>
      </w:r>
      <w:r>
        <w:rPr>
          <w:rFonts w:cs="Arial"/>
          <w:szCs w:val="24"/>
        </w:rPr>
        <w:t xml:space="preserve">% of </w:t>
      </w:r>
      <w:r w:rsidR="00510582">
        <w:rPr>
          <w:rFonts w:cs="Arial"/>
          <w:szCs w:val="24"/>
        </w:rPr>
        <w:t xml:space="preserve">starters, </w:t>
      </w:r>
      <w:r w:rsidR="008A7819">
        <w:rPr>
          <w:rFonts w:cs="Arial"/>
          <w:szCs w:val="24"/>
        </w:rPr>
        <w:t>higher than the 9</w:t>
      </w:r>
      <w:r w:rsidR="00B1119D">
        <w:rPr>
          <w:rFonts w:cs="Arial"/>
          <w:szCs w:val="24"/>
        </w:rPr>
        <w:t>.5</w:t>
      </w:r>
      <w:r>
        <w:rPr>
          <w:rFonts w:cs="Arial"/>
          <w:szCs w:val="24"/>
        </w:rPr>
        <w:t>% of the general workforce they represent.</w:t>
      </w:r>
      <w:r w:rsidR="000473CB">
        <w:rPr>
          <w:rFonts w:cs="Arial"/>
          <w:szCs w:val="24"/>
        </w:rPr>
        <w:t xml:space="preserve"> </w:t>
      </w:r>
      <w:r>
        <w:rPr>
          <w:rFonts w:cs="Arial"/>
          <w:szCs w:val="24"/>
        </w:rPr>
        <w:t>In part this is due to NHS Scotland activity to recruit nurses from overseas.</w:t>
      </w:r>
    </w:p>
    <w:p w14:paraId="50F705D1" w14:textId="77777777" w:rsidR="00FF5F8E" w:rsidRPr="00F825B7" w:rsidRDefault="00FF5F8E" w:rsidP="00B1119D">
      <w:pPr>
        <w:shd w:val="clear" w:color="auto" w:fill="FFFFFF" w:themeFill="background1"/>
        <w:rPr>
          <w:rFonts w:cs="Arial"/>
          <w:szCs w:val="24"/>
        </w:rPr>
      </w:pPr>
    </w:p>
    <w:p w14:paraId="2FA7028A" w14:textId="77777777" w:rsidR="00A31C18" w:rsidRPr="00F825B7" w:rsidRDefault="00B763E2" w:rsidP="008E7061">
      <w:pPr>
        <w:pStyle w:val="Heading3"/>
      </w:pPr>
      <w:bookmarkStart w:id="49" w:name="_Toc76025121"/>
      <w:r w:rsidRPr="00F825B7">
        <w:t>Training Activity</w:t>
      </w:r>
      <w:bookmarkEnd w:id="49"/>
    </w:p>
    <w:p w14:paraId="351929EC" w14:textId="110931F0" w:rsidR="00A46AE8" w:rsidRDefault="00A46AE8" w:rsidP="00830FCC">
      <w:pPr>
        <w:rPr>
          <w:rFonts w:cs="Arial"/>
          <w:szCs w:val="24"/>
        </w:rPr>
      </w:pPr>
      <w:r w:rsidRPr="00705A09">
        <w:rPr>
          <w:rFonts w:cs="Arial"/>
          <w:szCs w:val="24"/>
        </w:rPr>
        <w:t xml:space="preserve">When considering training activity undertaken during the monitored period, in terms of the ethnicity of the participants, the percentage corresponds </w:t>
      </w:r>
      <w:r w:rsidR="00830FCC">
        <w:rPr>
          <w:rFonts w:cs="Arial"/>
          <w:szCs w:val="24"/>
        </w:rPr>
        <w:t xml:space="preserve">well </w:t>
      </w:r>
      <w:r w:rsidRPr="00705A09">
        <w:rPr>
          <w:rFonts w:cs="Arial"/>
          <w:szCs w:val="24"/>
        </w:rPr>
        <w:t>with the proportion of the workforce those ethnic grouping represents:</w:t>
      </w:r>
    </w:p>
    <w:p w14:paraId="1DAFCEF1" w14:textId="3B3E9F83" w:rsidR="00EB243B" w:rsidRDefault="00EB243B" w:rsidP="00830FCC">
      <w:pPr>
        <w:rPr>
          <w:rFonts w:cs="Arial"/>
          <w:szCs w:val="24"/>
        </w:rPr>
      </w:pPr>
    </w:p>
    <w:p w14:paraId="6C7A4878" w14:textId="23822E6D" w:rsidR="00EB243B" w:rsidRPr="00705A09" w:rsidRDefault="00E11664" w:rsidP="00830FCC">
      <w:pPr>
        <w:rPr>
          <w:rFonts w:cs="Arial"/>
          <w:szCs w:val="24"/>
        </w:rPr>
      </w:pPr>
      <w:r>
        <w:rPr>
          <w:noProof/>
          <w:lang w:eastAsia="en-GB"/>
        </w:rPr>
        <w:drawing>
          <wp:inline distT="0" distB="0" distL="0" distR="0" wp14:anchorId="543BD94C" wp14:editId="15E0D62B">
            <wp:extent cx="6840000" cy="2160000"/>
            <wp:effectExtent l="0" t="0" r="18415" b="12065"/>
            <wp:docPr id="26" name="Chart 26"/>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14:paraId="77820BF8" w14:textId="77777777" w:rsidR="00C4700F" w:rsidRPr="00705A09" w:rsidRDefault="00C4700F" w:rsidP="00830FCC">
      <w:pPr>
        <w:rPr>
          <w:rFonts w:cs="Arial"/>
          <w:szCs w:val="24"/>
        </w:rPr>
      </w:pPr>
    </w:p>
    <w:p w14:paraId="4282E9B8" w14:textId="77777777" w:rsidR="00AA12D2" w:rsidRPr="00705A09" w:rsidRDefault="00AA12D2" w:rsidP="008E7061">
      <w:pPr>
        <w:pStyle w:val="Heading3"/>
      </w:pPr>
      <w:bookmarkStart w:id="50" w:name="_Toc76025122"/>
      <w:r w:rsidRPr="00705A09">
        <w:t>Career Progression</w:t>
      </w:r>
      <w:bookmarkEnd w:id="50"/>
    </w:p>
    <w:p w14:paraId="73947E55" w14:textId="7EB413CB" w:rsidR="009D0B68" w:rsidRDefault="009D0B68" w:rsidP="007030D3">
      <w:pPr>
        <w:rPr>
          <w:rFonts w:cs="Arial"/>
          <w:szCs w:val="24"/>
        </w:rPr>
      </w:pPr>
      <w:r>
        <w:rPr>
          <w:rFonts w:cs="Arial"/>
          <w:szCs w:val="24"/>
        </w:rPr>
        <w:t xml:space="preserve">The chart below shows the </w:t>
      </w:r>
      <w:r w:rsidR="007030D3">
        <w:rPr>
          <w:rFonts w:cs="Arial"/>
          <w:szCs w:val="24"/>
        </w:rPr>
        <w:t>ethnic grouping</w:t>
      </w:r>
      <w:r>
        <w:rPr>
          <w:rFonts w:cs="Arial"/>
          <w:szCs w:val="24"/>
        </w:rPr>
        <w:t xml:space="preserve"> breakdown of members of the workforce who were promoted during the period under review, and compares that with the proportion of the workforce that ethnicity comprises.</w:t>
      </w:r>
      <w:r w:rsidR="000473CB">
        <w:rPr>
          <w:rFonts w:cs="Arial"/>
          <w:szCs w:val="24"/>
        </w:rPr>
        <w:t xml:space="preserve"> </w:t>
      </w:r>
      <w:r>
        <w:rPr>
          <w:rFonts w:cs="Arial"/>
          <w:szCs w:val="24"/>
        </w:rPr>
        <w:t xml:space="preserve">From this we can see that those who identify as White </w:t>
      </w:r>
      <w:r w:rsidR="007030D3">
        <w:rPr>
          <w:rFonts w:cs="Arial"/>
          <w:szCs w:val="24"/>
        </w:rPr>
        <w:t>represent 69.8</w:t>
      </w:r>
      <w:r w:rsidR="008A3864">
        <w:rPr>
          <w:rFonts w:cs="Arial"/>
          <w:szCs w:val="24"/>
        </w:rPr>
        <w:t xml:space="preserve">% of promotions and </w:t>
      </w:r>
      <w:r w:rsidR="007030D3">
        <w:rPr>
          <w:rFonts w:cs="Arial"/>
          <w:szCs w:val="24"/>
        </w:rPr>
        <w:t>76.9</w:t>
      </w:r>
      <w:r w:rsidR="00512917">
        <w:rPr>
          <w:rFonts w:cs="Arial"/>
          <w:szCs w:val="24"/>
        </w:rPr>
        <w:t>% of the workforce, w</w:t>
      </w:r>
      <w:r w:rsidR="00EA52FD">
        <w:rPr>
          <w:rFonts w:cs="Arial"/>
          <w:szCs w:val="24"/>
        </w:rPr>
        <w:t xml:space="preserve">hile </w:t>
      </w:r>
      <w:r w:rsidR="00C4700F" w:rsidRPr="00C4700F">
        <w:rPr>
          <w:rFonts w:eastAsia="Times New Roman" w:cs="Arial"/>
          <w:bCs/>
          <w:color w:val="000000"/>
          <w:szCs w:val="24"/>
          <w:lang w:eastAsia="en-GB"/>
        </w:rPr>
        <w:t>Minority Ethnic</w:t>
      </w:r>
      <w:r w:rsidR="00EA52FD">
        <w:rPr>
          <w:rFonts w:cs="Arial"/>
          <w:szCs w:val="24"/>
        </w:rPr>
        <w:t xml:space="preserve"> colleagues represent </w:t>
      </w:r>
      <w:r w:rsidR="007030D3">
        <w:rPr>
          <w:rFonts w:cs="Arial"/>
          <w:szCs w:val="24"/>
        </w:rPr>
        <w:t>17.9</w:t>
      </w:r>
      <w:r w:rsidR="00512917">
        <w:rPr>
          <w:rFonts w:cs="Arial"/>
          <w:szCs w:val="24"/>
        </w:rPr>
        <w:t>% o</w:t>
      </w:r>
      <w:r w:rsidR="007030D3">
        <w:rPr>
          <w:rFonts w:cs="Arial"/>
          <w:szCs w:val="24"/>
        </w:rPr>
        <w:t>f promotions and 9.5</w:t>
      </w:r>
      <w:r w:rsidR="00512917">
        <w:rPr>
          <w:rFonts w:cs="Arial"/>
          <w:szCs w:val="24"/>
        </w:rPr>
        <w:t>% of the workforce</w:t>
      </w:r>
      <w:r>
        <w:rPr>
          <w:rFonts w:cs="Arial"/>
          <w:szCs w:val="24"/>
        </w:rPr>
        <w:t>.</w:t>
      </w:r>
    </w:p>
    <w:p w14:paraId="45379DD2" w14:textId="34E9737C" w:rsidR="007030D3" w:rsidRDefault="007030D3" w:rsidP="007030D3">
      <w:pPr>
        <w:rPr>
          <w:rFonts w:cs="Arial"/>
          <w:szCs w:val="24"/>
        </w:rPr>
      </w:pPr>
    </w:p>
    <w:p w14:paraId="7B001C55" w14:textId="1BCB0602" w:rsidR="007030D3" w:rsidRDefault="007030D3" w:rsidP="007030D3">
      <w:pPr>
        <w:rPr>
          <w:rFonts w:cs="Arial"/>
          <w:szCs w:val="24"/>
        </w:rPr>
      </w:pPr>
      <w:r>
        <w:rPr>
          <w:noProof/>
          <w:lang w:eastAsia="en-GB"/>
        </w:rPr>
        <w:drawing>
          <wp:inline distT="0" distB="0" distL="0" distR="0" wp14:anchorId="56B24D12" wp14:editId="64575194">
            <wp:extent cx="6840000" cy="2160000"/>
            <wp:effectExtent l="0" t="0" r="18415" b="12065"/>
            <wp:docPr id="29" name="Chart 29"/>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583AD133" w14:textId="55979C2A" w:rsidR="00832093" w:rsidRPr="00705A09" w:rsidRDefault="00832093" w:rsidP="007030D3">
      <w:pPr>
        <w:rPr>
          <w:rFonts w:cs="Arial"/>
          <w:szCs w:val="24"/>
        </w:rPr>
      </w:pPr>
    </w:p>
    <w:p w14:paraId="1C28DA27" w14:textId="260A7593" w:rsidR="00127B40" w:rsidRPr="00705A09" w:rsidRDefault="00FC5C8D" w:rsidP="007030D3">
      <w:pPr>
        <w:pStyle w:val="Heading3"/>
      </w:pPr>
      <w:r>
        <w:t>Leavers</w:t>
      </w:r>
    </w:p>
    <w:p w14:paraId="6645BD6B" w14:textId="65ABFC27" w:rsidR="00127B40" w:rsidRPr="00705A09" w:rsidRDefault="0013134D" w:rsidP="00BB0A71">
      <w:pPr>
        <w:rPr>
          <w:rFonts w:cs="Arial"/>
          <w:szCs w:val="24"/>
        </w:rPr>
      </w:pPr>
      <w:r w:rsidRPr="00705A09">
        <w:rPr>
          <w:rFonts w:cs="Arial"/>
          <w:szCs w:val="24"/>
        </w:rPr>
        <w:t>During</w:t>
      </w:r>
      <w:r w:rsidR="00B07720" w:rsidRPr="00705A09">
        <w:rPr>
          <w:rFonts w:cs="Arial"/>
          <w:szCs w:val="24"/>
        </w:rPr>
        <w:t xml:space="preserve"> the </w:t>
      </w:r>
      <w:r w:rsidR="00887BE2" w:rsidRPr="00705A09">
        <w:rPr>
          <w:rFonts w:cs="Arial"/>
          <w:szCs w:val="24"/>
        </w:rPr>
        <w:t>period under review t</w:t>
      </w:r>
      <w:r w:rsidR="00B07720" w:rsidRPr="00705A09">
        <w:rPr>
          <w:rFonts w:cs="Arial"/>
          <w:szCs w:val="24"/>
        </w:rPr>
        <w:t>he majority of leavers were “White – Scottish”.</w:t>
      </w:r>
      <w:r w:rsidR="00901CC7" w:rsidRPr="00705A09">
        <w:rPr>
          <w:rFonts w:cs="Arial"/>
          <w:szCs w:val="24"/>
        </w:rPr>
        <w:t xml:space="preserve"> </w:t>
      </w:r>
      <w:r w:rsidR="00B07720" w:rsidRPr="00705A09">
        <w:rPr>
          <w:rFonts w:cs="Arial"/>
          <w:szCs w:val="24"/>
        </w:rPr>
        <w:t xml:space="preserve">The proportion of them was </w:t>
      </w:r>
      <w:r w:rsidR="00A07069" w:rsidRPr="00705A09">
        <w:rPr>
          <w:rFonts w:cs="Arial"/>
          <w:szCs w:val="24"/>
        </w:rPr>
        <w:t xml:space="preserve">just </w:t>
      </w:r>
      <w:r w:rsidR="00FA333A">
        <w:rPr>
          <w:rFonts w:cs="Arial"/>
          <w:szCs w:val="24"/>
        </w:rPr>
        <w:t>almost exactly the same as</w:t>
      </w:r>
      <w:r w:rsidR="0033293A" w:rsidRPr="00705A09">
        <w:rPr>
          <w:rFonts w:cs="Arial"/>
          <w:szCs w:val="24"/>
        </w:rPr>
        <w:t xml:space="preserve"> the</w:t>
      </w:r>
      <w:r w:rsidR="00B07720" w:rsidRPr="00705A09">
        <w:rPr>
          <w:rFonts w:cs="Arial"/>
          <w:szCs w:val="24"/>
        </w:rPr>
        <w:t xml:space="preserve"> proportion of the workforce they make up: </w:t>
      </w:r>
      <w:r w:rsidR="004E24FB">
        <w:rPr>
          <w:rFonts w:cs="Arial"/>
          <w:szCs w:val="24"/>
        </w:rPr>
        <w:t>64.5% of leavers compared to 64.0</w:t>
      </w:r>
      <w:r w:rsidR="00FA333A">
        <w:rPr>
          <w:rFonts w:cs="Arial"/>
          <w:szCs w:val="24"/>
        </w:rPr>
        <w:t>% of the workforce</w:t>
      </w:r>
      <w:r w:rsidR="00B07720" w:rsidRPr="00705A09">
        <w:rPr>
          <w:rFonts w:cs="Arial"/>
          <w:szCs w:val="24"/>
        </w:rPr>
        <w:t>.</w:t>
      </w:r>
      <w:r w:rsidR="00901CC7" w:rsidRPr="00705A09">
        <w:rPr>
          <w:rFonts w:cs="Arial"/>
          <w:szCs w:val="24"/>
        </w:rPr>
        <w:t xml:space="preserve"> </w:t>
      </w:r>
      <w:r w:rsidR="00887BE2" w:rsidRPr="00705A09">
        <w:rPr>
          <w:rFonts w:cs="Arial"/>
          <w:szCs w:val="24"/>
        </w:rPr>
        <w:t xml:space="preserve">The proportion of leavers for whom no information on ethnicity was provided was </w:t>
      </w:r>
      <w:r w:rsidR="004E24FB">
        <w:rPr>
          <w:rFonts w:cs="Arial"/>
          <w:szCs w:val="24"/>
        </w:rPr>
        <w:t>2.0%, compared to the 9.4</w:t>
      </w:r>
      <w:r w:rsidR="00A07069" w:rsidRPr="00705A09">
        <w:rPr>
          <w:rFonts w:cs="Arial"/>
          <w:szCs w:val="24"/>
        </w:rPr>
        <w:t>% of the workforce who did not provide information on their ethnicity.</w:t>
      </w:r>
      <w:r w:rsidR="00901CC7" w:rsidRPr="00705A09">
        <w:rPr>
          <w:rFonts w:cs="Arial"/>
          <w:szCs w:val="24"/>
        </w:rPr>
        <w:t xml:space="preserve"> </w:t>
      </w:r>
      <w:r w:rsidR="00FA6168" w:rsidRPr="00705A09">
        <w:rPr>
          <w:rFonts w:cs="Arial"/>
          <w:szCs w:val="24"/>
        </w:rPr>
        <w:t>Information on the ethnicity of leavers and the workforce can be seen in the table below:</w:t>
      </w:r>
    </w:p>
    <w:p w14:paraId="1C809501" w14:textId="72685D28" w:rsidR="009459C1" w:rsidRDefault="009459C1" w:rsidP="00BB0A71">
      <w:pPr>
        <w:rPr>
          <w:rFonts w:cs="Arial"/>
          <w:szCs w:val="24"/>
        </w:rPr>
      </w:pPr>
    </w:p>
    <w:tbl>
      <w:tblPr>
        <w:tblStyle w:val="TableGrid"/>
        <w:tblW w:w="0" w:type="auto"/>
        <w:tblLook w:val="04A0" w:firstRow="1" w:lastRow="0" w:firstColumn="1" w:lastColumn="0" w:noHBand="0" w:noVBand="1"/>
      </w:tblPr>
      <w:tblGrid>
        <w:gridCol w:w="3828"/>
        <w:gridCol w:w="1559"/>
        <w:gridCol w:w="1910"/>
        <w:gridCol w:w="1634"/>
        <w:gridCol w:w="1836"/>
      </w:tblGrid>
      <w:tr w:rsidR="009B29B0" w14:paraId="39386BBD" w14:textId="77777777" w:rsidTr="003C1A18">
        <w:tc>
          <w:tcPr>
            <w:tcW w:w="3828" w:type="dxa"/>
            <w:vMerge w:val="restart"/>
            <w:tcBorders>
              <w:top w:val="nil"/>
              <w:left w:val="nil"/>
              <w:bottom w:val="single" w:sz="4" w:space="0" w:color="auto"/>
              <w:right w:val="single" w:sz="4" w:space="0" w:color="auto"/>
            </w:tcBorders>
          </w:tcPr>
          <w:p w14:paraId="321A101C" w14:textId="115BE61F" w:rsidR="009B29B0" w:rsidRPr="00804E8C" w:rsidRDefault="009B29B0" w:rsidP="00BB0A71">
            <w:pPr>
              <w:rPr>
                <w:rFonts w:cs="Arial"/>
                <w:b/>
                <w:szCs w:val="24"/>
              </w:rPr>
            </w:pPr>
          </w:p>
        </w:tc>
        <w:tc>
          <w:tcPr>
            <w:tcW w:w="3469" w:type="dxa"/>
            <w:gridSpan w:val="2"/>
            <w:tcBorders>
              <w:left w:val="single" w:sz="4" w:space="0" w:color="auto"/>
            </w:tcBorders>
            <w:vAlign w:val="bottom"/>
          </w:tcPr>
          <w:p w14:paraId="7B6A1AFA" w14:textId="0B9652CA" w:rsidR="009B29B0" w:rsidRDefault="009B29B0" w:rsidP="00BB0A71">
            <w:pPr>
              <w:rPr>
                <w:rFonts w:cs="Arial"/>
                <w:szCs w:val="24"/>
              </w:rPr>
            </w:pPr>
            <w:r>
              <w:rPr>
                <w:rFonts w:eastAsia="Times New Roman" w:cs="Arial"/>
                <w:b/>
                <w:bCs/>
                <w:color w:val="000000"/>
                <w:szCs w:val="24"/>
                <w:lang w:eastAsia="en-GB"/>
              </w:rPr>
              <w:t>Leavers</w:t>
            </w:r>
          </w:p>
        </w:tc>
        <w:tc>
          <w:tcPr>
            <w:tcW w:w="3470" w:type="dxa"/>
            <w:gridSpan w:val="2"/>
            <w:vAlign w:val="bottom"/>
          </w:tcPr>
          <w:p w14:paraId="18881FCB" w14:textId="5BC9AD82" w:rsidR="009B29B0" w:rsidRDefault="009B29B0" w:rsidP="00BB0A71">
            <w:pPr>
              <w:rPr>
                <w:rFonts w:cs="Arial"/>
                <w:szCs w:val="24"/>
              </w:rPr>
            </w:pPr>
            <w:r>
              <w:rPr>
                <w:rFonts w:eastAsia="Times New Roman" w:cs="Arial"/>
                <w:b/>
                <w:bCs/>
                <w:color w:val="000000"/>
                <w:szCs w:val="24"/>
                <w:lang w:eastAsia="en-GB"/>
              </w:rPr>
              <w:t>Workforce</w:t>
            </w:r>
          </w:p>
        </w:tc>
      </w:tr>
      <w:tr w:rsidR="00F12BED" w14:paraId="36D4E058" w14:textId="77777777" w:rsidTr="003C1A18">
        <w:tc>
          <w:tcPr>
            <w:tcW w:w="3828" w:type="dxa"/>
            <w:vMerge/>
            <w:tcBorders>
              <w:top w:val="single" w:sz="4" w:space="0" w:color="auto"/>
              <w:left w:val="nil"/>
              <w:bottom w:val="single" w:sz="4" w:space="0" w:color="auto"/>
              <w:right w:val="single" w:sz="4" w:space="0" w:color="auto"/>
            </w:tcBorders>
          </w:tcPr>
          <w:p w14:paraId="1D65C90E" w14:textId="77777777" w:rsidR="00F12BED" w:rsidRPr="00804E8C" w:rsidRDefault="00F12BED" w:rsidP="00BB0A71">
            <w:pPr>
              <w:rPr>
                <w:rFonts w:cs="Arial"/>
                <w:b/>
                <w:szCs w:val="24"/>
              </w:rPr>
            </w:pPr>
          </w:p>
        </w:tc>
        <w:tc>
          <w:tcPr>
            <w:tcW w:w="1559" w:type="dxa"/>
            <w:tcBorders>
              <w:left w:val="single" w:sz="4" w:space="0" w:color="auto"/>
              <w:bottom w:val="single" w:sz="4" w:space="0" w:color="auto"/>
            </w:tcBorders>
            <w:vAlign w:val="bottom"/>
          </w:tcPr>
          <w:p w14:paraId="64DEE33E" w14:textId="105BD8DC" w:rsidR="00F12BED" w:rsidRDefault="00F12BED" w:rsidP="00BB0A71">
            <w:pPr>
              <w:rPr>
                <w:rFonts w:cs="Arial"/>
                <w:szCs w:val="24"/>
              </w:rPr>
            </w:pPr>
            <w:r w:rsidRPr="009D087B">
              <w:rPr>
                <w:rFonts w:eastAsia="Times New Roman" w:cs="Arial"/>
                <w:b/>
                <w:bCs/>
                <w:color w:val="000000"/>
                <w:szCs w:val="24"/>
                <w:lang w:eastAsia="en-GB"/>
              </w:rPr>
              <w:t>Headcount</w:t>
            </w:r>
          </w:p>
        </w:tc>
        <w:tc>
          <w:tcPr>
            <w:tcW w:w="1910" w:type="dxa"/>
            <w:tcBorders>
              <w:bottom w:val="single" w:sz="4" w:space="0" w:color="auto"/>
            </w:tcBorders>
            <w:vAlign w:val="bottom"/>
          </w:tcPr>
          <w:p w14:paraId="55C0B476" w14:textId="2E9B220D" w:rsidR="00F12BED" w:rsidRDefault="00F12BED" w:rsidP="00BB0A71">
            <w:pPr>
              <w:rPr>
                <w:rFonts w:cs="Arial"/>
                <w:szCs w:val="24"/>
              </w:rPr>
            </w:pPr>
            <w:r w:rsidRPr="009D087B">
              <w:rPr>
                <w:rFonts w:eastAsia="Times New Roman" w:cs="Arial"/>
                <w:b/>
                <w:bCs/>
                <w:color w:val="000000"/>
                <w:szCs w:val="24"/>
                <w:lang w:eastAsia="en-GB"/>
              </w:rPr>
              <w:t>% Headcount</w:t>
            </w:r>
          </w:p>
        </w:tc>
        <w:tc>
          <w:tcPr>
            <w:tcW w:w="1634" w:type="dxa"/>
            <w:tcBorders>
              <w:bottom w:val="single" w:sz="4" w:space="0" w:color="auto"/>
            </w:tcBorders>
            <w:vAlign w:val="bottom"/>
          </w:tcPr>
          <w:p w14:paraId="5CD80522" w14:textId="1076140F" w:rsidR="00F12BED" w:rsidRDefault="00F12BED" w:rsidP="00BB0A71">
            <w:pPr>
              <w:rPr>
                <w:rFonts w:cs="Arial"/>
                <w:szCs w:val="24"/>
              </w:rPr>
            </w:pPr>
            <w:r w:rsidRPr="009D087B">
              <w:rPr>
                <w:rFonts w:eastAsia="Times New Roman" w:cs="Arial"/>
                <w:b/>
                <w:bCs/>
                <w:color w:val="000000"/>
                <w:szCs w:val="24"/>
                <w:lang w:eastAsia="en-GB"/>
              </w:rPr>
              <w:t>Headcount</w:t>
            </w:r>
          </w:p>
        </w:tc>
        <w:tc>
          <w:tcPr>
            <w:tcW w:w="1836" w:type="dxa"/>
            <w:tcBorders>
              <w:bottom w:val="single" w:sz="4" w:space="0" w:color="auto"/>
            </w:tcBorders>
            <w:vAlign w:val="bottom"/>
          </w:tcPr>
          <w:p w14:paraId="6649C343" w14:textId="1CEC33EE" w:rsidR="00F12BED" w:rsidRDefault="00F12BED" w:rsidP="00BB0A71">
            <w:pPr>
              <w:rPr>
                <w:rFonts w:cs="Arial"/>
                <w:szCs w:val="24"/>
              </w:rPr>
            </w:pPr>
            <w:r w:rsidRPr="009D087B">
              <w:rPr>
                <w:rFonts w:eastAsia="Times New Roman" w:cs="Arial"/>
                <w:b/>
                <w:bCs/>
                <w:color w:val="000000"/>
                <w:szCs w:val="24"/>
                <w:lang w:eastAsia="en-GB"/>
              </w:rPr>
              <w:t>% Headcount</w:t>
            </w:r>
          </w:p>
        </w:tc>
      </w:tr>
      <w:tr w:rsidR="009A654A" w14:paraId="735B9DC0" w14:textId="77777777" w:rsidTr="003C1A18">
        <w:tc>
          <w:tcPr>
            <w:tcW w:w="3828" w:type="dxa"/>
            <w:tcBorders>
              <w:top w:val="single" w:sz="4" w:space="0" w:color="auto"/>
            </w:tcBorders>
          </w:tcPr>
          <w:p w14:paraId="5EED58A2" w14:textId="50A65CF4" w:rsidR="009A654A" w:rsidRPr="00CE0C80" w:rsidRDefault="009A654A" w:rsidP="009A654A">
            <w:pPr>
              <w:rPr>
                <w:rFonts w:cs="Arial"/>
                <w:b/>
                <w:szCs w:val="24"/>
              </w:rPr>
            </w:pPr>
            <w:r w:rsidRPr="00CE0C80">
              <w:rPr>
                <w:b/>
              </w:rPr>
              <w:t>White - Scottish</w:t>
            </w:r>
          </w:p>
        </w:tc>
        <w:tc>
          <w:tcPr>
            <w:tcW w:w="1559" w:type="dxa"/>
            <w:tcBorders>
              <w:top w:val="single" w:sz="4" w:space="0" w:color="auto"/>
              <w:left w:val="nil"/>
              <w:bottom w:val="single" w:sz="4" w:space="0" w:color="auto"/>
              <w:right w:val="single" w:sz="4" w:space="0" w:color="auto"/>
            </w:tcBorders>
            <w:shd w:val="clear" w:color="auto" w:fill="auto"/>
          </w:tcPr>
          <w:p w14:paraId="526E14F2" w14:textId="5D4D9E99" w:rsidR="009A654A" w:rsidRPr="004E24FB" w:rsidRDefault="009A654A" w:rsidP="009A654A">
            <w:pPr>
              <w:jc w:val="right"/>
              <w:rPr>
                <w:rFonts w:cs="Arial"/>
                <w:szCs w:val="24"/>
              </w:rPr>
            </w:pPr>
            <w:r w:rsidRPr="005F27BA">
              <w:t>126</w:t>
            </w:r>
          </w:p>
        </w:tc>
        <w:tc>
          <w:tcPr>
            <w:tcW w:w="1910" w:type="dxa"/>
            <w:tcBorders>
              <w:top w:val="single" w:sz="4" w:space="0" w:color="auto"/>
              <w:left w:val="single" w:sz="4" w:space="0" w:color="auto"/>
              <w:bottom w:val="single" w:sz="4" w:space="0" w:color="auto"/>
              <w:right w:val="single" w:sz="4" w:space="0" w:color="auto"/>
            </w:tcBorders>
            <w:shd w:val="clear" w:color="auto" w:fill="auto"/>
          </w:tcPr>
          <w:p w14:paraId="64265670" w14:textId="05CA41A8" w:rsidR="009A654A" w:rsidRPr="004E24FB" w:rsidRDefault="009A654A" w:rsidP="009A654A">
            <w:pPr>
              <w:jc w:val="right"/>
              <w:rPr>
                <w:rFonts w:cs="Arial"/>
                <w:szCs w:val="24"/>
              </w:rPr>
            </w:pPr>
            <w:r w:rsidRPr="005F27BA">
              <w:t>53.8%</w:t>
            </w:r>
          </w:p>
        </w:tc>
        <w:tc>
          <w:tcPr>
            <w:tcW w:w="1634" w:type="dxa"/>
            <w:tcBorders>
              <w:top w:val="single" w:sz="4" w:space="0" w:color="auto"/>
              <w:left w:val="single" w:sz="4" w:space="0" w:color="auto"/>
              <w:bottom w:val="single" w:sz="4" w:space="0" w:color="auto"/>
              <w:right w:val="single" w:sz="4" w:space="0" w:color="auto"/>
            </w:tcBorders>
            <w:shd w:val="clear" w:color="auto" w:fill="auto"/>
            <w:vAlign w:val="bottom"/>
          </w:tcPr>
          <w:p w14:paraId="2DCEEE51" w14:textId="2530DD2A" w:rsidR="009A654A" w:rsidRPr="004E24FB" w:rsidRDefault="009A654A" w:rsidP="009A654A">
            <w:pPr>
              <w:jc w:val="right"/>
              <w:rPr>
                <w:rFonts w:cs="Arial"/>
                <w:szCs w:val="24"/>
              </w:rPr>
            </w:pPr>
            <w:r>
              <w:rPr>
                <w:rFonts w:cs="Arial"/>
                <w:szCs w:val="24"/>
              </w:rPr>
              <w:t>1680</w:t>
            </w:r>
          </w:p>
        </w:tc>
        <w:tc>
          <w:tcPr>
            <w:tcW w:w="1836" w:type="dxa"/>
            <w:tcBorders>
              <w:top w:val="single" w:sz="4" w:space="0" w:color="auto"/>
              <w:left w:val="single" w:sz="4" w:space="0" w:color="auto"/>
              <w:bottom w:val="single" w:sz="4" w:space="0" w:color="auto"/>
              <w:right w:val="single" w:sz="4" w:space="0" w:color="auto"/>
            </w:tcBorders>
            <w:shd w:val="clear" w:color="auto" w:fill="auto"/>
          </w:tcPr>
          <w:p w14:paraId="769954EA" w14:textId="272DD1F6" w:rsidR="009A654A" w:rsidRPr="004E24FB" w:rsidRDefault="009A654A" w:rsidP="009A654A">
            <w:pPr>
              <w:jc w:val="right"/>
              <w:rPr>
                <w:rFonts w:cs="Arial"/>
                <w:szCs w:val="24"/>
              </w:rPr>
            </w:pPr>
            <w:r w:rsidRPr="00AF1DD5">
              <w:t>64.3%</w:t>
            </w:r>
          </w:p>
        </w:tc>
      </w:tr>
      <w:tr w:rsidR="009A654A" w14:paraId="4E00CDEF" w14:textId="77777777" w:rsidTr="003C1A18">
        <w:tc>
          <w:tcPr>
            <w:tcW w:w="3828" w:type="dxa"/>
            <w:tcBorders>
              <w:top w:val="single" w:sz="4" w:space="0" w:color="auto"/>
            </w:tcBorders>
          </w:tcPr>
          <w:p w14:paraId="27674249" w14:textId="1CF9A018" w:rsidR="009A654A" w:rsidRPr="00CE0C80" w:rsidRDefault="009A654A" w:rsidP="009A654A">
            <w:pPr>
              <w:rPr>
                <w:b/>
              </w:rPr>
            </w:pPr>
            <w:r w:rsidRPr="00CE0C80">
              <w:rPr>
                <w:b/>
              </w:rPr>
              <w:t>Prefer not to say</w:t>
            </w:r>
          </w:p>
        </w:tc>
        <w:tc>
          <w:tcPr>
            <w:tcW w:w="1559" w:type="dxa"/>
            <w:tcBorders>
              <w:top w:val="single" w:sz="4" w:space="0" w:color="auto"/>
              <w:left w:val="nil"/>
              <w:bottom w:val="single" w:sz="4" w:space="0" w:color="auto"/>
              <w:right w:val="single" w:sz="4" w:space="0" w:color="auto"/>
            </w:tcBorders>
            <w:shd w:val="clear" w:color="auto" w:fill="auto"/>
          </w:tcPr>
          <w:p w14:paraId="3F66B96B" w14:textId="3B4576FD" w:rsidR="009A654A" w:rsidRPr="004E24FB" w:rsidRDefault="009A654A" w:rsidP="009A654A">
            <w:pPr>
              <w:jc w:val="right"/>
              <w:rPr>
                <w:rFonts w:cs="Arial"/>
                <w:szCs w:val="24"/>
              </w:rPr>
            </w:pPr>
            <w:r w:rsidRPr="005F27BA">
              <w:t>21</w:t>
            </w:r>
          </w:p>
        </w:tc>
        <w:tc>
          <w:tcPr>
            <w:tcW w:w="1910" w:type="dxa"/>
            <w:tcBorders>
              <w:top w:val="single" w:sz="4" w:space="0" w:color="auto"/>
              <w:left w:val="single" w:sz="4" w:space="0" w:color="auto"/>
              <w:bottom w:val="single" w:sz="4" w:space="0" w:color="auto"/>
              <w:right w:val="single" w:sz="4" w:space="0" w:color="auto"/>
            </w:tcBorders>
            <w:shd w:val="clear" w:color="auto" w:fill="auto"/>
          </w:tcPr>
          <w:p w14:paraId="62E421F9" w14:textId="72F2A126" w:rsidR="009A654A" w:rsidRPr="004E24FB" w:rsidRDefault="009A654A" w:rsidP="009A654A">
            <w:pPr>
              <w:jc w:val="right"/>
              <w:rPr>
                <w:rFonts w:cs="Arial"/>
                <w:szCs w:val="24"/>
              </w:rPr>
            </w:pPr>
            <w:r w:rsidRPr="005F27BA">
              <w:t>9.0%</w:t>
            </w:r>
          </w:p>
        </w:tc>
        <w:tc>
          <w:tcPr>
            <w:tcW w:w="1634" w:type="dxa"/>
            <w:tcBorders>
              <w:top w:val="single" w:sz="4" w:space="0" w:color="auto"/>
              <w:left w:val="single" w:sz="4" w:space="0" w:color="auto"/>
              <w:bottom w:val="single" w:sz="4" w:space="0" w:color="auto"/>
              <w:right w:val="single" w:sz="4" w:space="0" w:color="auto"/>
            </w:tcBorders>
            <w:shd w:val="clear" w:color="auto" w:fill="auto"/>
            <w:vAlign w:val="bottom"/>
          </w:tcPr>
          <w:p w14:paraId="64F84112" w14:textId="7AAD06ED" w:rsidR="009A654A" w:rsidRPr="004E24FB" w:rsidRDefault="009A654A" w:rsidP="009A654A">
            <w:pPr>
              <w:jc w:val="right"/>
              <w:rPr>
                <w:rFonts w:eastAsia="Times New Roman" w:cs="Arial"/>
                <w:color w:val="000000"/>
                <w:szCs w:val="24"/>
                <w:lang w:eastAsia="en-GB"/>
              </w:rPr>
            </w:pPr>
            <w:r>
              <w:rPr>
                <w:rFonts w:eastAsia="Times New Roman" w:cs="Arial"/>
                <w:color w:val="000000"/>
                <w:szCs w:val="24"/>
                <w:lang w:eastAsia="en-GB"/>
              </w:rPr>
              <w:t>130</w:t>
            </w:r>
          </w:p>
        </w:tc>
        <w:tc>
          <w:tcPr>
            <w:tcW w:w="1836" w:type="dxa"/>
            <w:tcBorders>
              <w:top w:val="single" w:sz="4" w:space="0" w:color="auto"/>
              <w:left w:val="single" w:sz="4" w:space="0" w:color="auto"/>
              <w:bottom w:val="single" w:sz="4" w:space="0" w:color="auto"/>
              <w:right w:val="single" w:sz="4" w:space="0" w:color="auto"/>
            </w:tcBorders>
            <w:shd w:val="clear" w:color="auto" w:fill="auto"/>
          </w:tcPr>
          <w:p w14:paraId="22E533CC" w14:textId="23DC8650" w:rsidR="009A654A" w:rsidRPr="004E24FB" w:rsidRDefault="009A654A" w:rsidP="009A654A">
            <w:pPr>
              <w:jc w:val="right"/>
              <w:rPr>
                <w:rFonts w:eastAsia="Times New Roman" w:cs="Arial"/>
                <w:color w:val="000000"/>
                <w:szCs w:val="24"/>
                <w:lang w:eastAsia="en-GB"/>
              </w:rPr>
            </w:pPr>
            <w:r w:rsidRPr="00AF1DD5">
              <w:t>5.0%</w:t>
            </w:r>
          </w:p>
        </w:tc>
      </w:tr>
      <w:tr w:rsidR="009A654A" w14:paraId="37503FA2" w14:textId="77777777" w:rsidTr="003C1A18">
        <w:tc>
          <w:tcPr>
            <w:tcW w:w="3828" w:type="dxa"/>
            <w:tcBorders>
              <w:top w:val="single" w:sz="4" w:space="0" w:color="auto"/>
            </w:tcBorders>
          </w:tcPr>
          <w:p w14:paraId="28D831CA" w14:textId="2F7F8CDD" w:rsidR="009A654A" w:rsidRPr="00CE0C80" w:rsidRDefault="009A654A" w:rsidP="009A654A">
            <w:pPr>
              <w:rPr>
                <w:b/>
              </w:rPr>
            </w:pPr>
            <w:r w:rsidRPr="00CE0C80">
              <w:rPr>
                <w:b/>
              </w:rPr>
              <w:t>White - Other British</w:t>
            </w:r>
          </w:p>
        </w:tc>
        <w:tc>
          <w:tcPr>
            <w:tcW w:w="1559" w:type="dxa"/>
            <w:tcBorders>
              <w:top w:val="single" w:sz="4" w:space="0" w:color="auto"/>
              <w:left w:val="nil"/>
              <w:bottom w:val="single" w:sz="4" w:space="0" w:color="auto"/>
              <w:right w:val="single" w:sz="4" w:space="0" w:color="auto"/>
            </w:tcBorders>
            <w:shd w:val="clear" w:color="auto" w:fill="auto"/>
          </w:tcPr>
          <w:p w14:paraId="08FAD48C" w14:textId="611D1574" w:rsidR="009A654A" w:rsidRPr="004E24FB" w:rsidRDefault="009A654A" w:rsidP="009A654A">
            <w:pPr>
              <w:jc w:val="right"/>
              <w:rPr>
                <w:rFonts w:cs="Arial"/>
                <w:color w:val="000000"/>
                <w:szCs w:val="24"/>
              </w:rPr>
            </w:pPr>
            <w:r w:rsidRPr="005F27BA">
              <w:t>16</w:t>
            </w:r>
          </w:p>
        </w:tc>
        <w:tc>
          <w:tcPr>
            <w:tcW w:w="1910" w:type="dxa"/>
            <w:tcBorders>
              <w:top w:val="single" w:sz="4" w:space="0" w:color="auto"/>
              <w:left w:val="single" w:sz="4" w:space="0" w:color="auto"/>
              <w:bottom w:val="single" w:sz="4" w:space="0" w:color="auto"/>
              <w:right w:val="single" w:sz="4" w:space="0" w:color="auto"/>
            </w:tcBorders>
            <w:shd w:val="clear" w:color="auto" w:fill="auto"/>
          </w:tcPr>
          <w:p w14:paraId="19B8C140" w14:textId="33CCFDA6" w:rsidR="009A654A" w:rsidRPr="004E24FB" w:rsidRDefault="009A654A" w:rsidP="009A654A">
            <w:pPr>
              <w:jc w:val="right"/>
              <w:rPr>
                <w:rFonts w:cs="Arial"/>
                <w:color w:val="000000"/>
                <w:szCs w:val="24"/>
              </w:rPr>
            </w:pPr>
            <w:r w:rsidRPr="005F27BA">
              <w:t>6.8%</w:t>
            </w:r>
          </w:p>
        </w:tc>
        <w:tc>
          <w:tcPr>
            <w:tcW w:w="1634" w:type="dxa"/>
            <w:tcBorders>
              <w:top w:val="single" w:sz="4" w:space="0" w:color="auto"/>
              <w:left w:val="single" w:sz="4" w:space="0" w:color="auto"/>
              <w:bottom w:val="single" w:sz="4" w:space="0" w:color="auto"/>
              <w:right w:val="single" w:sz="4" w:space="0" w:color="auto"/>
            </w:tcBorders>
            <w:shd w:val="clear" w:color="auto" w:fill="auto"/>
            <w:vAlign w:val="bottom"/>
          </w:tcPr>
          <w:p w14:paraId="5FDA652D" w14:textId="3851D99D" w:rsidR="009A654A" w:rsidRPr="004E24FB" w:rsidRDefault="009A654A" w:rsidP="009A654A">
            <w:pPr>
              <w:jc w:val="right"/>
              <w:rPr>
                <w:rFonts w:cs="Arial"/>
                <w:color w:val="000000"/>
                <w:szCs w:val="24"/>
              </w:rPr>
            </w:pPr>
            <w:r>
              <w:rPr>
                <w:rFonts w:cs="Arial"/>
                <w:color w:val="000000"/>
                <w:szCs w:val="24"/>
              </w:rPr>
              <w:t>172</w:t>
            </w:r>
          </w:p>
        </w:tc>
        <w:tc>
          <w:tcPr>
            <w:tcW w:w="1836" w:type="dxa"/>
            <w:tcBorders>
              <w:top w:val="single" w:sz="4" w:space="0" w:color="auto"/>
              <w:left w:val="single" w:sz="4" w:space="0" w:color="auto"/>
              <w:bottom w:val="single" w:sz="4" w:space="0" w:color="auto"/>
              <w:right w:val="single" w:sz="4" w:space="0" w:color="auto"/>
            </w:tcBorders>
            <w:shd w:val="clear" w:color="auto" w:fill="auto"/>
          </w:tcPr>
          <w:p w14:paraId="586860A3" w14:textId="5E196A86" w:rsidR="009A654A" w:rsidRPr="004E24FB" w:rsidRDefault="009A654A" w:rsidP="009A654A">
            <w:pPr>
              <w:jc w:val="right"/>
              <w:rPr>
                <w:rFonts w:cs="Arial"/>
                <w:color w:val="000000"/>
                <w:szCs w:val="24"/>
              </w:rPr>
            </w:pPr>
            <w:r w:rsidRPr="00AF1DD5">
              <w:t>6.6%</w:t>
            </w:r>
          </w:p>
        </w:tc>
      </w:tr>
      <w:tr w:rsidR="009A654A" w14:paraId="72A0AFB2" w14:textId="77777777" w:rsidTr="003C1A18">
        <w:tc>
          <w:tcPr>
            <w:tcW w:w="3828" w:type="dxa"/>
            <w:tcBorders>
              <w:top w:val="single" w:sz="4" w:space="0" w:color="auto"/>
            </w:tcBorders>
          </w:tcPr>
          <w:p w14:paraId="2BEEC71C" w14:textId="4B4BD373" w:rsidR="009A654A" w:rsidRPr="00CE0C80" w:rsidRDefault="009A654A" w:rsidP="009A654A">
            <w:pPr>
              <w:rPr>
                <w:b/>
              </w:rPr>
            </w:pPr>
            <w:r w:rsidRPr="00CE0C80">
              <w:rPr>
                <w:b/>
              </w:rPr>
              <w:t>White - Other</w:t>
            </w:r>
          </w:p>
        </w:tc>
        <w:tc>
          <w:tcPr>
            <w:tcW w:w="1559" w:type="dxa"/>
            <w:tcBorders>
              <w:top w:val="single" w:sz="4" w:space="0" w:color="auto"/>
              <w:left w:val="nil"/>
              <w:bottom w:val="single" w:sz="4" w:space="0" w:color="auto"/>
              <w:right w:val="single" w:sz="4" w:space="0" w:color="auto"/>
            </w:tcBorders>
            <w:shd w:val="clear" w:color="auto" w:fill="auto"/>
          </w:tcPr>
          <w:p w14:paraId="02594F26" w14:textId="5A2BA278" w:rsidR="009A654A" w:rsidRPr="004E24FB" w:rsidRDefault="009A654A" w:rsidP="009A654A">
            <w:pPr>
              <w:jc w:val="right"/>
              <w:rPr>
                <w:rFonts w:cs="Arial"/>
                <w:color w:val="000000"/>
                <w:szCs w:val="24"/>
              </w:rPr>
            </w:pPr>
            <w:r w:rsidRPr="005F27BA">
              <w:t>15</w:t>
            </w:r>
          </w:p>
        </w:tc>
        <w:tc>
          <w:tcPr>
            <w:tcW w:w="1910" w:type="dxa"/>
            <w:tcBorders>
              <w:top w:val="single" w:sz="4" w:space="0" w:color="auto"/>
              <w:left w:val="single" w:sz="4" w:space="0" w:color="auto"/>
              <w:bottom w:val="single" w:sz="4" w:space="0" w:color="auto"/>
              <w:right w:val="single" w:sz="4" w:space="0" w:color="auto"/>
            </w:tcBorders>
            <w:shd w:val="clear" w:color="auto" w:fill="auto"/>
          </w:tcPr>
          <w:p w14:paraId="373E0D57" w14:textId="5704B547" w:rsidR="009A654A" w:rsidRPr="004E24FB" w:rsidRDefault="009A654A" w:rsidP="009A654A">
            <w:pPr>
              <w:jc w:val="right"/>
              <w:rPr>
                <w:rFonts w:cs="Arial"/>
                <w:color w:val="000000"/>
                <w:szCs w:val="24"/>
              </w:rPr>
            </w:pPr>
            <w:r w:rsidRPr="005F27BA">
              <w:t>6.4%</w:t>
            </w:r>
          </w:p>
        </w:tc>
        <w:tc>
          <w:tcPr>
            <w:tcW w:w="1634" w:type="dxa"/>
            <w:tcBorders>
              <w:top w:val="single" w:sz="4" w:space="0" w:color="auto"/>
              <w:left w:val="single" w:sz="4" w:space="0" w:color="auto"/>
              <w:bottom w:val="single" w:sz="4" w:space="0" w:color="auto"/>
              <w:right w:val="single" w:sz="4" w:space="0" w:color="auto"/>
            </w:tcBorders>
            <w:shd w:val="clear" w:color="auto" w:fill="auto"/>
            <w:vAlign w:val="bottom"/>
          </w:tcPr>
          <w:p w14:paraId="6292A6B6" w14:textId="0A24C48B" w:rsidR="009A654A" w:rsidRPr="004E24FB" w:rsidRDefault="009A654A" w:rsidP="009A654A">
            <w:pPr>
              <w:jc w:val="right"/>
              <w:rPr>
                <w:rFonts w:cs="Arial"/>
                <w:color w:val="000000"/>
                <w:szCs w:val="24"/>
              </w:rPr>
            </w:pPr>
            <w:r>
              <w:rPr>
                <w:rFonts w:cs="Arial"/>
                <w:color w:val="000000"/>
                <w:szCs w:val="24"/>
              </w:rPr>
              <w:t>118</w:t>
            </w:r>
          </w:p>
        </w:tc>
        <w:tc>
          <w:tcPr>
            <w:tcW w:w="1836" w:type="dxa"/>
            <w:tcBorders>
              <w:top w:val="single" w:sz="4" w:space="0" w:color="auto"/>
              <w:left w:val="single" w:sz="4" w:space="0" w:color="auto"/>
              <w:bottom w:val="single" w:sz="4" w:space="0" w:color="auto"/>
              <w:right w:val="single" w:sz="4" w:space="0" w:color="auto"/>
            </w:tcBorders>
            <w:shd w:val="clear" w:color="auto" w:fill="auto"/>
          </w:tcPr>
          <w:p w14:paraId="2F12785F" w14:textId="1018911E" w:rsidR="009A654A" w:rsidRPr="004E24FB" w:rsidRDefault="009A654A" w:rsidP="009A654A">
            <w:pPr>
              <w:jc w:val="right"/>
              <w:rPr>
                <w:rFonts w:cs="Arial"/>
                <w:color w:val="000000"/>
                <w:szCs w:val="24"/>
              </w:rPr>
            </w:pPr>
            <w:r w:rsidRPr="00AF1DD5">
              <w:t>4.5%</w:t>
            </w:r>
          </w:p>
        </w:tc>
      </w:tr>
      <w:tr w:rsidR="009A654A" w14:paraId="32E7BDF3" w14:textId="77777777" w:rsidTr="003C1A18">
        <w:tc>
          <w:tcPr>
            <w:tcW w:w="3828" w:type="dxa"/>
            <w:tcBorders>
              <w:top w:val="single" w:sz="4" w:space="0" w:color="auto"/>
            </w:tcBorders>
          </w:tcPr>
          <w:p w14:paraId="797CD943" w14:textId="36FBC276" w:rsidR="009A654A" w:rsidRPr="00CE0C80" w:rsidRDefault="009A654A" w:rsidP="009A654A">
            <w:pPr>
              <w:rPr>
                <w:b/>
              </w:rPr>
            </w:pPr>
            <w:r w:rsidRPr="00CE0C80">
              <w:rPr>
                <w:b/>
              </w:rPr>
              <w:t>No information provided</w:t>
            </w:r>
          </w:p>
        </w:tc>
        <w:tc>
          <w:tcPr>
            <w:tcW w:w="1559" w:type="dxa"/>
            <w:tcBorders>
              <w:top w:val="single" w:sz="4" w:space="0" w:color="auto"/>
              <w:left w:val="nil"/>
              <w:bottom w:val="single" w:sz="4" w:space="0" w:color="auto"/>
              <w:right w:val="single" w:sz="4" w:space="0" w:color="auto"/>
            </w:tcBorders>
            <w:shd w:val="clear" w:color="auto" w:fill="auto"/>
          </w:tcPr>
          <w:p w14:paraId="45A7C6AA" w14:textId="6AAB3CE8" w:rsidR="009A654A" w:rsidRPr="004E24FB" w:rsidRDefault="009A654A" w:rsidP="009A654A">
            <w:pPr>
              <w:jc w:val="right"/>
              <w:rPr>
                <w:rFonts w:cs="Arial"/>
                <w:color w:val="000000"/>
                <w:szCs w:val="24"/>
              </w:rPr>
            </w:pPr>
            <w:r w:rsidRPr="005F27BA">
              <w:t>17</w:t>
            </w:r>
          </w:p>
        </w:tc>
        <w:tc>
          <w:tcPr>
            <w:tcW w:w="1910" w:type="dxa"/>
            <w:tcBorders>
              <w:top w:val="single" w:sz="4" w:space="0" w:color="auto"/>
              <w:left w:val="single" w:sz="4" w:space="0" w:color="auto"/>
              <w:bottom w:val="single" w:sz="4" w:space="0" w:color="auto"/>
              <w:right w:val="single" w:sz="4" w:space="0" w:color="auto"/>
            </w:tcBorders>
            <w:shd w:val="clear" w:color="auto" w:fill="auto"/>
          </w:tcPr>
          <w:p w14:paraId="507D542E" w14:textId="464C817F" w:rsidR="009A654A" w:rsidRPr="004E24FB" w:rsidRDefault="009A654A" w:rsidP="009A654A">
            <w:pPr>
              <w:jc w:val="right"/>
              <w:rPr>
                <w:rFonts w:cs="Arial"/>
                <w:color w:val="000000"/>
                <w:szCs w:val="24"/>
              </w:rPr>
            </w:pPr>
            <w:r w:rsidRPr="005F27BA">
              <w:t>7.3%</w:t>
            </w:r>
          </w:p>
        </w:tc>
        <w:tc>
          <w:tcPr>
            <w:tcW w:w="1634" w:type="dxa"/>
            <w:tcBorders>
              <w:top w:val="single" w:sz="4" w:space="0" w:color="auto"/>
              <w:left w:val="single" w:sz="4" w:space="0" w:color="auto"/>
              <w:bottom w:val="single" w:sz="4" w:space="0" w:color="auto"/>
              <w:right w:val="single" w:sz="4" w:space="0" w:color="auto"/>
            </w:tcBorders>
            <w:shd w:val="clear" w:color="auto" w:fill="auto"/>
            <w:vAlign w:val="bottom"/>
          </w:tcPr>
          <w:p w14:paraId="73133C2E" w14:textId="1773BDCE" w:rsidR="009A654A" w:rsidRPr="004E24FB" w:rsidRDefault="009A654A" w:rsidP="009A654A">
            <w:pPr>
              <w:jc w:val="right"/>
              <w:rPr>
                <w:rFonts w:cs="Arial"/>
                <w:color w:val="000000"/>
                <w:szCs w:val="24"/>
              </w:rPr>
            </w:pPr>
            <w:r>
              <w:rPr>
                <w:rFonts w:cs="Arial"/>
                <w:color w:val="000000"/>
                <w:szCs w:val="24"/>
              </w:rPr>
              <w:t>225</w:t>
            </w:r>
          </w:p>
        </w:tc>
        <w:tc>
          <w:tcPr>
            <w:tcW w:w="1836" w:type="dxa"/>
            <w:tcBorders>
              <w:top w:val="single" w:sz="4" w:space="0" w:color="auto"/>
              <w:left w:val="single" w:sz="4" w:space="0" w:color="auto"/>
              <w:bottom w:val="single" w:sz="4" w:space="0" w:color="auto"/>
              <w:right w:val="single" w:sz="4" w:space="0" w:color="auto"/>
            </w:tcBorders>
            <w:shd w:val="clear" w:color="auto" w:fill="auto"/>
          </w:tcPr>
          <w:p w14:paraId="43F897E3" w14:textId="1983D7BC" w:rsidR="009A654A" w:rsidRPr="004E24FB" w:rsidRDefault="009A654A" w:rsidP="009A654A">
            <w:pPr>
              <w:jc w:val="right"/>
              <w:rPr>
                <w:rFonts w:cs="Arial"/>
                <w:color w:val="000000"/>
                <w:szCs w:val="24"/>
              </w:rPr>
            </w:pPr>
            <w:r w:rsidRPr="00AF1DD5">
              <w:t>8.6%</w:t>
            </w:r>
          </w:p>
        </w:tc>
      </w:tr>
      <w:tr w:rsidR="009A654A" w14:paraId="104A4B4E" w14:textId="77777777" w:rsidTr="003C1A18">
        <w:tc>
          <w:tcPr>
            <w:tcW w:w="3828" w:type="dxa"/>
            <w:tcBorders>
              <w:top w:val="single" w:sz="4" w:space="0" w:color="auto"/>
            </w:tcBorders>
          </w:tcPr>
          <w:p w14:paraId="772311A5" w14:textId="13277FBC" w:rsidR="009A654A" w:rsidRPr="00CE0C80" w:rsidRDefault="0034598A" w:rsidP="00553BFB">
            <w:pPr>
              <w:rPr>
                <w:b/>
              </w:rPr>
            </w:pPr>
            <w:r>
              <w:rPr>
                <w:b/>
              </w:rPr>
              <w:t>Other Ethnic Group</w:t>
            </w:r>
            <w:r w:rsidR="005A4A7D">
              <w:rPr>
                <w:rStyle w:val="FootnoteReference"/>
                <w:b/>
              </w:rPr>
              <w:footnoteReference w:id="6"/>
            </w:r>
          </w:p>
        </w:tc>
        <w:tc>
          <w:tcPr>
            <w:tcW w:w="1559" w:type="dxa"/>
            <w:tcBorders>
              <w:top w:val="single" w:sz="4" w:space="0" w:color="auto"/>
              <w:left w:val="nil"/>
              <w:bottom w:val="single" w:sz="4" w:space="0" w:color="auto"/>
              <w:right w:val="single" w:sz="4" w:space="0" w:color="auto"/>
            </w:tcBorders>
            <w:shd w:val="clear" w:color="auto" w:fill="auto"/>
          </w:tcPr>
          <w:p w14:paraId="1768E4C0" w14:textId="0010D097" w:rsidR="009A654A" w:rsidRPr="004E24FB" w:rsidRDefault="009A654A" w:rsidP="009A654A">
            <w:pPr>
              <w:jc w:val="right"/>
              <w:rPr>
                <w:rFonts w:cs="Arial"/>
                <w:color w:val="000000"/>
                <w:szCs w:val="24"/>
              </w:rPr>
            </w:pPr>
            <w:r w:rsidRPr="005F27BA">
              <w:t>12</w:t>
            </w:r>
          </w:p>
        </w:tc>
        <w:tc>
          <w:tcPr>
            <w:tcW w:w="1910" w:type="dxa"/>
            <w:tcBorders>
              <w:top w:val="single" w:sz="4" w:space="0" w:color="auto"/>
              <w:left w:val="single" w:sz="4" w:space="0" w:color="auto"/>
              <w:bottom w:val="single" w:sz="4" w:space="0" w:color="auto"/>
              <w:right w:val="single" w:sz="4" w:space="0" w:color="auto"/>
            </w:tcBorders>
            <w:shd w:val="clear" w:color="auto" w:fill="auto"/>
          </w:tcPr>
          <w:p w14:paraId="2E1C4C54" w14:textId="201ED01A" w:rsidR="009A654A" w:rsidRPr="004E24FB" w:rsidRDefault="009A654A" w:rsidP="009A654A">
            <w:pPr>
              <w:jc w:val="right"/>
              <w:rPr>
                <w:rFonts w:cs="Arial"/>
                <w:color w:val="000000"/>
                <w:szCs w:val="24"/>
              </w:rPr>
            </w:pPr>
            <w:r w:rsidRPr="005F27BA">
              <w:t>5.1%</w:t>
            </w:r>
          </w:p>
        </w:tc>
        <w:tc>
          <w:tcPr>
            <w:tcW w:w="1634" w:type="dxa"/>
            <w:tcBorders>
              <w:top w:val="single" w:sz="4" w:space="0" w:color="auto"/>
              <w:left w:val="single" w:sz="4" w:space="0" w:color="auto"/>
              <w:bottom w:val="single" w:sz="4" w:space="0" w:color="auto"/>
              <w:right w:val="single" w:sz="4" w:space="0" w:color="auto"/>
            </w:tcBorders>
            <w:shd w:val="clear" w:color="auto" w:fill="auto"/>
            <w:vAlign w:val="bottom"/>
          </w:tcPr>
          <w:p w14:paraId="0EA8FD4C" w14:textId="197B9C35" w:rsidR="009A654A" w:rsidRPr="004E24FB" w:rsidRDefault="009A654A" w:rsidP="009A654A">
            <w:pPr>
              <w:jc w:val="right"/>
              <w:rPr>
                <w:rFonts w:cs="Arial"/>
                <w:color w:val="000000"/>
                <w:szCs w:val="24"/>
              </w:rPr>
            </w:pPr>
            <w:r>
              <w:rPr>
                <w:rFonts w:cs="Arial"/>
                <w:color w:val="000000"/>
                <w:szCs w:val="24"/>
              </w:rPr>
              <w:t>102</w:t>
            </w:r>
          </w:p>
        </w:tc>
        <w:tc>
          <w:tcPr>
            <w:tcW w:w="1836" w:type="dxa"/>
            <w:tcBorders>
              <w:top w:val="single" w:sz="4" w:space="0" w:color="auto"/>
              <w:left w:val="single" w:sz="4" w:space="0" w:color="auto"/>
              <w:bottom w:val="single" w:sz="4" w:space="0" w:color="auto"/>
              <w:right w:val="single" w:sz="4" w:space="0" w:color="auto"/>
            </w:tcBorders>
            <w:shd w:val="clear" w:color="auto" w:fill="auto"/>
          </w:tcPr>
          <w:p w14:paraId="040A0ABB" w14:textId="71F804BC" w:rsidR="009A654A" w:rsidRPr="004E24FB" w:rsidRDefault="009A654A" w:rsidP="009A654A">
            <w:pPr>
              <w:jc w:val="right"/>
              <w:rPr>
                <w:rFonts w:cs="Arial"/>
                <w:color w:val="000000"/>
                <w:szCs w:val="24"/>
              </w:rPr>
            </w:pPr>
            <w:r w:rsidRPr="00AF1DD5">
              <w:t>3.9%</w:t>
            </w:r>
          </w:p>
        </w:tc>
      </w:tr>
      <w:tr w:rsidR="009A654A" w14:paraId="2A4F07C5" w14:textId="77777777" w:rsidTr="003C1A18">
        <w:tc>
          <w:tcPr>
            <w:tcW w:w="3828" w:type="dxa"/>
            <w:tcBorders>
              <w:top w:val="single" w:sz="4" w:space="0" w:color="auto"/>
            </w:tcBorders>
          </w:tcPr>
          <w:p w14:paraId="47A58927" w14:textId="73EDCA93" w:rsidR="009A654A" w:rsidRPr="00CE0C80" w:rsidRDefault="009A654A" w:rsidP="009A654A">
            <w:pPr>
              <w:rPr>
                <w:b/>
              </w:rPr>
            </w:pPr>
            <w:r w:rsidRPr="00CE0C80">
              <w:rPr>
                <w:b/>
              </w:rPr>
              <w:t>Asian - Indian</w:t>
            </w:r>
          </w:p>
        </w:tc>
        <w:tc>
          <w:tcPr>
            <w:tcW w:w="1559" w:type="dxa"/>
            <w:tcBorders>
              <w:top w:val="single" w:sz="4" w:space="0" w:color="auto"/>
              <w:left w:val="nil"/>
              <w:bottom w:val="single" w:sz="4" w:space="0" w:color="auto"/>
              <w:right w:val="single" w:sz="4" w:space="0" w:color="auto"/>
            </w:tcBorders>
            <w:shd w:val="clear" w:color="auto" w:fill="auto"/>
          </w:tcPr>
          <w:p w14:paraId="348B6B52" w14:textId="59224578" w:rsidR="009A654A" w:rsidRPr="004E24FB" w:rsidRDefault="009A654A" w:rsidP="009A654A">
            <w:pPr>
              <w:jc w:val="right"/>
              <w:rPr>
                <w:rFonts w:cs="Arial"/>
                <w:szCs w:val="24"/>
              </w:rPr>
            </w:pPr>
            <w:r w:rsidRPr="005F27BA">
              <w:t>11</w:t>
            </w:r>
          </w:p>
        </w:tc>
        <w:tc>
          <w:tcPr>
            <w:tcW w:w="1910" w:type="dxa"/>
            <w:tcBorders>
              <w:top w:val="single" w:sz="4" w:space="0" w:color="auto"/>
              <w:left w:val="single" w:sz="4" w:space="0" w:color="auto"/>
              <w:bottom w:val="single" w:sz="4" w:space="0" w:color="auto"/>
              <w:right w:val="single" w:sz="4" w:space="0" w:color="auto"/>
            </w:tcBorders>
            <w:shd w:val="clear" w:color="auto" w:fill="auto"/>
          </w:tcPr>
          <w:p w14:paraId="63A0ED92" w14:textId="12CFF3C6" w:rsidR="009A654A" w:rsidRPr="004E24FB" w:rsidRDefault="009A654A" w:rsidP="009A654A">
            <w:pPr>
              <w:jc w:val="right"/>
              <w:rPr>
                <w:rFonts w:cs="Arial"/>
                <w:szCs w:val="24"/>
              </w:rPr>
            </w:pPr>
            <w:r w:rsidRPr="005F27BA">
              <w:t>4.7%</w:t>
            </w:r>
          </w:p>
        </w:tc>
        <w:tc>
          <w:tcPr>
            <w:tcW w:w="1634" w:type="dxa"/>
            <w:tcBorders>
              <w:top w:val="single" w:sz="4" w:space="0" w:color="auto"/>
              <w:left w:val="single" w:sz="4" w:space="0" w:color="auto"/>
              <w:bottom w:val="single" w:sz="4" w:space="0" w:color="auto"/>
              <w:right w:val="single" w:sz="4" w:space="0" w:color="auto"/>
            </w:tcBorders>
            <w:shd w:val="clear" w:color="auto" w:fill="auto"/>
            <w:vAlign w:val="bottom"/>
          </w:tcPr>
          <w:p w14:paraId="2FC6F081" w14:textId="63DD9EB6" w:rsidR="009A654A" w:rsidRPr="004E24FB" w:rsidRDefault="009A654A" w:rsidP="009A654A">
            <w:pPr>
              <w:jc w:val="right"/>
              <w:rPr>
                <w:rFonts w:eastAsia="Times New Roman" w:cs="Arial"/>
                <w:color w:val="000000"/>
                <w:szCs w:val="24"/>
                <w:lang w:eastAsia="en-GB"/>
              </w:rPr>
            </w:pPr>
            <w:r>
              <w:rPr>
                <w:rFonts w:eastAsia="Times New Roman" w:cs="Arial"/>
                <w:color w:val="000000"/>
                <w:szCs w:val="24"/>
                <w:lang w:eastAsia="en-GB"/>
              </w:rPr>
              <w:t>99</w:t>
            </w:r>
          </w:p>
        </w:tc>
        <w:tc>
          <w:tcPr>
            <w:tcW w:w="1836" w:type="dxa"/>
            <w:tcBorders>
              <w:top w:val="single" w:sz="4" w:space="0" w:color="auto"/>
              <w:left w:val="single" w:sz="4" w:space="0" w:color="auto"/>
              <w:bottom w:val="single" w:sz="4" w:space="0" w:color="auto"/>
              <w:right w:val="single" w:sz="4" w:space="0" w:color="auto"/>
            </w:tcBorders>
            <w:shd w:val="clear" w:color="auto" w:fill="auto"/>
          </w:tcPr>
          <w:p w14:paraId="7E053F01" w14:textId="52DA9E66" w:rsidR="009A654A" w:rsidRPr="004E24FB" w:rsidRDefault="009A654A" w:rsidP="009A654A">
            <w:pPr>
              <w:jc w:val="right"/>
              <w:rPr>
                <w:rFonts w:eastAsia="Times New Roman" w:cs="Arial"/>
                <w:color w:val="000000"/>
                <w:szCs w:val="24"/>
                <w:lang w:eastAsia="en-GB"/>
              </w:rPr>
            </w:pPr>
            <w:r w:rsidRPr="00AF1DD5">
              <w:t>3.8%</w:t>
            </w:r>
          </w:p>
        </w:tc>
      </w:tr>
      <w:tr w:rsidR="009A654A" w14:paraId="0351AD53" w14:textId="77777777" w:rsidTr="003C1A18">
        <w:tc>
          <w:tcPr>
            <w:tcW w:w="3828" w:type="dxa"/>
          </w:tcPr>
          <w:p w14:paraId="448A05F4" w14:textId="71C06805" w:rsidR="009A654A" w:rsidRPr="00CE0C80" w:rsidRDefault="009A654A" w:rsidP="009A654A">
            <w:pPr>
              <w:rPr>
                <w:rFonts w:cs="Arial"/>
                <w:b/>
                <w:szCs w:val="24"/>
              </w:rPr>
            </w:pPr>
            <w:r w:rsidRPr="00CE0C80">
              <w:rPr>
                <w:b/>
              </w:rPr>
              <w:t>Mixed or Multiple Ethnic Group</w:t>
            </w:r>
          </w:p>
        </w:tc>
        <w:tc>
          <w:tcPr>
            <w:tcW w:w="1559" w:type="dxa"/>
            <w:tcBorders>
              <w:top w:val="single" w:sz="4" w:space="0" w:color="auto"/>
              <w:left w:val="nil"/>
              <w:bottom w:val="single" w:sz="4" w:space="0" w:color="auto"/>
              <w:right w:val="single" w:sz="4" w:space="0" w:color="auto"/>
            </w:tcBorders>
            <w:shd w:val="clear" w:color="auto" w:fill="auto"/>
          </w:tcPr>
          <w:p w14:paraId="7E1348BD" w14:textId="4EC7AAFA" w:rsidR="009A654A" w:rsidRPr="004E24FB" w:rsidRDefault="009A654A" w:rsidP="009A654A">
            <w:pPr>
              <w:jc w:val="right"/>
              <w:rPr>
                <w:rFonts w:cs="Arial"/>
                <w:szCs w:val="24"/>
              </w:rPr>
            </w:pPr>
            <w:r w:rsidRPr="005F27BA">
              <w:t>6</w:t>
            </w:r>
          </w:p>
        </w:tc>
        <w:tc>
          <w:tcPr>
            <w:tcW w:w="1910" w:type="dxa"/>
            <w:tcBorders>
              <w:top w:val="single" w:sz="4" w:space="0" w:color="auto"/>
              <w:left w:val="single" w:sz="4" w:space="0" w:color="auto"/>
              <w:bottom w:val="single" w:sz="4" w:space="0" w:color="auto"/>
              <w:right w:val="single" w:sz="4" w:space="0" w:color="auto"/>
            </w:tcBorders>
            <w:shd w:val="clear" w:color="auto" w:fill="auto"/>
          </w:tcPr>
          <w:p w14:paraId="44DA7877" w14:textId="5CF70D90" w:rsidR="009A654A" w:rsidRPr="004E24FB" w:rsidRDefault="009A654A" w:rsidP="009A654A">
            <w:pPr>
              <w:jc w:val="right"/>
              <w:rPr>
                <w:rFonts w:cs="Arial"/>
                <w:szCs w:val="24"/>
              </w:rPr>
            </w:pPr>
            <w:r w:rsidRPr="005F27BA">
              <w:t>2.6%</w:t>
            </w:r>
          </w:p>
        </w:tc>
        <w:tc>
          <w:tcPr>
            <w:tcW w:w="1634" w:type="dxa"/>
            <w:tcBorders>
              <w:top w:val="single" w:sz="4" w:space="0" w:color="auto"/>
              <w:left w:val="single" w:sz="4" w:space="0" w:color="auto"/>
              <w:bottom w:val="single" w:sz="4" w:space="0" w:color="auto"/>
              <w:right w:val="single" w:sz="4" w:space="0" w:color="auto"/>
            </w:tcBorders>
            <w:shd w:val="clear" w:color="auto" w:fill="auto"/>
            <w:vAlign w:val="bottom"/>
          </w:tcPr>
          <w:p w14:paraId="0C4C462D" w14:textId="14F7A25A" w:rsidR="009A654A" w:rsidRPr="004E24FB" w:rsidRDefault="009A654A" w:rsidP="009A654A">
            <w:pPr>
              <w:jc w:val="right"/>
              <w:rPr>
                <w:rFonts w:cs="Arial"/>
                <w:szCs w:val="24"/>
              </w:rPr>
            </w:pPr>
            <w:r>
              <w:rPr>
                <w:rFonts w:cs="Arial"/>
                <w:szCs w:val="24"/>
              </w:rPr>
              <w:t>14</w:t>
            </w:r>
          </w:p>
        </w:tc>
        <w:tc>
          <w:tcPr>
            <w:tcW w:w="1836" w:type="dxa"/>
            <w:tcBorders>
              <w:top w:val="single" w:sz="4" w:space="0" w:color="auto"/>
              <w:left w:val="single" w:sz="4" w:space="0" w:color="auto"/>
              <w:bottom w:val="single" w:sz="4" w:space="0" w:color="auto"/>
              <w:right w:val="single" w:sz="4" w:space="0" w:color="auto"/>
            </w:tcBorders>
            <w:shd w:val="clear" w:color="auto" w:fill="auto"/>
          </w:tcPr>
          <w:p w14:paraId="652CD0C3" w14:textId="27FBA3DF" w:rsidR="009A654A" w:rsidRPr="004E24FB" w:rsidRDefault="009A654A" w:rsidP="009A654A">
            <w:pPr>
              <w:jc w:val="right"/>
              <w:rPr>
                <w:rFonts w:cs="Arial"/>
                <w:szCs w:val="24"/>
              </w:rPr>
            </w:pPr>
            <w:r w:rsidRPr="00AF1DD5">
              <w:t>0.5%</w:t>
            </w:r>
          </w:p>
        </w:tc>
      </w:tr>
      <w:tr w:rsidR="009A654A" w14:paraId="39660F6C" w14:textId="77777777" w:rsidTr="003C1A18">
        <w:tc>
          <w:tcPr>
            <w:tcW w:w="3828" w:type="dxa"/>
          </w:tcPr>
          <w:p w14:paraId="6F72EC84" w14:textId="6ABFC3AB" w:rsidR="009A654A" w:rsidRPr="00CE0C80" w:rsidRDefault="009A654A" w:rsidP="009A654A">
            <w:pPr>
              <w:rPr>
                <w:rFonts w:cs="Arial"/>
                <w:b/>
                <w:szCs w:val="24"/>
              </w:rPr>
            </w:pPr>
            <w:r w:rsidRPr="00CE0C80">
              <w:rPr>
                <w:b/>
              </w:rPr>
              <w:t>African</w:t>
            </w:r>
          </w:p>
        </w:tc>
        <w:tc>
          <w:tcPr>
            <w:tcW w:w="1559" w:type="dxa"/>
            <w:tcBorders>
              <w:top w:val="single" w:sz="4" w:space="0" w:color="auto"/>
              <w:left w:val="nil"/>
              <w:bottom w:val="single" w:sz="4" w:space="0" w:color="auto"/>
              <w:right w:val="single" w:sz="4" w:space="0" w:color="auto"/>
            </w:tcBorders>
            <w:shd w:val="clear" w:color="auto" w:fill="auto"/>
          </w:tcPr>
          <w:p w14:paraId="26E879F8" w14:textId="0CD037DD" w:rsidR="009A654A" w:rsidRPr="004E24FB" w:rsidRDefault="009A654A" w:rsidP="009A654A">
            <w:pPr>
              <w:jc w:val="right"/>
              <w:rPr>
                <w:rFonts w:cs="Arial"/>
                <w:szCs w:val="24"/>
              </w:rPr>
            </w:pPr>
            <w:r w:rsidRPr="005F27BA">
              <w:t>5</w:t>
            </w:r>
          </w:p>
        </w:tc>
        <w:tc>
          <w:tcPr>
            <w:tcW w:w="1910" w:type="dxa"/>
            <w:tcBorders>
              <w:top w:val="single" w:sz="4" w:space="0" w:color="auto"/>
              <w:left w:val="single" w:sz="4" w:space="0" w:color="auto"/>
              <w:bottom w:val="single" w:sz="4" w:space="0" w:color="auto"/>
              <w:right w:val="single" w:sz="4" w:space="0" w:color="auto"/>
            </w:tcBorders>
            <w:shd w:val="clear" w:color="auto" w:fill="auto"/>
          </w:tcPr>
          <w:p w14:paraId="3F9BECCB" w14:textId="2AFBD800" w:rsidR="009A654A" w:rsidRPr="004E24FB" w:rsidRDefault="009A654A" w:rsidP="009A654A">
            <w:pPr>
              <w:jc w:val="right"/>
              <w:rPr>
                <w:rFonts w:cs="Arial"/>
                <w:szCs w:val="24"/>
              </w:rPr>
            </w:pPr>
            <w:r w:rsidRPr="005F27BA">
              <w:t>2.1%</w:t>
            </w:r>
          </w:p>
        </w:tc>
        <w:tc>
          <w:tcPr>
            <w:tcW w:w="1634" w:type="dxa"/>
            <w:tcBorders>
              <w:top w:val="single" w:sz="4" w:space="0" w:color="auto"/>
              <w:left w:val="single" w:sz="4" w:space="0" w:color="auto"/>
              <w:bottom w:val="single" w:sz="4" w:space="0" w:color="auto"/>
              <w:right w:val="single" w:sz="4" w:space="0" w:color="auto"/>
            </w:tcBorders>
            <w:shd w:val="clear" w:color="auto" w:fill="auto"/>
            <w:vAlign w:val="bottom"/>
          </w:tcPr>
          <w:p w14:paraId="5BD80F72" w14:textId="3C5BEF07" w:rsidR="009A654A" w:rsidRPr="004E24FB" w:rsidRDefault="009A654A" w:rsidP="009A654A">
            <w:pPr>
              <w:jc w:val="right"/>
              <w:rPr>
                <w:rFonts w:cs="Arial"/>
                <w:szCs w:val="24"/>
              </w:rPr>
            </w:pPr>
            <w:r>
              <w:rPr>
                <w:rFonts w:cs="Arial"/>
                <w:szCs w:val="24"/>
              </w:rPr>
              <w:t>38</w:t>
            </w:r>
          </w:p>
        </w:tc>
        <w:tc>
          <w:tcPr>
            <w:tcW w:w="1836" w:type="dxa"/>
            <w:tcBorders>
              <w:top w:val="single" w:sz="4" w:space="0" w:color="auto"/>
              <w:left w:val="single" w:sz="4" w:space="0" w:color="auto"/>
              <w:bottom w:val="single" w:sz="4" w:space="0" w:color="auto"/>
              <w:right w:val="single" w:sz="4" w:space="0" w:color="auto"/>
            </w:tcBorders>
            <w:shd w:val="clear" w:color="auto" w:fill="auto"/>
          </w:tcPr>
          <w:p w14:paraId="0AD5713E" w14:textId="7BCA5C4D" w:rsidR="009A654A" w:rsidRPr="004E24FB" w:rsidRDefault="009A654A" w:rsidP="009A654A">
            <w:pPr>
              <w:jc w:val="right"/>
              <w:rPr>
                <w:rFonts w:cs="Arial"/>
                <w:szCs w:val="24"/>
              </w:rPr>
            </w:pPr>
            <w:r w:rsidRPr="00AF1DD5">
              <w:t>1.5%</w:t>
            </w:r>
          </w:p>
        </w:tc>
      </w:tr>
      <w:tr w:rsidR="009A654A" w14:paraId="44826FF9" w14:textId="77777777" w:rsidTr="003C1A18">
        <w:tc>
          <w:tcPr>
            <w:tcW w:w="3828" w:type="dxa"/>
          </w:tcPr>
          <w:p w14:paraId="1B6A690B" w14:textId="102FAD74" w:rsidR="009A654A" w:rsidRPr="00CE0C80" w:rsidRDefault="009A654A" w:rsidP="009A654A">
            <w:pPr>
              <w:rPr>
                <w:rFonts w:cs="Arial"/>
                <w:b/>
                <w:szCs w:val="24"/>
              </w:rPr>
            </w:pPr>
            <w:r w:rsidRPr="00CE0C80">
              <w:rPr>
                <w:b/>
              </w:rPr>
              <w:t>White - Irish</w:t>
            </w:r>
          </w:p>
        </w:tc>
        <w:tc>
          <w:tcPr>
            <w:tcW w:w="1559" w:type="dxa"/>
            <w:tcBorders>
              <w:top w:val="single" w:sz="4" w:space="0" w:color="auto"/>
              <w:left w:val="nil"/>
              <w:bottom w:val="single" w:sz="4" w:space="0" w:color="auto"/>
              <w:right w:val="single" w:sz="4" w:space="0" w:color="auto"/>
            </w:tcBorders>
            <w:shd w:val="clear" w:color="auto" w:fill="auto"/>
          </w:tcPr>
          <w:p w14:paraId="5C4C976C" w14:textId="1A9A531E" w:rsidR="009A654A" w:rsidRPr="004E24FB" w:rsidRDefault="009A654A" w:rsidP="009A654A">
            <w:pPr>
              <w:jc w:val="right"/>
              <w:rPr>
                <w:rFonts w:cs="Arial"/>
                <w:szCs w:val="24"/>
              </w:rPr>
            </w:pPr>
            <w:r w:rsidRPr="005F27BA">
              <w:t>5</w:t>
            </w:r>
          </w:p>
        </w:tc>
        <w:tc>
          <w:tcPr>
            <w:tcW w:w="1910" w:type="dxa"/>
            <w:tcBorders>
              <w:top w:val="single" w:sz="4" w:space="0" w:color="auto"/>
              <w:left w:val="single" w:sz="4" w:space="0" w:color="auto"/>
              <w:bottom w:val="single" w:sz="4" w:space="0" w:color="auto"/>
              <w:right w:val="single" w:sz="4" w:space="0" w:color="auto"/>
            </w:tcBorders>
            <w:shd w:val="clear" w:color="auto" w:fill="auto"/>
          </w:tcPr>
          <w:p w14:paraId="0159EE91" w14:textId="2D735495" w:rsidR="009A654A" w:rsidRPr="004E24FB" w:rsidRDefault="009A654A" w:rsidP="009A654A">
            <w:pPr>
              <w:jc w:val="right"/>
              <w:rPr>
                <w:rFonts w:cs="Arial"/>
                <w:szCs w:val="24"/>
              </w:rPr>
            </w:pPr>
            <w:r w:rsidRPr="005F27BA">
              <w:t>2.1%</w:t>
            </w:r>
          </w:p>
        </w:tc>
        <w:tc>
          <w:tcPr>
            <w:tcW w:w="1634" w:type="dxa"/>
            <w:tcBorders>
              <w:top w:val="single" w:sz="4" w:space="0" w:color="auto"/>
              <w:left w:val="single" w:sz="4" w:space="0" w:color="auto"/>
              <w:bottom w:val="single" w:sz="4" w:space="0" w:color="auto"/>
              <w:right w:val="single" w:sz="4" w:space="0" w:color="auto"/>
            </w:tcBorders>
            <w:shd w:val="clear" w:color="auto" w:fill="auto"/>
            <w:vAlign w:val="bottom"/>
          </w:tcPr>
          <w:p w14:paraId="7221EC77" w14:textId="4BB4FCB7" w:rsidR="009A654A" w:rsidRPr="004E24FB" w:rsidRDefault="009A654A" w:rsidP="009A654A">
            <w:pPr>
              <w:jc w:val="right"/>
              <w:rPr>
                <w:rFonts w:cs="Arial"/>
                <w:szCs w:val="24"/>
              </w:rPr>
            </w:pPr>
            <w:r>
              <w:rPr>
                <w:rFonts w:cs="Arial"/>
                <w:szCs w:val="24"/>
              </w:rPr>
              <w:t>35</w:t>
            </w:r>
          </w:p>
        </w:tc>
        <w:tc>
          <w:tcPr>
            <w:tcW w:w="1836" w:type="dxa"/>
            <w:tcBorders>
              <w:top w:val="single" w:sz="4" w:space="0" w:color="auto"/>
              <w:left w:val="single" w:sz="4" w:space="0" w:color="auto"/>
              <w:bottom w:val="single" w:sz="4" w:space="0" w:color="auto"/>
              <w:right w:val="single" w:sz="4" w:space="0" w:color="auto"/>
            </w:tcBorders>
            <w:shd w:val="clear" w:color="auto" w:fill="auto"/>
          </w:tcPr>
          <w:p w14:paraId="1A798F7D" w14:textId="1D440251" w:rsidR="009A654A" w:rsidRPr="004E24FB" w:rsidRDefault="009A654A" w:rsidP="009A654A">
            <w:pPr>
              <w:jc w:val="right"/>
              <w:rPr>
                <w:rFonts w:cs="Arial"/>
                <w:szCs w:val="24"/>
              </w:rPr>
            </w:pPr>
            <w:r w:rsidRPr="00AF1DD5">
              <w:t>1.3%</w:t>
            </w:r>
          </w:p>
        </w:tc>
      </w:tr>
      <w:tr w:rsidR="009A654A" w:rsidRPr="00804E8C" w14:paraId="2C09B5F8" w14:textId="77777777" w:rsidTr="003C1A18">
        <w:tc>
          <w:tcPr>
            <w:tcW w:w="3828" w:type="dxa"/>
          </w:tcPr>
          <w:p w14:paraId="2622863D" w14:textId="412F41E4" w:rsidR="009A654A" w:rsidRPr="00804E8C" w:rsidRDefault="009A654A" w:rsidP="009A654A">
            <w:pPr>
              <w:rPr>
                <w:rFonts w:cs="Arial"/>
                <w:b/>
                <w:szCs w:val="24"/>
              </w:rPr>
            </w:pPr>
            <w:r w:rsidRPr="00804E8C">
              <w:rPr>
                <w:b/>
              </w:rPr>
              <w:t>Total</w:t>
            </w:r>
          </w:p>
        </w:tc>
        <w:tc>
          <w:tcPr>
            <w:tcW w:w="1559" w:type="dxa"/>
            <w:tcBorders>
              <w:top w:val="single" w:sz="4" w:space="0" w:color="auto"/>
              <w:left w:val="nil"/>
              <w:bottom w:val="single" w:sz="4" w:space="0" w:color="auto"/>
              <w:right w:val="single" w:sz="4" w:space="0" w:color="auto"/>
            </w:tcBorders>
            <w:shd w:val="clear" w:color="auto" w:fill="auto"/>
          </w:tcPr>
          <w:p w14:paraId="15849F44" w14:textId="3C8091D3" w:rsidR="009A654A" w:rsidRPr="00CE0C80" w:rsidRDefault="009A654A" w:rsidP="009A654A">
            <w:pPr>
              <w:jc w:val="right"/>
              <w:rPr>
                <w:rFonts w:cs="Arial"/>
                <w:b/>
                <w:szCs w:val="24"/>
              </w:rPr>
            </w:pPr>
            <w:r w:rsidRPr="00CE0C80">
              <w:rPr>
                <w:b/>
              </w:rPr>
              <w:t>234</w:t>
            </w:r>
          </w:p>
        </w:tc>
        <w:tc>
          <w:tcPr>
            <w:tcW w:w="1910" w:type="dxa"/>
            <w:tcBorders>
              <w:top w:val="single" w:sz="4" w:space="0" w:color="auto"/>
              <w:left w:val="single" w:sz="4" w:space="0" w:color="auto"/>
              <w:bottom w:val="single" w:sz="4" w:space="0" w:color="auto"/>
              <w:right w:val="single" w:sz="4" w:space="0" w:color="auto"/>
            </w:tcBorders>
            <w:shd w:val="clear" w:color="auto" w:fill="auto"/>
          </w:tcPr>
          <w:p w14:paraId="1BDEA3A9" w14:textId="2B67203F" w:rsidR="009A654A" w:rsidRPr="00CE0C80" w:rsidRDefault="009A654A" w:rsidP="009A654A">
            <w:pPr>
              <w:jc w:val="right"/>
              <w:rPr>
                <w:rFonts w:cs="Arial"/>
                <w:b/>
                <w:szCs w:val="24"/>
              </w:rPr>
            </w:pPr>
            <w:r w:rsidRPr="00CE0C80">
              <w:rPr>
                <w:b/>
              </w:rPr>
              <w:t>100.0%</w:t>
            </w:r>
          </w:p>
        </w:tc>
        <w:tc>
          <w:tcPr>
            <w:tcW w:w="1634" w:type="dxa"/>
            <w:tcBorders>
              <w:top w:val="single" w:sz="4" w:space="0" w:color="auto"/>
              <w:left w:val="single" w:sz="4" w:space="0" w:color="auto"/>
              <w:bottom w:val="single" w:sz="4" w:space="0" w:color="auto"/>
              <w:right w:val="single" w:sz="4" w:space="0" w:color="auto"/>
            </w:tcBorders>
            <w:shd w:val="clear" w:color="auto" w:fill="auto"/>
            <w:vAlign w:val="bottom"/>
          </w:tcPr>
          <w:p w14:paraId="47394776" w14:textId="1BB3BF47" w:rsidR="009A654A" w:rsidRPr="004E24FB" w:rsidRDefault="009A654A" w:rsidP="009A654A">
            <w:pPr>
              <w:jc w:val="right"/>
              <w:rPr>
                <w:rFonts w:cs="Arial"/>
                <w:b/>
                <w:szCs w:val="24"/>
              </w:rPr>
            </w:pPr>
            <w:r>
              <w:rPr>
                <w:rFonts w:cs="Arial"/>
                <w:b/>
                <w:szCs w:val="24"/>
              </w:rPr>
              <w:t>2613</w:t>
            </w:r>
          </w:p>
        </w:tc>
        <w:tc>
          <w:tcPr>
            <w:tcW w:w="1836" w:type="dxa"/>
            <w:tcBorders>
              <w:top w:val="single" w:sz="4" w:space="0" w:color="auto"/>
              <w:left w:val="single" w:sz="4" w:space="0" w:color="auto"/>
              <w:bottom w:val="single" w:sz="4" w:space="0" w:color="auto"/>
              <w:right w:val="single" w:sz="4" w:space="0" w:color="auto"/>
            </w:tcBorders>
            <w:shd w:val="clear" w:color="auto" w:fill="auto"/>
          </w:tcPr>
          <w:p w14:paraId="7B775520" w14:textId="55199925" w:rsidR="009A654A" w:rsidRPr="009A654A" w:rsidRDefault="009A654A" w:rsidP="009A654A">
            <w:pPr>
              <w:jc w:val="right"/>
              <w:rPr>
                <w:rFonts w:cs="Arial"/>
                <w:b/>
                <w:szCs w:val="24"/>
              </w:rPr>
            </w:pPr>
            <w:r w:rsidRPr="009A654A">
              <w:rPr>
                <w:b/>
              </w:rPr>
              <w:t>100.0%</w:t>
            </w:r>
          </w:p>
        </w:tc>
      </w:tr>
    </w:tbl>
    <w:p w14:paraId="5CA8922D" w14:textId="77777777" w:rsidR="00D464C3" w:rsidRDefault="00D464C3" w:rsidP="00BB0A71"/>
    <w:p w14:paraId="3FD121E3" w14:textId="5A625554" w:rsidR="00D464C3" w:rsidRDefault="00D464C3" w:rsidP="00BB0A71">
      <w:r>
        <w:t>It can be instructive to examine what proportion of each ethnic group is leaving the workforce.</w:t>
      </w:r>
      <w:r w:rsidR="000473CB">
        <w:t xml:space="preserve"> </w:t>
      </w:r>
      <w:r>
        <w:t>This year, as shown in the table below, the group leaving the organisation at the highest rate is the “</w:t>
      </w:r>
      <w:r w:rsidR="007A33F5">
        <w:t>Prefer not to say</w:t>
      </w:r>
      <w:r w:rsidR="005B0191">
        <w:t>”</w:t>
      </w:r>
      <w:r>
        <w:t xml:space="preserve"> category.</w:t>
      </w:r>
    </w:p>
    <w:p w14:paraId="51E3CA44" w14:textId="77777777" w:rsidR="00D464C3" w:rsidRDefault="00D464C3" w:rsidP="00BB0A71"/>
    <w:tbl>
      <w:tblPr>
        <w:tblStyle w:val="TableGrid"/>
        <w:tblW w:w="0" w:type="auto"/>
        <w:jc w:val="center"/>
        <w:tblLook w:val="04A0" w:firstRow="1" w:lastRow="0" w:firstColumn="1" w:lastColumn="0" w:noHBand="0" w:noVBand="1"/>
      </w:tblPr>
      <w:tblGrid>
        <w:gridCol w:w="3011"/>
        <w:gridCol w:w="4252"/>
      </w:tblGrid>
      <w:tr w:rsidR="00D464C3" w:rsidRPr="00D734CF" w14:paraId="0BF0ACB5" w14:textId="77777777" w:rsidTr="007A33F5">
        <w:trPr>
          <w:jc w:val="center"/>
        </w:trPr>
        <w:tc>
          <w:tcPr>
            <w:tcW w:w="3011" w:type="dxa"/>
          </w:tcPr>
          <w:p w14:paraId="161B9A47" w14:textId="405349DF" w:rsidR="00D464C3" w:rsidRPr="00D734CF" w:rsidRDefault="00D464C3" w:rsidP="00BB0A71">
            <w:pPr>
              <w:rPr>
                <w:b/>
              </w:rPr>
            </w:pPr>
            <w:r w:rsidRPr="00D734CF">
              <w:rPr>
                <w:b/>
              </w:rPr>
              <w:t>Ethnic Group</w:t>
            </w:r>
          </w:p>
        </w:tc>
        <w:tc>
          <w:tcPr>
            <w:tcW w:w="4252" w:type="dxa"/>
            <w:tcBorders>
              <w:bottom w:val="single" w:sz="4" w:space="0" w:color="auto"/>
            </w:tcBorders>
          </w:tcPr>
          <w:p w14:paraId="3BFA49DE" w14:textId="688DE61E" w:rsidR="00D464C3" w:rsidRPr="00D734CF" w:rsidRDefault="00D464C3" w:rsidP="00BB0A71">
            <w:pPr>
              <w:rPr>
                <w:b/>
              </w:rPr>
            </w:pPr>
            <w:r w:rsidRPr="00D734CF">
              <w:rPr>
                <w:b/>
              </w:rPr>
              <w:t>Leavers as % of that Ethnic Group</w:t>
            </w:r>
          </w:p>
        </w:tc>
      </w:tr>
      <w:tr w:rsidR="004E24FB" w:rsidRPr="00D734CF" w14:paraId="434B9DFB" w14:textId="77777777" w:rsidTr="007A33F5">
        <w:trPr>
          <w:jc w:val="center"/>
        </w:trPr>
        <w:tc>
          <w:tcPr>
            <w:tcW w:w="3011" w:type="dxa"/>
          </w:tcPr>
          <w:p w14:paraId="2B1E542D" w14:textId="434DB948" w:rsidR="004E24FB" w:rsidRPr="007A33F5" w:rsidRDefault="004E24FB" w:rsidP="00BB0A71">
            <w:pPr>
              <w:rPr>
                <w:b/>
              </w:rPr>
            </w:pPr>
            <w:r w:rsidRPr="007A33F5">
              <w:rPr>
                <w:b/>
              </w:rPr>
              <w:t xml:space="preserve">White </w:t>
            </w:r>
            <w:r w:rsidR="007A33F5">
              <w:rPr>
                <w:b/>
              </w:rPr>
              <w:t>–</w:t>
            </w:r>
            <w:r w:rsidRPr="007A33F5">
              <w:rPr>
                <w:b/>
              </w:rPr>
              <w:t xml:space="preserve"> Scottish</w:t>
            </w:r>
          </w:p>
        </w:tc>
        <w:tc>
          <w:tcPr>
            <w:tcW w:w="4252" w:type="dxa"/>
            <w:tcBorders>
              <w:top w:val="single" w:sz="4" w:space="0" w:color="auto"/>
              <w:left w:val="nil"/>
              <w:bottom w:val="single" w:sz="4" w:space="0" w:color="auto"/>
              <w:right w:val="single" w:sz="4" w:space="0" w:color="auto"/>
            </w:tcBorders>
            <w:shd w:val="clear" w:color="auto" w:fill="auto"/>
            <w:vAlign w:val="bottom"/>
          </w:tcPr>
          <w:p w14:paraId="45901392" w14:textId="342A60C7" w:rsidR="004E24FB" w:rsidRPr="004E24FB" w:rsidRDefault="007A33F5" w:rsidP="003C1A18">
            <w:pPr>
              <w:jc w:val="right"/>
              <w:rPr>
                <w:rFonts w:cs="Arial"/>
                <w:szCs w:val="24"/>
              </w:rPr>
            </w:pPr>
            <w:r>
              <w:rPr>
                <w:rFonts w:cs="Arial"/>
                <w:szCs w:val="24"/>
              </w:rPr>
              <w:t>6.4%</w:t>
            </w:r>
          </w:p>
        </w:tc>
      </w:tr>
      <w:tr w:rsidR="007A33F5" w:rsidRPr="00D734CF" w14:paraId="1E03AB5A" w14:textId="77777777" w:rsidTr="007A33F5">
        <w:trPr>
          <w:jc w:val="center"/>
        </w:trPr>
        <w:tc>
          <w:tcPr>
            <w:tcW w:w="3011" w:type="dxa"/>
          </w:tcPr>
          <w:p w14:paraId="0CC2BAA7" w14:textId="46E680B7" w:rsidR="007A33F5" w:rsidRPr="007A33F5" w:rsidRDefault="007A33F5" w:rsidP="007A33F5">
            <w:pPr>
              <w:rPr>
                <w:b/>
              </w:rPr>
            </w:pPr>
            <w:r w:rsidRPr="007A33F5">
              <w:rPr>
                <w:rFonts w:cs="Arial"/>
                <w:b/>
                <w:szCs w:val="24"/>
              </w:rPr>
              <w:t>Prefer not to say</w:t>
            </w:r>
          </w:p>
        </w:tc>
        <w:tc>
          <w:tcPr>
            <w:tcW w:w="4252" w:type="dxa"/>
            <w:tcBorders>
              <w:top w:val="single" w:sz="4" w:space="0" w:color="auto"/>
              <w:left w:val="nil"/>
              <w:bottom w:val="single" w:sz="4" w:space="0" w:color="auto"/>
              <w:right w:val="single" w:sz="4" w:space="0" w:color="auto"/>
            </w:tcBorders>
            <w:shd w:val="clear" w:color="auto" w:fill="auto"/>
            <w:vAlign w:val="bottom"/>
          </w:tcPr>
          <w:p w14:paraId="257F4195" w14:textId="19E01069" w:rsidR="007A33F5" w:rsidRPr="004E24FB" w:rsidRDefault="007A33F5" w:rsidP="007A33F5">
            <w:pPr>
              <w:jc w:val="right"/>
              <w:rPr>
                <w:rFonts w:cs="Arial"/>
                <w:color w:val="000000"/>
                <w:szCs w:val="24"/>
              </w:rPr>
            </w:pPr>
            <w:r>
              <w:rPr>
                <w:rFonts w:cs="Arial"/>
                <w:color w:val="000000"/>
                <w:szCs w:val="24"/>
              </w:rPr>
              <w:t>16.2%</w:t>
            </w:r>
          </w:p>
        </w:tc>
      </w:tr>
      <w:tr w:rsidR="007A33F5" w:rsidRPr="00D734CF" w14:paraId="542B9B1E" w14:textId="77777777" w:rsidTr="007A33F5">
        <w:trPr>
          <w:jc w:val="center"/>
        </w:trPr>
        <w:tc>
          <w:tcPr>
            <w:tcW w:w="3011" w:type="dxa"/>
          </w:tcPr>
          <w:p w14:paraId="7AE72257" w14:textId="25CCF652" w:rsidR="007A33F5" w:rsidRPr="007A33F5" w:rsidRDefault="007A33F5" w:rsidP="007A33F5">
            <w:pPr>
              <w:rPr>
                <w:b/>
              </w:rPr>
            </w:pPr>
            <w:r>
              <w:rPr>
                <w:b/>
              </w:rPr>
              <w:t>White – O</w:t>
            </w:r>
            <w:r w:rsidRPr="007A33F5">
              <w:rPr>
                <w:b/>
              </w:rPr>
              <w:t>ther British</w:t>
            </w:r>
          </w:p>
        </w:tc>
        <w:tc>
          <w:tcPr>
            <w:tcW w:w="4252" w:type="dxa"/>
            <w:tcBorders>
              <w:top w:val="single" w:sz="4" w:space="0" w:color="auto"/>
              <w:left w:val="nil"/>
              <w:bottom w:val="single" w:sz="4" w:space="0" w:color="auto"/>
              <w:right w:val="single" w:sz="4" w:space="0" w:color="auto"/>
            </w:tcBorders>
            <w:shd w:val="clear" w:color="auto" w:fill="auto"/>
            <w:vAlign w:val="bottom"/>
          </w:tcPr>
          <w:p w14:paraId="101D6EAD" w14:textId="6AF75709" w:rsidR="007A33F5" w:rsidRPr="004E24FB" w:rsidRDefault="007A33F5" w:rsidP="007A33F5">
            <w:pPr>
              <w:jc w:val="right"/>
              <w:rPr>
                <w:rFonts w:cs="Arial"/>
                <w:color w:val="000000"/>
                <w:szCs w:val="24"/>
              </w:rPr>
            </w:pPr>
            <w:r>
              <w:rPr>
                <w:rFonts w:cs="Arial"/>
                <w:color w:val="000000"/>
                <w:szCs w:val="24"/>
              </w:rPr>
              <w:t>9.3%</w:t>
            </w:r>
          </w:p>
        </w:tc>
      </w:tr>
      <w:tr w:rsidR="007A33F5" w:rsidRPr="00D734CF" w14:paraId="7A5582EF" w14:textId="77777777" w:rsidTr="007A33F5">
        <w:trPr>
          <w:jc w:val="center"/>
        </w:trPr>
        <w:tc>
          <w:tcPr>
            <w:tcW w:w="3011" w:type="dxa"/>
          </w:tcPr>
          <w:p w14:paraId="0ADD00C7" w14:textId="1B64B01E" w:rsidR="007A33F5" w:rsidRPr="007A33F5" w:rsidRDefault="007A33F5" w:rsidP="007A33F5">
            <w:pPr>
              <w:rPr>
                <w:b/>
              </w:rPr>
            </w:pPr>
            <w:r w:rsidRPr="007A33F5">
              <w:rPr>
                <w:rFonts w:cs="Arial"/>
                <w:b/>
                <w:szCs w:val="24"/>
              </w:rPr>
              <w:t>White – Other</w:t>
            </w:r>
          </w:p>
        </w:tc>
        <w:tc>
          <w:tcPr>
            <w:tcW w:w="4252" w:type="dxa"/>
            <w:tcBorders>
              <w:top w:val="single" w:sz="4" w:space="0" w:color="auto"/>
              <w:left w:val="nil"/>
              <w:bottom w:val="single" w:sz="4" w:space="0" w:color="auto"/>
              <w:right w:val="single" w:sz="4" w:space="0" w:color="auto"/>
            </w:tcBorders>
            <w:shd w:val="clear" w:color="auto" w:fill="auto"/>
            <w:vAlign w:val="bottom"/>
          </w:tcPr>
          <w:p w14:paraId="5B7388D7" w14:textId="327D3DCC" w:rsidR="007A33F5" w:rsidRPr="004E24FB" w:rsidRDefault="007A33F5" w:rsidP="007A33F5">
            <w:pPr>
              <w:jc w:val="right"/>
              <w:rPr>
                <w:rFonts w:cs="Arial"/>
                <w:color w:val="000000"/>
                <w:szCs w:val="24"/>
              </w:rPr>
            </w:pPr>
            <w:r>
              <w:rPr>
                <w:rFonts w:cs="Arial"/>
                <w:color w:val="000000"/>
                <w:szCs w:val="24"/>
              </w:rPr>
              <w:t>12.7%</w:t>
            </w:r>
          </w:p>
        </w:tc>
      </w:tr>
      <w:tr w:rsidR="007A33F5" w:rsidRPr="00D734CF" w14:paraId="609DDC34" w14:textId="77777777" w:rsidTr="007A33F5">
        <w:trPr>
          <w:jc w:val="center"/>
        </w:trPr>
        <w:tc>
          <w:tcPr>
            <w:tcW w:w="3011" w:type="dxa"/>
          </w:tcPr>
          <w:p w14:paraId="3B41149E" w14:textId="149714D4" w:rsidR="007A33F5" w:rsidRPr="007A33F5" w:rsidRDefault="007A33F5" w:rsidP="007A33F5">
            <w:pPr>
              <w:rPr>
                <w:rFonts w:cs="Arial"/>
                <w:b/>
                <w:szCs w:val="24"/>
              </w:rPr>
            </w:pPr>
            <w:r w:rsidRPr="007A33F5">
              <w:rPr>
                <w:b/>
              </w:rPr>
              <w:t>No information provided</w:t>
            </w:r>
          </w:p>
        </w:tc>
        <w:tc>
          <w:tcPr>
            <w:tcW w:w="4252" w:type="dxa"/>
            <w:tcBorders>
              <w:top w:val="single" w:sz="4" w:space="0" w:color="auto"/>
              <w:left w:val="nil"/>
              <w:bottom w:val="single" w:sz="4" w:space="0" w:color="auto"/>
              <w:right w:val="single" w:sz="4" w:space="0" w:color="auto"/>
            </w:tcBorders>
            <w:shd w:val="clear" w:color="auto" w:fill="auto"/>
            <w:vAlign w:val="bottom"/>
          </w:tcPr>
          <w:p w14:paraId="4AC0C6F7" w14:textId="3B465053" w:rsidR="007A33F5" w:rsidRPr="004E24FB" w:rsidRDefault="007A33F5" w:rsidP="007A33F5">
            <w:pPr>
              <w:jc w:val="right"/>
              <w:rPr>
                <w:rFonts w:cs="Arial"/>
                <w:color w:val="000000"/>
                <w:szCs w:val="24"/>
              </w:rPr>
            </w:pPr>
            <w:r>
              <w:rPr>
                <w:rFonts w:cs="Arial"/>
                <w:color w:val="000000"/>
                <w:szCs w:val="24"/>
              </w:rPr>
              <w:t>7.6%</w:t>
            </w:r>
          </w:p>
        </w:tc>
      </w:tr>
      <w:tr w:rsidR="007A33F5" w:rsidRPr="00D734CF" w14:paraId="1C2A6ED3" w14:textId="77777777" w:rsidTr="007A33F5">
        <w:trPr>
          <w:jc w:val="center"/>
        </w:trPr>
        <w:tc>
          <w:tcPr>
            <w:tcW w:w="3011" w:type="dxa"/>
          </w:tcPr>
          <w:p w14:paraId="66123680" w14:textId="592ABF07" w:rsidR="007A33F5" w:rsidRPr="007A33F5" w:rsidRDefault="007A33F5" w:rsidP="007A33F5">
            <w:pPr>
              <w:rPr>
                <w:rFonts w:cs="Arial"/>
                <w:b/>
                <w:szCs w:val="24"/>
              </w:rPr>
            </w:pPr>
            <w:r w:rsidRPr="007A33F5">
              <w:rPr>
                <w:b/>
              </w:rPr>
              <w:t>Other Ethnic Group</w:t>
            </w:r>
          </w:p>
        </w:tc>
        <w:tc>
          <w:tcPr>
            <w:tcW w:w="4252" w:type="dxa"/>
            <w:tcBorders>
              <w:top w:val="single" w:sz="4" w:space="0" w:color="auto"/>
              <w:left w:val="nil"/>
              <w:bottom w:val="single" w:sz="4" w:space="0" w:color="auto"/>
              <w:right w:val="single" w:sz="4" w:space="0" w:color="auto"/>
            </w:tcBorders>
            <w:shd w:val="clear" w:color="auto" w:fill="auto"/>
            <w:vAlign w:val="bottom"/>
          </w:tcPr>
          <w:p w14:paraId="63C1C834" w14:textId="77509547" w:rsidR="007A33F5" w:rsidRPr="004E24FB" w:rsidRDefault="007A33F5" w:rsidP="007A33F5">
            <w:pPr>
              <w:jc w:val="right"/>
              <w:rPr>
                <w:rFonts w:cs="Arial"/>
                <w:color w:val="000000"/>
                <w:szCs w:val="24"/>
              </w:rPr>
            </w:pPr>
            <w:r>
              <w:rPr>
                <w:rFonts w:cs="Arial"/>
                <w:color w:val="000000"/>
                <w:szCs w:val="24"/>
              </w:rPr>
              <w:t>11.8%</w:t>
            </w:r>
          </w:p>
        </w:tc>
      </w:tr>
    </w:tbl>
    <w:p w14:paraId="2C35AD4D" w14:textId="170AEACD" w:rsidR="001A0A42" w:rsidRPr="00F825B7" w:rsidRDefault="001A0A42" w:rsidP="00BB0A71">
      <w:pPr>
        <w:rPr>
          <w:rFonts w:eastAsiaTheme="majorEastAsia"/>
          <w:sz w:val="28"/>
          <w:szCs w:val="26"/>
        </w:rPr>
      </w:pPr>
      <w:r w:rsidRPr="00F825B7">
        <w:br w:type="page"/>
      </w:r>
    </w:p>
    <w:p w14:paraId="22463FE3" w14:textId="77777777" w:rsidR="00C06EE9" w:rsidRPr="00F825B7" w:rsidRDefault="003E0991" w:rsidP="0085071C">
      <w:pPr>
        <w:pStyle w:val="Heading2"/>
      </w:pPr>
      <w:bookmarkStart w:id="51" w:name="_Toc76025124"/>
      <w:r w:rsidRPr="00F825B7">
        <w:t>Religion and</w:t>
      </w:r>
      <w:r w:rsidR="00C06EE9" w:rsidRPr="00F825B7">
        <w:t xml:space="preserve"> Belief</w:t>
      </w:r>
      <w:bookmarkEnd w:id="51"/>
    </w:p>
    <w:p w14:paraId="7C0DA3EE" w14:textId="00B8192F" w:rsidR="00516441" w:rsidRPr="00F825B7" w:rsidRDefault="00516441" w:rsidP="008E7061">
      <w:pPr>
        <w:pStyle w:val="Heading3"/>
      </w:pPr>
      <w:bookmarkStart w:id="52" w:name="_Toc76025125"/>
      <w:r w:rsidRPr="00F825B7">
        <w:t>Workforce Breakdown</w:t>
      </w:r>
      <w:bookmarkEnd w:id="52"/>
    </w:p>
    <w:p w14:paraId="3256D1B4" w14:textId="5E6186F0" w:rsidR="00D02860" w:rsidRPr="00705A09" w:rsidRDefault="0064236F" w:rsidP="00F71CBD">
      <w:pPr>
        <w:rPr>
          <w:rFonts w:cs="Arial"/>
          <w:szCs w:val="24"/>
        </w:rPr>
      </w:pPr>
      <w:r w:rsidRPr="00705A09">
        <w:rPr>
          <w:rFonts w:cs="Arial"/>
          <w:szCs w:val="24"/>
        </w:rPr>
        <w:t>As with other protected characteristics new starts are asked to provide information in respect of their religious and faith beliefs, as part of the staff engagement process.</w:t>
      </w:r>
      <w:r w:rsidR="00901CC7" w:rsidRPr="00705A09">
        <w:rPr>
          <w:rFonts w:cs="Arial"/>
          <w:szCs w:val="24"/>
        </w:rPr>
        <w:t xml:space="preserve"> </w:t>
      </w:r>
      <w:r w:rsidRPr="00705A09">
        <w:rPr>
          <w:rFonts w:cs="Arial"/>
          <w:szCs w:val="24"/>
        </w:rPr>
        <w:t>Over the last few years the quality of information provided has improved, with fewer people not providing information on religion and beliefs in the monitored period than in previous years, as can be seen in the chart below.</w:t>
      </w:r>
      <w:r w:rsidR="00901CC7" w:rsidRPr="00705A09">
        <w:rPr>
          <w:rFonts w:cs="Arial"/>
          <w:szCs w:val="24"/>
        </w:rPr>
        <w:t xml:space="preserve"> </w:t>
      </w:r>
      <w:r w:rsidRPr="00705A09">
        <w:rPr>
          <w:rFonts w:cs="Arial"/>
          <w:szCs w:val="24"/>
        </w:rPr>
        <w:t xml:space="preserve">Of those who provided information the largest proportion of </w:t>
      </w:r>
      <w:r w:rsidR="004E7356">
        <w:rPr>
          <w:rFonts w:cs="Arial"/>
          <w:szCs w:val="24"/>
        </w:rPr>
        <w:t>the workforce</w:t>
      </w:r>
      <w:r w:rsidRPr="00705A09">
        <w:rPr>
          <w:rFonts w:cs="Arial"/>
          <w:szCs w:val="24"/>
        </w:rPr>
        <w:t xml:space="preserve"> identify themselves as </w:t>
      </w:r>
      <w:r w:rsidR="00B465E3" w:rsidRPr="00705A09">
        <w:rPr>
          <w:rFonts w:cs="Arial"/>
          <w:szCs w:val="24"/>
        </w:rPr>
        <w:t xml:space="preserve">“No Religion” </w:t>
      </w:r>
      <w:r w:rsidR="00D02860" w:rsidRPr="00705A09">
        <w:rPr>
          <w:rFonts w:cs="Arial"/>
          <w:szCs w:val="24"/>
        </w:rPr>
        <w:t>(</w:t>
      </w:r>
      <w:r w:rsidR="00F71CBD">
        <w:rPr>
          <w:rFonts w:cs="Arial"/>
          <w:szCs w:val="24"/>
        </w:rPr>
        <w:t>29</w:t>
      </w:r>
      <w:r w:rsidR="00372FC6">
        <w:rPr>
          <w:rFonts w:cs="Arial"/>
          <w:szCs w:val="24"/>
        </w:rPr>
        <w:t>.</w:t>
      </w:r>
      <w:r w:rsidR="00801079">
        <w:rPr>
          <w:rFonts w:cs="Arial"/>
          <w:szCs w:val="24"/>
        </w:rPr>
        <w:t>5</w:t>
      </w:r>
      <w:r w:rsidR="00D02860" w:rsidRPr="00705A09">
        <w:rPr>
          <w:rFonts w:cs="Arial"/>
          <w:szCs w:val="24"/>
        </w:rPr>
        <w:t>%</w:t>
      </w:r>
      <w:r w:rsidR="00372FC6">
        <w:rPr>
          <w:rFonts w:cs="Arial"/>
          <w:szCs w:val="24"/>
        </w:rPr>
        <w:t>:</w:t>
      </w:r>
      <w:r w:rsidR="000473CB">
        <w:rPr>
          <w:rFonts w:cs="Arial"/>
          <w:szCs w:val="24"/>
        </w:rPr>
        <w:t xml:space="preserve"> </w:t>
      </w:r>
      <w:r w:rsidR="00F71CBD">
        <w:rPr>
          <w:rFonts w:cs="Arial"/>
          <w:szCs w:val="24"/>
        </w:rPr>
        <w:t>1.0</w:t>
      </w:r>
      <w:r w:rsidR="00C705E8">
        <w:rPr>
          <w:rFonts w:cs="Arial"/>
          <w:szCs w:val="24"/>
        </w:rPr>
        <w:t>% higher than the previous year</w:t>
      </w:r>
      <w:r w:rsidR="00D02860" w:rsidRPr="00705A09">
        <w:rPr>
          <w:rFonts w:cs="Arial"/>
          <w:szCs w:val="24"/>
        </w:rPr>
        <w:t xml:space="preserve">) </w:t>
      </w:r>
      <w:r w:rsidR="00B465E3" w:rsidRPr="00705A09">
        <w:rPr>
          <w:rFonts w:cs="Arial"/>
          <w:szCs w:val="24"/>
        </w:rPr>
        <w:t>or “Roman Catholic”</w:t>
      </w:r>
      <w:r w:rsidR="00F71CBD">
        <w:rPr>
          <w:rFonts w:cs="Arial"/>
          <w:szCs w:val="24"/>
        </w:rPr>
        <w:t xml:space="preserve"> (21.5</w:t>
      </w:r>
      <w:r w:rsidR="00D02860" w:rsidRPr="00705A09">
        <w:rPr>
          <w:rFonts w:cs="Arial"/>
          <w:szCs w:val="24"/>
        </w:rPr>
        <w:t>%</w:t>
      </w:r>
      <w:r w:rsidR="00F71CBD">
        <w:rPr>
          <w:rFonts w:cs="Arial"/>
          <w:szCs w:val="24"/>
        </w:rPr>
        <w:t>: 0.2</w:t>
      </w:r>
      <w:r w:rsidR="00E02560">
        <w:rPr>
          <w:rFonts w:cs="Arial"/>
          <w:szCs w:val="24"/>
        </w:rPr>
        <w:t>% down on 202</w:t>
      </w:r>
      <w:r w:rsidR="00F71CBD">
        <w:rPr>
          <w:rFonts w:cs="Arial"/>
          <w:szCs w:val="24"/>
        </w:rPr>
        <w:t>3</w:t>
      </w:r>
      <w:r w:rsidR="00E02560">
        <w:rPr>
          <w:rFonts w:cs="Arial"/>
          <w:szCs w:val="24"/>
        </w:rPr>
        <w:t>/202</w:t>
      </w:r>
      <w:r w:rsidR="00F71CBD">
        <w:rPr>
          <w:rFonts w:cs="Arial"/>
          <w:szCs w:val="24"/>
        </w:rPr>
        <w:t>4</w:t>
      </w:r>
      <w:r w:rsidR="00D02860" w:rsidRPr="00705A09">
        <w:rPr>
          <w:rFonts w:cs="Arial"/>
          <w:szCs w:val="24"/>
        </w:rPr>
        <w:t>)</w:t>
      </w:r>
      <w:r w:rsidR="00A40F18">
        <w:rPr>
          <w:rStyle w:val="FootnoteReference"/>
          <w:rFonts w:cs="Arial"/>
          <w:szCs w:val="24"/>
        </w:rPr>
        <w:footnoteReference w:id="7"/>
      </w:r>
      <w:r w:rsidR="00B465E3" w:rsidRPr="00705A09">
        <w:rPr>
          <w:rFonts w:cs="Arial"/>
          <w:szCs w:val="24"/>
        </w:rPr>
        <w:t>.</w:t>
      </w:r>
    </w:p>
    <w:p w14:paraId="47B7C420" w14:textId="62214AAC" w:rsidR="00D02860" w:rsidRDefault="00D02860" w:rsidP="00BB0A71">
      <w:pPr>
        <w:rPr>
          <w:rFonts w:cs="Arial"/>
          <w:szCs w:val="24"/>
        </w:rPr>
      </w:pPr>
    </w:p>
    <w:p w14:paraId="323A810D" w14:textId="4E24CB6D" w:rsidR="00F71CBD" w:rsidRDefault="00F71CBD" w:rsidP="00BB0A71">
      <w:pPr>
        <w:rPr>
          <w:rFonts w:cs="Arial"/>
          <w:szCs w:val="24"/>
        </w:rPr>
      </w:pPr>
      <w:r>
        <w:rPr>
          <w:noProof/>
          <w:lang w:eastAsia="en-GB"/>
        </w:rPr>
        <w:drawing>
          <wp:inline distT="0" distB="0" distL="0" distR="0" wp14:anchorId="749CF002" wp14:editId="34DF883C">
            <wp:extent cx="6840000" cy="2160000"/>
            <wp:effectExtent l="0" t="0" r="18415" b="12065"/>
            <wp:docPr id="33" name="Chart 33"/>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213E9AED" w14:textId="77777777" w:rsidR="0064236F" w:rsidRPr="00705A09" w:rsidRDefault="0064236F" w:rsidP="00BB0A71">
      <w:pPr>
        <w:rPr>
          <w:rFonts w:cs="Arial"/>
          <w:szCs w:val="24"/>
        </w:rPr>
      </w:pPr>
    </w:p>
    <w:p w14:paraId="79CA40A6" w14:textId="452ECF4B" w:rsidR="00BB52A0" w:rsidRPr="00705A09" w:rsidRDefault="009E7624" w:rsidP="00BB0A71">
      <w:pPr>
        <w:rPr>
          <w:rFonts w:cs="Arial"/>
          <w:szCs w:val="24"/>
        </w:rPr>
      </w:pPr>
      <w:r>
        <w:rPr>
          <w:rFonts w:cs="Arial"/>
          <w:szCs w:val="24"/>
        </w:rPr>
        <w:t xml:space="preserve">Scotland’s Census 2022 </w:t>
      </w:r>
      <w:r w:rsidR="003A4255" w:rsidRPr="00FC0032">
        <w:rPr>
          <w:rFonts w:cs="Arial"/>
          <w:szCs w:val="24"/>
        </w:rPr>
        <w:t xml:space="preserve">(source: </w:t>
      </w:r>
      <w:hyperlink r:id="rId70" w:history="1">
        <w:r w:rsidR="003A4255" w:rsidRPr="00FC0032">
          <w:rPr>
            <w:rStyle w:val="Hyperlink"/>
            <w:rFonts w:cs="Arial"/>
          </w:rPr>
          <w:t>https://www.scotlandscensus.gov.uk</w:t>
        </w:r>
      </w:hyperlink>
      <w:r w:rsidR="003A4255" w:rsidRPr="00FC0032">
        <w:rPr>
          <w:rFonts w:cs="Arial"/>
          <w:szCs w:val="24"/>
        </w:rPr>
        <w:t>)</w:t>
      </w:r>
      <w:r w:rsidR="003A4255">
        <w:rPr>
          <w:rFonts w:cs="Arial"/>
          <w:szCs w:val="24"/>
        </w:rPr>
        <w:t xml:space="preserve"> showed</w:t>
      </w:r>
      <w:r w:rsidR="00BB52A0" w:rsidRPr="00705A09">
        <w:rPr>
          <w:rFonts w:cs="Arial"/>
          <w:szCs w:val="24"/>
        </w:rPr>
        <w:t xml:space="preserve"> quite a different picture with regard to religion compared to the staff at </w:t>
      </w:r>
      <w:r w:rsidR="00CF0F31" w:rsidRPr="00705A09">
        <w:rPr>
          <w:rFonts w:cs="Arial"/>
          <w:szCs w:val="24"/>
        </w:rPr>
        <w:t>NHS GJ</w:t>
      </w:r>
      <w:r w:rsidR="00BB52A0" w:rsidRPr="00705A09">
        <w:rPr>
          <w:rFonts w:cs="Arial"/>
          <w:szCs w:val="24"/>
        </w:rPr>
        <w:t>, as can be seen from the table below.</w:t>
      </w:r>
      <w:r w:rsidR="00901CC7" w:rsidRPr="00705A09">
        <w:rPr>
          <w:rFonts w:cs="Arial"/>
          <w:szCs w:val="24"/>
        </w:rPr>
        <w:t xml:space="preserve"> </w:t>
      </w:r>
      <w:r w:rsidR="008C7B64" w:rsidRPr="00705A09">
        <w:rPr>
          <w:rFonts w:cs="Arial"/>
          <w:szCs w:val="24"/>
        </w:rPr>
        <w:t xml:space="preserve">Closer to home NHS Greater Glasgow and Clyde, the geographical Board surrounding </w:t>
      </w:r>
      <w:r w:rsidR="00CF0F31" w:rsidRPr="00705A09">
        <w:rPr>
          <w:rFonts w:cs="Arial"/>
          <w:szCs w:val="24"/>
        </w:rPr>
        <w:t>NHS GJ</w:t>
      </w:r>
      <w:r w:rsidR="008C7B64" w:rsidRPr="00705A09">
        <w:rPr>
          <w:rFonts w:cs="Arial"/>
          <w:szCs w:val="24"/>
        </w:rPr>
        <w:t>, which one might expect to roughly match our percentages, showed a marked difference (</w:t>
      </w:r>
      <w:hyperlink r:id="rId71" w:history="1">
        <w:r w:rsidR="00331C97" w:rsidRPr="001D4F8C">
          <w:rPr>
            <w:rStyle w:val="Hyperlink"/>
            <w:rFonts w:cs="Arial"/>
            <w:szCs w:val="24"/>
          </w:rPr>
          <w:t>NHS Scotland Workforce Statis</w:t>
        </w:r>
        <w:r w:rsidR="001D4F8C" w:rsidRPr="001D4F8C">
          <w:rPr>
            <w:rStyle w:val="Hyperlink"/>
            <w:rFonts w:cs="Arial"/>
            <w:szCs w:val="24"/>
          </w:rPr>
          <w:t>tics release as at 31 March 2025</w:t>
        </w:r>
      </w:hyperlink>
      <w:r w:rsidR="008C7B64" w:rsidRPr="00705A09">
        <w:rPr>
          <w:rFonts w:cs="Arial"/>
          <w:szCs w:val="24"/>
        </w:rPr>
        <w:t>).</w:t>
      </w:r>
      <w:r w:rsidR="00901CC7" w:rsidRPr="00705A09">
        <w:rPr>
          <w:rFonts w:cs="Arial"/>
          <w:szCs w:val="24"/>
        </w:rPr>
        <w:t xml:space="preserve"> </w:t>
      </w:r>
      <w:r w:rsidR="00BB52A0" w:rsidRPr="00705A09">
        <w:rPr>
          <w:rFonts w:cs="Arial"/>
          <w:szCs w:val="24"/>
        </w:rPr>
        <w:t xml:space="preserve">Our proportion of staff who state that they are “Church of Scotland” is </w:t>
      </w:r>
      <w:r w:rsidR="004E62A1" w:rsidRPr="00705A09">
        <w:rPr>
          <w:rFonts w:cs="Arial"/>
          <w:szCs w:val="24"/>
        </w:rPr>
        <w:t>significantly</w:t>
      </w:r>
      <w:r w:rsidR="00BB52A0" w:rsidRPr="00705A09">
        <w:rPr>
          <w:rFonts w:cs="Arial"/>
          <w:szCs w:val="24"/>
        </w:rPr>
        <w:t xml:space="preserve"> lower than the national figure, while our proportion in the “Roman Catholic” faith is </w:t>
      </w:r>
      <w:r w:rsidR="004E62A1" w:rsidRPr="00705A09">
        <w:rPr>
          <w:rFonts w:cs="Arial"/>
          <w:szCs w:val="24"/>
        </w:rPr>
        <w:t>much</w:t>
      </w:r>
      <w:r w:rsidR="00BB52A0" w:rsidRPr="00705A09">
        <w:rPr>
          <w:rFonts w:cs="Arial"/>
          <w:szCs w:val="24"/>
        </w:rPr>
        <w:t xml:space="preserve"> higher.</w:t>
      </w:r>
      <w:r w:rsidR="00901CC7" w:rsidRPr="00705A09">
        <w:rPr>
          <w:rFonts w:cs="Arial"/>
          <w:szCs w:val="24"/>
        </w:rPr>
        <w:t xml:space="preserve"> </w:t>
      </w:r>
      <w:r w:rsidR="00BB52A0" w:rsidRPr="00705A09">
        <w:rPr>
          <w:rFonts w:cs="Arial"/>
          <w:szCs w:val="24"/>
        </w:rPr>
        <w:t xml:space="preserve">Interestingly, </w:t>
      </w:r>
      <w:r w:rsidR="00F71CBD">
        <w:rPr>
          <w:rFonts w:cs="Arial"/>
          <w:szCs w:val="24"/>
        </w:rPr>
        <w:t>while 29</w:t>
      </w:r>
      <w:r w:rsidR="00E22D17">
        <w:rPr>
          <w:rFonts w:cs="Arial"/>
          <w:szCs w:val="24"/>
        </w:rPr>
        <w:t>.5</w:t>
      </w:r>
      <w:r w:rsidR="00127BD3" w:rsidRPr="00705A09">
        <w:rPr>
          <w:rFonts w:cs="Arial"/>
          <w:szCs w:val="24"/>
        </w:rPr>
        <w:t xml:space="preserve">% of staff at </w:t>
      </w:r>
      <w:r w:rsidR="00CF0F31" w:rsidRPr="00705A09">
        <w:rPr>
          <w:rFonts w:cs="Arial"/>
          <w:szCs w:val="24"/>
        </w:rPr>
        <w:t>NHS GJ</w:t>
      </w:r>
      <w:r w:rsidR="00127BD3" w:rsidRPr="00705A09">
        <w:rPr>
          <w:rFonts w:cs="Arial"/>
          <w:szCs w:val="24"/>
        </w:rPr>
        <w:t xml:space="preserve"> say they have “No Religion”, this is much lower than fo</w:t>
      </w:r>
      <w:r w:rsidR="00E22D17">
        <w:rPr>
          <w:rFonts w:cs="Arial"/>
          <w:szCs w:val="24"/>
        </w:rPr>
        <w:t>r Scotland as a whole, with 51.1</w:t>
      </w:r>
      <w:r w:rsidR="00127BD3" w:rsidRPr="00705A09">
        <w:rPr>
          <w:rFonts w:cs="Arial"/>
          <w:szCs w:val="24"/>
        </w:rPr>
        <w:t>% of the genera</w:t>
      </w:r>
      <w:r w:rsidR="00E22D17">
        <w:rPr>
          <w:rFonts w:cs="Arial"/>
          <w:szCs w:val="24"/>
        </w:rPr>
        <w:t>l population stating in the 2022</w:t>
      </w:r>
      <w:r w:rsidR="00127BD3" w:rsidRPr="00705A09">
        <w:rPr>
          <w:rFonts w:cs="Arial"/>
          <w:szCs w:val="24"/>
        </w:rPr>
        <w:t xml:space="preserve"> census that they had “No Religion”.</w:t>
      </w:r>
    </w:p>
    <w:p w14:paraId="5F1F163E" w14:textId="77777777" w:rsidR="00127BD3" w:rsidRPr="00705A09" w:rsidRDefault="00127BD3" w:rsidP="00BB0A71">
      <w:pPr>
        <w:rPr>
          <w:rFonts w:cs="Arial"/>
          <w:szCs w:val="24"/>
        </w:rPr>
      </w:pPr>
    </w:p>
    <w:tbl>
      <w:tblPr>
        <w:tblStyle w:val="TableGrid"/>
        <w:tblW w:w="0" w:type="auto"/>
        <w:tblLook w:val="04A0" w:firstRow="1" w:lastRow="0" w:firstColumn="1" w:lastColumn="0" w:noHBand="0" w:noVBand="1"/>
      </w:tblPr>
      <w:tblGrid>
        <w:gridCol w:w="3114"/>
        <w:gridCol w:w="2549"/>
        <w:gridCol w:w="2549"/>
        <w:gridCol w:w="2550"/>
      </w:tblGrid>
      <w:tr w:rsidR="00127BD3" w:rsidRPr="00705A09" w14:paraId="31F065EA" w14:textId="77777777" w:rsidTr="00FD7982">
        <w:tc>
          <w:tcPr>
            <w:tcW w:w="3114" w:type="dxa"/>
            <w:tcBorders>
              <w:top w:val="nil"/>
              <w:left w:val="nil"/>
              <w:bottom w:val="single" w:sz="4" w:space="0" w:color="auto"/>
              <w:right w:val="single" w:sz="4" w:space="0" w:color="auto"/>
            </w:tcBorders>
            <w:vAlign w:val="center"/>
          </w:tcPr>
          <w:p w14:paraId="46A51EC4" w14:textId="60835A0D" w:rsidR="00127BD3" w:rsidRPr="00804E8C" w:rsidRDefault="00127BD3" w:rsidP="00BB0A71">
            <w:pPr>
              <w:rPr>
                <w:rFonts w:cs="Arial"/>
                <w:b/>
                <w:bCs/>
                <w:color w:val="000000"/>
                <w:szCs w:val="24"/>
              </w:rPr>
            </w:pPr>
          </w:p>
        </w:tc>
        <w:tc>
          <w:tcPr>
            <w:tcW w:w="2549" w:type="dxa"/>
            <w:tcBorders>
              <w:left w:val="single" w:sz="4" w:space="0" w:color="auto"/>
            </w:tcBorders>
            <w:vAlign w:val="center"/>
          </w:tcPr>
          <w:p w14:paraId="479A21AA" w14:textId="77777777" w:rsidR="00127BD3" w:rsidRPr="00E22D17" w:rsidRDefault="00127BD3" w:rsidP="00BB0A71">
            <w:pPr>
              <w:rPr>
                <w:rFonts w:cs="Arial"/>
                <w:b/>
                <w:bCs/>
                <w:color w:val="000000"/>
                <w:sz w:val="22"/>
                <w:szCs w:val="23"/>
              </w:rPr>
            </w:pPr>
            <w:r w:rsidRPr="00E22D17">
              <w:rPr>
                <w:rFonts w:cs="Arial"/>
                <w:b/>
                <w:bCs/>
                <w:color w:val="000000"/>
                <w:sz w:val="22"/>
                <w:szCs w:val="23"/>
              </w:rPr>
              <w:t>% Scottish population</w:t>
            </w:r>
          </w:p>
        </w:tc>
        <w:tc>
          <w:tcPr>
            <w:tcW w:w="2549" w:type="dxa"/>
            <w:vAlign w:val="center"/>
          </w:tcPr>
          <w:p w14:paraId="7F0A5623" w14:textId="77777777" w:rsidR="00127BD3" w:rsidRPr="00705A09" w:rsidRDefault="00127BD3" w:rsidP="00BB0A71">
            <w:pPr>
              <w:rPr>
                <w:rFonts w:cs="Arial"/>
                <w:b/>
                <w:bCs/>
                <w:color w:val="000000"/>
                <w:szCs w:val="24"/>
              </w:rPr>
            </w:pPr>
            <w:r w:rsidRPr="00705A09">
              <w:rPr>
                <w:rFonts w:cs="Arial"/>
                <w:b/>
                <w:bCs/>
                <w:color w:val="000000"/>
                <w:szCs w:val="24"/>
              </w:rPr>
              <w:t>% NHSGGC staff</w:t>
            </w:r>
          </w:p>
        </w:tc>
        <w:tc>
          <w:tcPr>
            <w:tcW w:w="2550" w:type="dxa"/>
            <w:tcBorders>
              <w:bottom w:val="single" w:sz="4" w:space="0" w:color="auto"/>
            </w:tcBorders>
            <w:vAlign w:val="center"/>
          </w:tcPr>
          <w:p w14:paraId="4A9785AF" w14:textId="77777777" w:rsidR="00127BD3" w:rsidRPr="00705A09" w:rsidRDefault="00127BD3" w:rsidP="00BB0A71">
            <w:pPr>
              <w:rPr>
                <w:rFonts w:cs="Arial"/>
                <w:b/>
                <w:bCs/>
                <w:color w:val="000000"/>
                <w:szCs w:val="24"/>
              </w:rPr>
            </w:pPr>
            <w:r w:rsidRPr="00705A09">
              <w:rPr>
                <w:rFonts w:cs="Arial"/>
                <w:b/>
                <w:bCs/>
                <w:color w:val="000000"/>
                <w:szCs w:val="24"/>
              </w:rPr>
              <w:t xml:space="preserve">% </w:t>
            </w:r>
            <w:r w:rsidR="00CF0F31" w:rsidRPr="00705A09">
              <w:rPr>
                <w:rFonts w:cs="Arial"/>
                <w:b/>
                <w:bCs/>
                <w:color w:val="000000"/>
                <w:szCs w:val="24"/>
              </w:rPr>
              <w:t>NHS GJ</w:t>
            </w:r>
            <w:r w:rsidRPr="00705A09">
              <w:rPr>
                <w:rFonts w:cs="Arial"/>
                <w:b/>
                <w:bCs/>
                <w:color w:val="000000"/>
                <w:szCs w:val="24"/>
              </w:rPr>
              <w:t xml:space="preserve"> staff</w:t>
            </w:r>
          </w:p>
        </w:tc>
      </w:tr>
      <w:tr w:rsidR="00473F49" w:rsidRPr="00705A09" w14:paraId="62F66728" w14:textId="77777777" w:rsidTr="001D4F8C">
        <w:tc>
          <w:tcPr>
            <w:tcW w:w="3114" w:type="dxa"/>
            <w:tcBorders>
              <w:top w:val="single" w:sz="4" w:space="0" w:color="auto"/>
            </w:tcBorders>
            <w:vAlign w:val="bottom"/>
          </w:tcPr>
          <w:p w14:paraId="6E828597" w14:textId="77777777" w:rsidR="00473F49" w:rsidRPr="00804E8C" w:rsidRDefault="00473F49" w:rsidP="00BB0A71">
            <w:pPr>
              <w:rPr>
                <w:rFonts w:cs="Arial"/>
                <w:b/>
                <w:color w:val="000000"/>
              </w:rPr>
            </w:pPr>
            <w:r w:rsidRPr="00804E8C">
              <w:rPr>
                <w:rFonts w:cs="Arial"/>
                <w:b/>
                <w:color w:val="000000"/>
              </w:rPr>
              <w:t>No religion</w:t>
            </w:r>
          </w:p>
        </w:tc>
        <w:tc>
          <w:tcPr>
            <w:tcW w:w="2549" w:type="dxa"/>
            <w:vAlign w:val="bottom"/>
          </w:tcPr>
          <w:p w14:paraId="204BEBEA" w14:textId="12184558" w:rsidR="00473F49" w:rsidRPr="00705A09" w:rsidRDefault="003A4255" w:rsidP="00F71CBD">
            <w:pPr>
              <w:jc w:val="right"/>
              <w:rPr>
                <w:rFonts w:cs="Arial"/>
                <w:color w:val="000000"/>
              </w:rPr>
            </w:pPr>
            <w:r>
              <w:rPr>
                <w:rFonts w:cs="Arial"/>
                <w:color w:val="000000"/>
              </w:rPr>
              <w:t>51.1%</w:t>
            </w:r>
          </w:p>
        </w:tc>
        <w:tc>
          <w:tcPr>
            <w:tcW w:w="2549" w:type="dxa"/>
            <w:shd w:val="clear" w:color="auto" w:fill="auto"/>
            <w:vAlign w:val="bottom"/>
          </w:tcPr>
          <w:p w14:paraId="1BA645CE" w14:textId="1AA97639" w:rsidR="00473F49" w:rsidRPr="00705A09" w:rsidRDefault="001D4F8C" w:rsidP="00F71CBD">
            <w:pPr>
              <w:jc w:val="right"/>
              <w:rPr>
                <w:rFonts w:cs="Arial"/>
                <w:color w:val="000000"/>
              </w:rPr>
            </w:pPr>
            <w:r>
              <w:rPr>
                <w:rFonts w:cs="Arial"/>
                <w:color w:val="000000"/>
              </w:rPr>
              <w:t>34.9%</w:t>
            </w:r>
          </w:p>
        </w:tc>
        <w:tc>
          <w:tcPr>
            <w:tcW w:w="2550" w:type="dxa"/>
            <w:tcBorders>
              <w:top w:val="single" w:sz="4" w:space="0" w:color="auto"/>
              <w:left w:val="nil"/>
              <w:bottom w:val="single" w:sz="4" w:space="0" w:color="auto"/>
              <w:right w:val="single" w:sz="4" w:space="0" w:color="auto"/>
            </w:tcBorders>
            <w:shd w:val="clear" w:color="auto" w:fill="auto"/>
            <w:vAlign w:val="bottom"/>
          </w:tcPr>
          <w:p w14:paraId="54D0A27D" w14:textId="0B685A9D" w:rsidR="00473F49" w:rsidRPr="00705A09" w:rsidRDefault="00F71CBD" w:rsidP="00F71CBD">
            <w:pPr>
              <w:jc w:val="right"/>
              <w:rPr>
                <w:rFonts w:cs="Arial"/>
                <w:color w:val="000000"/>
              </w:rPr>
            </w:pPr>
            <w:r>
              <w:rPr>
                <w:rFonts w:cs="Arial"/>
                <w:color w:val="000000"/>
              </w:rPr>
              <w:t>29</w:t>
            </w:r>
            <w:r w:rsidR="00473F49" w:rsidRPr="00473F49">
              <w:rPr>
                <w:rFonts w:cs="Arial"/>
                <w:color w:val="000000"/>
              </w:rPr>
              <w:t>.5%</w:t>
            </w:r>
          </w:p>
        </w:tc>
      </w:tr>
      <w:tr w:rsidR="00473F49" w:rsidRPr="00705A09" w14:paraId="478FB95C" w14:textId="77777777" w:rsidTr="001D4F8C">
        <w:tc>
          <w:tcPr>
            <w:tcW w:w="3114" w:type="dxa"/>
            <w:vAlign w:val="bottom"/>
          </w:tcPr>
          <w:p w14:paraId="21E049E4" w14:textId="77777777" w:rsidR="00473F49" w:rsidRPr="00804E8C" w:rsidRDefault="00473F49" w:rsidP="00BB0A71">
            <w:pPr>
              <w:rPr>
                <w:rFonts w:cs="Arial"/>
                <w:b/>
                <w:color w:val="000000"/>
              </w:rPr>
            </w:pPr>
            <w:r w:rsidRPr="00804E8C">
              <w:rPr>
                <w:rFonts w:cs="Arial"/>
                <w:b/>
                <w:color w:val="000000"/>
              </w:rPr>
              <w:t>Roman Catholic</w:t>
            </w:r>
          </w:p>
        </w:tc>
        <w:tc>
          <w:tcPr>
            <w:tcW w:w="2549" w:type="dxa"/>
            <w:vAlign w:val="bottom"/>
          </w:tcPr>
          <w:p w14:paraId="347F79EF" w14:textId="6CF6BCDE" w:rsidR="00473F49" w:rsidRPr="00705A09" w:rsidRDefault="003A4255" w:rsidP="00F71CBD">
            <w:pPr>
              <w:jc w:val="right"/>
              <w:rPr>
                <w:rFonts w:cs="Arial"/>
                <w:color w:val="000000"/>
              </w:rPr>
            </w:pPr>
            <w:r>
              <w:rPr>
                <w:rFonts w:cs="Arial"/>
                <w:color w:val="000000"/>
              </w:rPr>
              <w:t>13.3%</w:t>
            </w:r>
          </w:p>
        </w:tc>
        <w:tc>
          <w:tcPr>
            <w:tcW w:w="2549" w:type="dxa"/>
            <w:shd w:val="clear" w:color="auto" w:fill="auto"/>
            <w:vAlign w:val="bottom"/>
          </w:tcPr>
          <w:p w14:paraId="197591F4" w14:textId="59D2DD18" w:rsidR="001D4F8C" w:rsidRPr="00705A09" w:rsidRDefault="001D4F8C" w:rsidP="00F71CBD">
            <w:pPr>
              <w:jc w:val="right"/>
              <w:rPr>
                <w:rFonts w:cs="Arial"/>
                <w:color w:val="000000"/>
              </w:rPr>
            </w:pPr>
            <w:r>
              <w:rPr>
                <w:rFonts w:cs="Arial"/>
                <w:color w:val="000000"/>
              </w:rPr>
              <w:t>16.9%</w:t>
            </w:r>
          </w:p>
        </w:tc>
        <w:tc>
          <w:tcPr>
            <w:tcW w:w="2550" w:type="dxa"/>
            <w:tcBorders>
              <w:top w:val="single" w:sz="4" w:space="0" w:color="auto"/>
              <w:left w:val="nil"/>
              <w:bottom w:val="single" w:sz="4" w:space="0" w:color="auto"/>
              <w:right w:val="single" w:sz="4" w:space="0" w:color="auto"/>
            </w:tcBorders>
            <w:shd w:val="clear" w:color="auto" w:fill="auto"/>
            <w:vAlign w:val="bottom"/>
          </w:tcPr>
          <w:p w14:paraId="4E6D0619" w14:textId="278B9C06" w:rsidR="00473F49" w:rsidRPr="00705A09" w:rsidRDefault="00F71CBD" w:rsidP="00F71CBD">
            <w:pPr>
              <w:jc w:val="right"/>
              <w:rPr>
                <w:rFonts w:cs="Arial"/>
                <w:color w:val="000000"/>
              </w:rPr>
            </w:pPr>
            <w:r>
              <w:rPr>
                <w:rFonts w:cs="Arial"/>
                <w:color w:val="000000"/>
              </w:rPr>
              <w:t>21.5</w:t>
            </w:r>
            <w:r w:rsidR="00473F49" w:rsidRPr="00473F49">
              <w:rPr>
                <w:rFonts w:cs="Arial"/>
                <w:color w:val="000000"/>
              </w:rPr>
              <w:t>%</w:t>
            </w:r>
          </w:p>
        </w:tc>
      </w:tr>
      <w:tr w:rsidR="00473F49" w:rsidRPr="00705A09" w14:paraId="23A71F6D" w14:textId="77777777" w:rsidTr="001D4F8C">
        <w:tc>
          <w:tcPr>
            <w:tcW w:w="3114" w:type="dxa"/>
            <w:vAlign w:val="bottom"/>
          </w:tcPr>
          <w:p w14:paraId="6FC6D4D0" w14:textId="77777777" w:rsidR="00473F49" w:rsidRPr="00804E8C" w:rsidRDefault="00473F49" w:rsidP="00BB0A71">
            <w:pPr>
              <w:rPr>
                <w:rFonts w:cs="Arial"/>
                <w:b/>
                <w:color w:val="000000"/>
              </w:rPr>
            </w:pPr>
            <w:r w:rsidRPr="00804E8C">
              <w:rPr>
                <w:rFonts w:cs="Arial"/>
                <w:b/>
                <w:color w:val="000000"/>
              </w:rPr>
              <w:t>Church of Scotland</w:t>
            </w:r>
          </w:p>
        </w:tc>
        <w:tc>
          <w:tcPr>
            <w:tcW w:w="2549" w:type="dxa"/>
            <w:vAlign w:val="bottom"/>
          </w:tcPr>
          <w:p w14:paraId="39DF19F6" w14:textId="332025B2" w:rsidR="00473F49" w:rsidRPr="00705A09" w:rsidRDefault="003A4255" w:rsidP="00F71CBD">
            <w:pPr>
              <w:jc w:val="right"/>
              <w:rPr>
                <w:rFonts w:cs="Arial"/>
                <w:color w:val="000000"/>
              </w:rPr>
            </w:pPr>
            <w:r>
              <w:rPr>
                <w:rFonts w:cs="Arial"/>
                <w:color w:val="000000"/>
              </w:rPr>
              <w:t>20.4</w:t>
            </w:r>
            <w:r w:rsidR="00473F49" w:rsidRPr="00705A09">
              <w:rPr>
                <w:rFonts w:cs="Arial"/>
                <w:color w:val="000000"/>
              </w:rPr>
              <w:t>%</w:t>
            </w:r>
          </w:p>
        </w:tc>
        <w:tc>
          <w:tcPr>
            <w:tcW w:w="2549" w:type="dxa"/>
            <w:shd w:val="clear" w:color="auto" w:fill="auto"/>
            <w:vAlign w:val="bottom"/>
          </w:tcPr>
          <w:p w14:paraId="3EF3C982" w14:textId="2E4B7DA5" w:rsidR="00473F49" w:rsidRPr="00705A09" w:rsidRDefault="001D4F8C" w:rsidP="00F71CBD">
            <w:pPr>
              <w:jc w:val="right"/>
              <w:rPr>
                <w:rFonts w:cs="Arial"/>
                <w:color w:val="000000"/>
              </w:rPr>
            </w:pPr>
            <w:r>
              <w:rPr>
                <w:rFonts w:cs="Arial"/>
                <w:color w:val="000000"/>
              </w:rPr>
              <w:t>12.9%</w:t>
            </w:r>
          </w:p>
        </w:tc>
        <w:tc>
          <w:tcPr>
            <w:tcW w:w="2550" w:type="dxa"/>
            <w:tcBorders>
              <w:top w:val="single" w:sz="4" w:space="0" w:color="auto"/>
              <w:left w:val="nil"/>
              <w:bottom w:val="single" w:sz="4" w:space="0" w:color="auto"/>
              <w:right w:val="single" w:sz="4" w:space="0" w:color="auto"/>
            </w:tcBorders>
            <w:shd w:val="clear" w:color="auto" w:fill="auto"/>
            <w:vAlign w:val="bottom"/>
          </w:tcPr>
          <w:p w14:paraId="29866395" w14:textId="239F9D6B" w:rsidR="00473F49" w:rsidRPr="00705A09" w:rsidRDefault="00F71CBD" w:rsidP="00F71CBD">
            <w:pPr>
              <w:jc w:val="right"/>
              <w:rPr>
                <w:rFonts w:cs="Arial"/>
                <w:color w:val="000000"/>
              </w:rPr>
            </w:pPr>
            <w:r>
              <w:rPr>
                <w:rFonts w:cs="Arial"/>
                <w:color w:val="000000"/>
              </w:rPr>
              <w:t>15</w:t>
            </w:r>
            <w:r w:rsidR="00473F49" w:rsidRPr="00473F49">
              <w:rPr>
                <w:rFonts w:cs="Arial"/>
                <w:color w:val="000000"/>
              </w:rPr>
              <w:t>.3%</w:t>
            </w:r>
          </w:p>
        </w:tc>
      </w:tr>
      <w:tr w:rsidR="00473F49" w:rsidRPr="00705A09" w14:paraId="493FF786" w14:textId="77777777" w:rsidTr="001D4F8C">
        <w:tc>
          <w:tcPr>
            <w:tcW w:w="3114" w:type="dxa"/>
            <w:vAlign w:val="bottom"/>
          </w:tcPr>
          <w:p w14:paraId="5D6D5956" w14:textId="59429053" w:rsidR="00473F49" w:rsidRPr="00804E8C" w:rsidRDefault="00E22D17" w:rsidP="00BB0A71">
            <w:pPr>
              <w:rPr>
                <w:rFonts w:cs="Arial"/>
                <w:b/>
                <w:color w:val="000000"/>
              </w:rPr>
            </w:pPr>
            <w:r>
              <w:rPr>
                <w:rFonts w:cs="Arial"/>
                <w:b/>
                <w:color w:val="000000"/>
              </w:rPr>
              <w:t>Not stated</w:t>
            </w:r>
          </w:p>
        </w:tc>
        <w:tc>
          <w:tcPr>
            <w:tcW w:w="2549" w:type="dxa"/>
            <w:vAlign w:val="bottom"/>
          </w:tcPr>
          <w:p w14:paraId="47090FAF" w14:textId="08C9B964" w:rsidR="00473F49" w:rsidRPr="00705A09" w:rsidRDefault="003A4255" w:rsidP="00F71CBD">
            <w:pPr>
              <w:jc w:val="right"/>
              <w:rPr>
                <w:rFonts w:cs="Arial"/>
                <w:color w:val="000000"/>
              </w:rPr>
            </w:pPr>
            <w:r>
              <w:rPr>
                <w:rFonts w:cs="Arial"/>
                <w:color w:val="000000"/>
              </w:rPr>
              <w:t>6.2</w:t>
            </w:r>
            <w:r w:rsidR="00473F49" w:rsidRPr="00705A09">
              <w:rPr>
                <w:rFonts w:cs="Arial"/>
                <w:color w:val="000000"/>
              </w:rPr>
              <w:t>%</w:t>
            </w:r>
          </w:p>
        </w:tc>
        <w:tc>
          <w:tcPr>
            <w:tcW w:w="2549" w:type="dxa"/>
            <w:shd w:val="clear" w:color="auto" w:fill="auto"/>
            <w:vAlign w:val="bottom"/>
          </w:tcPr>
          <w:p w14:paraId="41AB8570" w14:textId="34212DE3" w:rsidR="00473F49" w:rsidRPr="00705A09" w:rsidRDefault="001D4F8C" w:rsidP="00F71CBD">
            <w:pPr>
              <w:jc w:val="right"/>
              <w:rPr>
                <w:rFonts w:cs="Arial"/>
                <w:color w:val="000000"/>
              </w:rPr>
            </w:pPr>
            <w:r>
              <w:rPr>
                <w:rFonts w:cs="Arial"/>
                <w:color w:val="000000"/>
              </w:rPr>
              <w:t>20.2%</w:t>
            </w:r>
          </w:p>
        </w:tc>
        <w:tc>
          <w:tcPr>
            <w:tcW w:w="2550" w:type="dxa"/>
            <w:tcBorders>
              <w:top w:val="single" w:sz="4" w:space="0" w:color="auto"/>
              <w:left w:val="nil"/>
              <w:bottom w:val="single" w:sz="4" w:space="0" w:color="auto"/>
              <w:right w:val="single" w:sz="4" w:space="0" w:color="auto"/>
            </w:tcBorders>
            <w:shd w:val="clear" w:color="auto" w:fill="auto"/>
            <w:vAlign w:val="bottom"/>
          </w:tcPr>
          <w:p w14:paraId="6C2B03DC" w14:textId="0F7974B6" w:rsidR="00473F49" w:rsidRPr="00705A09" w:rsidRDefault="00F71CBD" w:rsidP="00F71CBD">
            <w:pPr>
              <w:jc w:val="right"/>
              <w:rPr>
                <w:rFonts w:cs="Arial"/>
                <w:color w:val="000000"/>
              </w:rPr>
            </w:pPr>
            <w:r>
              <w:rPr>
                <w:rFonts w:cs="Arial"/>
                <w:color w:val="000000"/>
              </w:rPr>
              <w:t>9.6</w:t>
            </w:r>
            <w:r w:rsidR="00473F49" w:rsidRPr="00473F49">
              <w:rPr>
                <w:rFonts w:cs="Arial"/>
                <w:color w:val="000000"/>
              </w:rPr>
              <w:t>%</w:t>
            </w:r>
          </w:p>
        </w:tc>
      </w:tr>
      <w:tr w:rsidR="003A4255" w:rsidRPr="00705A09" w14:paraId="67C0F754" w14:textId="77777777" w:rsidTr="001D4F8C">
        <w:tc>
          <w:tcPr>
            <w:tcW w:w="3114" w:type="dxa"/>
            <w:vAlign w:val="bottom"/>
          </w:tcPr>
          <w:p w14:paraId="2ADE373C" w14:textId="1E9D1544" w:rsidR="003A4255" w:rsidRPr="00804E8C" w:rsidRDefault="00E22D17" w:rsidP="00BB0A71">
            <w:pPr>
              <w:rPr>
                <w:rFonts w:cs="Arial"/>
                <w:b/>
                <w:color w:val="000000"/>
              </w:rPr>
            </w:pPr>
            <w:r>
              <w:rPr>
                <w:rFonts w:cs="Arial"/>
                <w:b/>
                <w:color w:val="000000"/>
              </w:rPr>
              <w:t>Prefer not to say</w:t>
            </w:r>
          </w:p>
        </w:tc>
        <w:tc>
          <w:tcPr>
            <w:tcW w:w="2549" w:type="dxa"/>
            <w:vAlign w:val="bottom"/>
          </w:tcPr>
          <w:p w14:paraId="29F9B770" w14:textId="4C5FB110" w:rsidR="003A4255" w:rsidRDefault="003A4255" w:rsidP="00F71CBD">
            <w:pPr>
              <w:jc w:val="right"/>
              <w:rPr>
                <w:rFonts w:cs="Arial"/>
                <w:color w:val="000000"/>
              </w:rPr>
            </w:pPr>
          </w:p>
        </w:tc>
        <w:tc>
          <w:tcPr>
            <w:tcW w:w="2549" w:type="dxa"/>
            <w:shd w:val="clear" w:color="auto" w:fill="auto"/>
            <w:vAlign w:val="bottom"/>
          </w:tcPr>
          <w:p w14:paraId="6BFF17D4" w14:textId="6DDAB943" w:rsidR="003A4255" w:rsidRPr="00705A09" w:rsidRDefault="001D4F8C" w:rsidP="00F71CBD">
            <w:pPr>
              <w:jc w:val="right"/>
              <w:rPr>
                <w:rFonts w:cs="Arial"/>
                <w:color w:val="000000"/>
              </w:rPr>
            </w:pPr>
            <w:r>
              <w:rPr>
                <w:rFonts w:cs="Arial"/>
                <w:color w:val="000000"/>
              </w:rPr>
              <w:t>3.7%</w:t>
            </w:r>
          </w:p>
        </w:tc>
        <w:tc>
          <w:tcPr>
            <w:tcW w:w="2550" w:type="dxa"/>
            <w:tcBorders>
              <w:top w:val="single" w:sz="4" w:space="0" w:color="auto"/>
              <w:left w:val="nil"/>
              <w:bottom w:val="single" w:sz="4" w:space="0" w:color="auto"/>
              <w:right w:val="single" w:sz="4" w:space="0" w:color="auto"/>
            </w:tcBorders>
            <w:shd w:val="clear" w:color="auto" w:fill="auto"/>
            <w:vAlign w:val="bottom"/>
          </w:tcPr>
          <w:p w14:paraId="34421F8B" w14:textId="77573E32" w:rsidR="003A4255" w:rsidRPr="00473F49" w:rsidRDefault="00F71CBD" w:rsidP="00F71CBD">
            <w:pPr>
              <w:jc w:val="right"/>
              <w:rPr>
                <w:rFonts w:cs="Arial"/>
                <w:color w:val="000000"/>
              </w:rPr>
            </w:pPr>
            <w:r>
              <w:rPr>
                <w:rFonts w:cs="Arial"/>
                <w:color w:val="000000"/>
              </w:rPr>
              <w:t>9.0</w:t>
            </w:r>
            <w:r w:rsidR="00E22D17">
              <w:rPr>
                <w:rFonts w:cs="Arial"/>
                <w:color w:val="000000"/>
              </w:rPr>
              <w:t>%</w:t>
            </w:r>
          </w:p>
        </w:tc>
      </w:tr>
      <w:tr w:rsidR="00127BD3" w:rsidRPr="00705A09" w14:paraId="0AB1221B" w14:textId="77777777" w:rsidTr="001D4F8C">
        <w:tc>
          <w:tcPr>
            <w:tcW w:w="3114" w:type="dxa"/>
            <w:vAlign w:val="bottom"/>
          </w:tcPr>
          <w:p w14:paraId="36079909" w14:textId="77777777" w:rsidR="00127BD3" w:rsidRPr="00804E8C" w:rsidRDefault="00127BD3" w:rsidP="00BB0A71">
            <w:pPr>
              <w:rPr>
                <w:rFonts w:cs="Arial"/>
                <w:b/>
                <w:color w:val="000000"/>
              </w:rPr>
            </w:pPr>
            <w:r w:rsidRPr="00804E8C">
              <w:rPr>
                <w:rFonts w:cs="Arial"/>
                <w:b/>
                <w:color w:val="000000"/>
              </w:rPr>
              <w:t>Christian – Other</w:t>
            </w:r>
          </w:p>
        </w:tc>
        <w:tc>
          <w:tcPr>
            <w:tcW w:w="2549" w:type="dxa"/>
            <w:vAlign w:val="bottom"/>
          </w:tcPr>
          <w:p w14:paraId="5C86C170" w14:textId="423B3C1A" w:rsidR="00127BD3" w:rsidRPr="00705A09" w:rsidRDefault="003A4255" w:rsidP="00F71CBD">
            <w:pPr>
              <w:jc w:val="right"/>
              <w:rPr>
                <w:rFonts w:cs="Arial"/>
                <w:color w:val="000000"/>
              </w:rPr>
            </w:pPr>
            <w:r>
              <w:rPr>
                <w:rFonts w:cs="Arial"/>
                <w:color w:val="000000"/>
              </w:rPr>
              <w:t>5.1</w:t>
            </w:r>
            <w:r w:rsidR="00127BD3" w:rsidRPr="00705A09">
              <w:rPr>
                <w:rFonts w:cs="Arial"/>
                <w:color w:val="000000"/>
              </w:rPr>
              <w:t>%</w:t>
            </w:r>
          </w:p>
        </w:tc>
        <w:tc>
          <w:tcPr>
            <w:tcW w:w="2549" w:type="dxa"/>
            <w:shd w:val="clear" w:color="auto" w:fill="auto"/>
            <w:vAlign w:val="bottom"/>
          </w:tcPr>
          <w:p w14:paraId="38B7D75B" w14:textId="7B55057B" w:rsidR="00127BD3" w:rsidRPr="00705A09" w:rsidRDefault="001D4F8C" w:rsidP="00F71CBD">
            <w:pPr>
              <w:jc w:val="right"/>
              <w:rPr>
                <w:rFonts w:cs="Arial"/>
                <w:color w:val="000000"/>
              </w:rPr>
            </w:pPr>
            <w:r>
              <w:rPr>
                <w:rFonts w:cs="Arial"/>
                <w:color w:val="000000"/>
              </w:rPr>
              <w:t>7.4%</w:t>
            </w:r>
          </w:p>
        </w:tc>
        <w:tc>
          <w:tcPr>
            <w:tcW w:w="2550" w:type="dxa"/>
            <w:tcBorders>
              <w:top w:val="single" w:sz="4" w:space="0" w:color="auto"/>
            </w:tcBorders>
            <w:vAlign w:val="bottom"/>
          </w:tcPr>
          <w:p w14:paraId="7FCD8696" w14:textId="256BF9C3" w:rsidR="00127BD3" w:rsidRPr="00705A09" w:rsidRDefault="00F71CBD" w:rsidP="00F71CBD">
            <w:pPr>
              <w:jc w:val="right"/>
              <w:rPr>
                <w:rFonts w:cs="Arial"/>
                <w:color w:val="000000"/>
              </w:rPr>
            </w:pPr>
            <w:r>
              <w:rPr>
                <w:rFonts w:cs="Arial"/>
                <w:color w:val="000000"/>
              </w:rPr>
              <w:t>8.8</w:t>
            </w:r>
            <w:r w:rsidR="00473F49" w:rsidRPr="00473F49">
              <w:rPr>
                <w:rFonts w:cs="Arial"/>
                <w:color w:val="000000"/>
              </w:rPr>
              <w:t>%</w:t>
            </w:r>
          </w:p>
        </w:tc>
      </w:tr>
      <w:tr w:rsidR="00127BD3" w:rsidRPr="00705A09" w14:paraId="5BBA1144" w14:textId="77777777" w:rsidTr="001D4F8C">
        <w:tc>
          <w:tcPr>
            <w:tcW w:w="3114" w:type="dxa"/>
            <w:vAlign w:val="bottom"/>
          </w:tcPr>
          <w:p w14:paraId="487611CB" w14:textId="754E860E" w:rsidR="00127BD3" w:rsidRPr="00804E8C" w:rsidRDefault="00553BFB" w:rsidP="00BB0A71">
            <w:pPr>
              <w:rPr>
                <w:rFonts w:cs="Arial"/>
                <w:b/>
                <w:color w:val="000000"/>
              </w:rPr>
            </w:pPr>
            <w:r>
              <w:rPr>
                <w:rFonts w:cs="Arial"/>
                <w:b/>
                <w:color w:val="000000"/>
              </w:rPr>
              <w:t>Other</w:t>
            </w:r>
          </w:p>
        </w:tc>
        <w:tc>
          <w:tcPr>
            <w:tcW w:w="2549" w:type="dxa"/>
            <w:vAlign w:val="bottom"/>
          </w:tcPr>
          <w:p w14:paraId="7495641F" w14:textId="796176E1" w:rsidR="00127BD3" w:rsidRPr="00705A09" w:rsidRDefault="00E22D17" w:rsidP="00F71CBD">
            <w:pPr>
              <w:jc w:val="right"/>
              <w:rPr>
                <w:rFonts w:cs="Arial"/>
                <w:color w:val="000000"/>
              </w:rPr>
            </w:pPr>
            <w:r>
              <w:rPr>
                <w:rFonts w:cs="Arial"/>
                <w:color w:val="000000"/>
              </w:rPr>
              <w:t>1.2</w:t>
            </w:r>
            <w:r w:rsidR="00127BD3" w:rsidRPr="00705A09">
              <w:rPr>
                <w:rFonts w:cs="Arial"/>
                <w:color w:val="000000"/>
              </w:rPr>
              <w:t>%</w:t>
            </w:r>
          </w:p>
        </w:tc>
        <w:tc>
          <w:tcPr>
            <w:tcW w:w="2549" w:type="dxa"/>
            <w:shd w:val="clear" w:color="auto" w:fill="auto"/>
            <w:vAlign w:val="bottom"/>
          </w:tcPr>
          <w:p w14:paraId="222EEF20" w14:textId="0C49AAF2" w:rsidR="0095181E" w:rsidRPr="00705A09" w:rsidRDefault="001D4F8C" w:rsidP="00F71CBD">
            <w:pPr>
              <w:jc w:val="right"/>
              <w:rPr>
                <w:rFonts w:cs="Arial"/>
                <w:color w:val="000000"/>
              </w:rPr>
            </w:pPr>
            <w:r>
              <w:rPr>
                <w:rFonts w:cs="Arial"/>
                <w:color w:val="000000"/>
              </w:rPr>
              <w:t>1.6%</w:t>
            </w:r>
          </w:p>
        </w:tc>
        <w:tc>
          <w:tcPr>
            <w:tcW w:w="2550" w:type="dxa"/>
            <w:vAlign w:val="bottom"/>
          </w:tcPr>
          <w:p w14:paraId="7D986DD2" w14:textId="26AD9913" w:rsidR="00127BD3" w:rsidRPr="00705A09" w:rsidRDefault="00F71CBD" w:rsidP="00F71CBD">
            <w:pPr>
              <w:jc w:val="right"/>
              <w:rPr>
                <w:rFonts w:cs="Arial"/>
                <w:color w:val="000000"/>
              </w:rPr>
            </w:pPr>
            <w:r>
              <w:rPr>
                <w:rFonts w:cs="Arial"/>
                <w:color w:val="000000"/>
              </w:rPr>
              <w:t>3.6</w:t>
            </w:r>
            <w:r w:rsidR="00473F49" w:rsidRPr="00473F49">
              <w:rPr>
                <w:rFonts w:cs="Arial"/>
                <w:color w:val="000000"/>
              </w:rPr>
              <w:t>%</w:t>
            </w:r>
          </w:p>
        </w:tc>
      </w:tr>
      <w:tr w:rsidR="00127BD3" w:rsidRPr="00705A09" w14:paraId="75EAC5CD" w14:textId="77777777" w:rsidTr="001D4F8C">
        <w:tc>
          <w:tcPr>
            <w:tcW w:w="3114" w:type="dxa"/>
            <w:vAlign w:val="bottom"/>
          </w:tcPr>
          <w:p w14:paraId="0C3540D6" w14:textId="77777777" w:rsidR="00127BD3" w:rsidRPr="00804E8C" w:rsidRDefault="00127BD3" w:rsidP="00BB0A71">
            <w:pPr>
              <w:rPr>
                <w:rFonts w:cs="Arial"/>
                <w:b/>
                <w:color w:val="000000"/>
              </w:rPr>
            </w:pPr>
            <w:r w:rsidRPr="00804E8C">
              <w:rPr>
                <w:rFonts w:cs="Arial"/>
                <w:b/>
                <w:color w:val="000000"/>
              </w:rPr>
              <w:t>Muslim</w:t>
            </w:r>
          </w:p>
        </w:tc>
        <w:tc>
          <w:tcPr>
            <w:tcW w:w="2549" w:type="dxa"/>
            <w:vAlign w:val="bottom"/>
          </w:tcPr>
          <w:p w14:paraId="72051121" w14:textId="104A9379" w:rsidR="00127BD3" w:rsidRPr="00705A09" w:rsidRDefault="003A4255" w:rsidP="00F71CBD">
            <w:pPr>
              <w:jc w:val="right"/>
              <w:rPr>
                <w:rFonts w:cs="Arial"/>
                <w:color w:val="000000"/>
              </w:rPr>
            </w:pPr>
            <w:r>
              <w:rPr>
                <w:rFonts w:cs="Arial"/>
                <w:color w:val="000000"/>
              </w:rPr>
              <w:t>2.2</w:t>
            </w:r>
            <w:r w:rsidR="00127BD3" w:rsidRPr="00705A09">
              <w:rPr>
                <w:rFonts w:cs="Arial"/>
                <w:color w:val="000000"/>
              </w:rPr>
              <w:t>%</w:t>
            </w:r>
          </w:p>
        </w:tc>
        <w:tc>
          <w:tcPr>
            <w:tcW w:w="2549" w:type="dxa"/>
            <w:shd w:val="clear" w:color="auto" w:fill="auto"/>
            <w:vAlign w:val="bottom"/>
          </w:tcPr>
          <w:p w14:paraId="476F1274" w14:textId="1948D706" w:rsidR="00127BD3" w:rsidRPr="00705A09" w:rsidRDefault="001D4F8C" w:rsidP="00F71CBD">
            <w:pPr>
              <w:jc w:val="right"/>
              <w:rPr>
                <w:rFonts w:cs="Arial"/>
                <w:color w:val="000000"/>
              </w:rPr>
            </w:pPr>
            <w:r>
              <w:rPr>
                <w:rFonts w:cs="Arial"/>
                <w:color w:val="000000"/>
              </w:rPr>
              <w:t>1.7%</w:t>
            </w:r>
          </w:p>
        </w:tc>
        <w:tc>
          <w:tcPr>
            <w:tcW w:w="2550" w:type="dxa"/>
            <w:vAlign w:val="bottom"/>
          </w:tcPr>
          <w:p w14:paraId="0B23C289" w14:textId="63486428" w:rsidR="00127BD3" w:rsidRPr="00705A09" w:rsidRDefault="00F71CBD" w:rsidP="00F71CBD">
            <w:pPr>
              <w:jc w:val="right"/>
              <w:rPr>
                <w:rFonts w:cs="Arial"/>
                <w:color w:val="000000"/>
              </w:rPr>
            </w:pPr>
            <w:r>
              <w:rPr>
                <w:rFonts w:cs="Arial"/>
                <w:color w:val="000000"/>
              </w:rPr>
              <w:t>1.5</w:t>
            </w:r>
            <w:r w:rsidR="00127BD3" w:rsidRPr="00705A09">
              <w:rPr>
                <w:rFonts w:cs="Arial"/>
                <w:color w:val="000000"/>
              </w:rPr>
              <w:t>%</w:t>
            </w:r>
          </w:p>
        </w:tc>
      </w:tr>
      <w:tr w:rsidR="003A4255" w:rsidRPr="00705A09" w14:paraId="6FCA8F45" w14:textId="77777777" w:rsidTr="001D4F8C">
        <w:tc>
          <w:tcPr>
            <w:tcW w:w="3114" w:type="dxa"/>
            <w:vAlign w:val="bottom"/>
          </w:tcPr>
          <w:p w14:paraId="4581F39E" w14:textId="38604737" w:rsidR="003A4255" w:rsidRPr="00804E8C" w:rsidRDefault="003A4255" w:rsidP="00BB0A71">
            <w:pPr>
              <w:rPr>
                <w:rFonts w:cs="Arial"/>
                <w:b/>
                <w:color w:val="000000"/>
              </w:rPr>
            </w:pPr>
            <w:r>
              <w:rPr>
                <w:rFonts w:cs="Arial"/>
                <w:b/>
                <w:color w:val="000000"/>
              </w:rPr>
              <w:t>Hindu</w:t>
            </w:r>
          </w:p>
        </w:tc>
        <w:tc>
          <w:tcPr>
            <w:tcW w:w="2549" w:type="dxa"/>
            <w:vAlign w:val="bottom"/>
          </w:tcPr>
          <w:p w14:paraId="256BD5CF" w14:textId="019F2930" w:rsidR="003A4255" w:rsidRDefault="00E22D17" w:rsidP="00F71CBD">
            <w:pPr>
              <w:jc w:val="right"/>
              <w:rPr>
                <w:rFonts w:cs="Arial"/>
                <w:color w:val="000000"/>
              </w:rPr>
            </w:pPr>
            <w:r>
              <w:rPr>
                <w:rFonts w:cs="Arial"/>
                <w:color w:val="000000"/>
              </w:rPr>
              <w:t>0.6%</w:t>
            </w:r>
          </w:p>
        </w:tc>
        <w:tc>
          <w:tcPr>
            <w:tcW w:w="2549" w:type="dxa"/>
            <w:shd w:val="clear" w:color="auto" w:fill="auto"/>
            <w:vAlign w:val="bottom"/>
          </w:tcPr>
          <w:p w14:paraId="34F61EC5" w14:textId="7F47070C" w:rsidR="003A4255" w:rsidRPr="00705A09" w:rsidRDefault="001D4F8C" w:rsidP="00F71CBD">
            <w:pPr>
              <w:jc w:val="right"/>
              <w:rPr>
                <w:rFonts w:cs="Arial"/>
                <w:color w:val="000000"/>
              </w:rPr>
            </w:pPr>
            <w:r>
              <w:rPr>
                <w:rFonts w:cs="Arial"/>
                <w:color w:val="000000"/>
              </w:rPr>
              <w:t>0.7%</w:t>
            </w:r>
          </w:p>
        </w:tc>
        <w:tc>
          <w:tcPr>
            <w:tcW w:w="2550" w:type="dxa"/>
            <w:vAlign w:val="bottom"/>
          </w:tcPr>
          <w:p w14:paraId="61074AB9" w14:textId="084D7490" w:rsidR="003A4255" w:rsidRDefault="00F71CBD" w:rsidP="00F71CBD">
            <w:pPr>
              <w:jc w:val="right"/>
              <w:rPr>
                <w:rFonts w:cs="Arial"/>
                <w:color w:val="000000"/>
              </w:rPr>
            </w:pPr>
            <w:r>
              <w:rPr>
                <w:rFonts w:cs="Arial"/>
                <w:color w:val="000000"/>
              </w:rPr>
              <w:t>1.3</w:t>
            </w:r>
            <w:r w:rsidR="003A4255">
              <w:rPr>
                <w:rFonts w:cs="Arial"/>
                <w:color w:val="000000"/>
              </w:rPr>
              <w:t>%</w:t>
            </w:r>
          </w:p>
        </w:tc>
      </w:tr>
    </w:tbl>
    <w:p w14:paraId="312D1A84" w14:textId="77777777" w:rsidR="005270AD" w:rsidRPr="00F825B7" w:rsidRDefault="005270AD" w:rsidP="00BB0A71">
      <w:pPr>
        <w:rPr>
          <w:rFonts w:cs="Arial"/>
          <w:szCs w:val="24"/>
        </w:rPr>
      </w:pPr>
    </w:p>
    <w:p w14:paraId="2A5EF692" w14:textId="77777777" w:rsidR="00516441" w:rsidRPr="003B111C" w:rsidRDefault="00516441" w:rsidP="008E7061">
      <w:pPr>
        <w:pStyle w:val="Heading3"/>
      </w:pPr>
      <w:bookmarkStart w:id="53" w:name="_Toc76025126"/>
      <w:r w:rsidRPr="003B111C">
        <w:t>Recruitment Activity</w:t>
      </w:r>
      <w:bookmarkEnd w:id="53"/>
    </w:p>
    <w:p w14:paraId="2E8C34BA" w14:textId="760F3078" w:rsidR="00717389" w:rsidRDefault="00F77F51" w:rsidP="00901E15">
      <w:pPr>
        <w:rPr>
          <w:rFonts w:cs="Arial"/>
          <w:szCs w:val="24"/>
        </w:rPr>
      </w:pPr>
      <w:r>
        <w:rPr>
          <w:rFonts w:cs="Arial"/>
          <w:szCs w:val="24"/>
        </w:rPr>
        <w:t>The breakdown of starters by religion or belief is shown in the chart below</w:t>
      </w:r>
      <w:r w:rsidR="00A40F18">
        <w:rPr>
          <w:rStyle w:val="FootnoteReference"/>
          <w:rFonts w:cs="Arial"/>
          <w:szCs w:val="24"/>
        </w:rPr>
        <w:footnoteReference w:id="8"/>
      </w:r>
      <w:r w:rsidR="00717389">
        <w:rPr>
          <w:rFonts w:cs="Arial"/>
          <w:szCs w:val="24"/>
        </w:rPr>
        <w:t>:</w:t>
      </w:r>
    </w:p>
    <w:p w14:paraId="5231C16B" w14:textId="1DCB677B" w:rsidR="00901E15" w:rsidRDefault="00901E15" w:rsidP="00901E15">
      <w:pPr>
        <w:rPr>
          <w:rFonts w:cs="Arial"/>
          <w:szCs w:val="24"/>
        </w:rPr>
      </w:pPr>
    </w:p>
    <w:p w14:paraId="1F4DAAAF" w14:textId="6E72BBA4" w:rsidR="00901E15" w:rsidRDefault="00901E15" w:rsidP="00901E15">
      <w:pPr>
        <w:rPr>
          <w:rFonts w:cs="Arial"/>
          <w:szCs w:val="24"/>
        </w:rPr>
      </w:pPr>
      <w:r>
        <w:rPr>
          <w:noProof/>
          <w:lang w:eastAsia="en-GB"/>
        </w:rPr>
        <w:drawing>
          <wp:inline distT="0" distB="0" distL="0" distR="0" wp14:anchorId="429576A4" wp14:editId="1E519209">
            <wp:extent cx="6840000" cy="2160000"/>
            <wp:effectExtent l="0" t="0" r="18415" b="12065"/>
            <wp:docPr id="47" name="Chart 47"/>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inline>
        </w:drawing>
      </w:r>
    </w:p>
    <w:p w14:paraId="46C20A85" w14:textId="3F64DAED" w:rsidR="006A0895" w:rsidRDefault="006A0895" w:rsidP="00BB0A71">
      <w:pPr>
        <w:rPr>
          <w:rFonts w:cs="Arial"/>
          <w:szCs w:val="24"/>
        </w:rPr>
      </w:pPr>
    </w:p>
    <w:p w14:paraId="09036CF9" w14:textId="237D1CAB" w:rsidR="00F77F51" w:rsidRDefault="00901E15" w:rsidP="00BB0A71">
      <w:pPr>
        <w:rPr>
          <w:rFonts w:cs="Arial"/>
          <w:szCs w:val="24"/>
        </w:rPr>
      </w:pPr>
      <w:r>
        <w:rPr>
          <w:rFonts w:cs="Arial"/>
          <w:szCs w:val="24"/>
        </w:rPr>
        <w:t>42</w:t>
      </w:r>
      <w:r w:rsidR="00F77F51">
        <w:rPr>
          <w:rFonts w:cs="Arial"/>
          <w:szCs w:val="24"/>
        </w:rPr>
        <w:t>.</w:t>
      </w:r>
      <w:r w:rsidR="00E02560">
        <w:rPr>
          <w:rFonts w:cs="Arial"/>
          <w:szCs w:val="24"/>
        </w:rPr>
        <w:t>8</w:t>
      </w:r>
      <w:r w:rsidR="00F77F51">
        <w:rPr>
          <w:rFonts w:cs="Arial"/>
          <w:szCs w:val="24"/>
        </w:rPr>
        <w:t>% of starters indicated that they do not hav</w:t>
      </w:r>
      <w:r w:rsidR="00E02560">
        <w:rPr>
          <w:rFonts w:cs="Arial"/>
          <w:szCs w:val="24"/>
        </w:rPr>
        <w:t>e a religion, higher than the 2</w:t>
      </w:r>
      <w:r>
        <w:rPr>
          <w:rFonts w:cs="Arial"/>
          <w:szCs w:val="24"/>
        </w:rPr>
        <w:t>9</w:t>
      </w:r>
      <w:r w:rsidR="00F77F51">
        <w:rPr>
          <w:rFonts w:cs="Arial"/>
          <w:szCs w:val="24"/>
        </w:rPr>
        <w:t>.</w:t>
      </w:r>
      <w:r w:rsidR="00E02560">
        <w:rPr>
          <w:rFonts w:cs="Arial"/>
          <w:szCs w:val="24"/>
        </w:rPr>
        <w:t>5</w:t>
      </w:r>
      <w:r w:rsidR="00F77F51">
        <w:rPr>
          <w:rFonts w:cs="Arial"/>
          <w:szCs w:val="24"/>
        </w:rPr>
        <w:t>% of the general workforce who stated that they do not have a religion.</w:t>
      </w:r>
      <w:r w:rsidR="000473CB">
        <w:rPr>
          <w:rFonts w:cs="Arial"/>
          <w:szCs w:val="24"/>
        </w:rPr>
        <w:t xml:space="preserve"> </w:t>
      </w:r>
      <w:r w:rsidR="00F77F51">
        <w:rPr>
          <w:rFonts w:cs="Arial"/>
          <w:szCs w:val="24"/>
        </w:rPr>
        <w:t>When compared to the general workforce, both Roman Catholic and Church of Scotland are under-represented in their proportions of starters.</w:t>
      </w:r>
    </w:p>
    <w:p w14:paraId="680DF2AC" w14:textId="77777777" w:rsidR="00F77F51" w:rsidRPr="00F825B7" w:rsidRDefault="00F77F51" w:rsidP="00BB0A71">
      <w:pPr>
        <w:rPr>
          <w:rFonts w:cs="Arial"/>
          <w:szCs w:val="24"/>
        </w:rPr>
      </w:pPr>
    </w:p>
    <w:p w14:paraId="259669F1" w14:textId="77777777" w:rsidR="003D0C4A" w:rsidRPr="00F825B7" w:rsidRDefault="003D0C4A" w:rsidP="008E7061">
      <w:pPr>
        <w:pStyle w:val="Heading3"/>
      </w:pPr>
      <w:bookmarkStart w:id="54" w:name="_Toc76025127"/>
      <w:r w:rsidRPr="00F825B7">
        <w:t>Training Activity</w:t>
      </w:r>
      <w:bookmarkEnd w:id="54"/>
    </w:p>
    <w:p w14:paraId="166B0564" w14:textId="598FBCA0" w:rsidR="001675C8" w:rsidRPr="0096798A" w:rsidRDefault="001675C8" w:rsidP="00973CE0">
      <w:pPr>
        <w:rPr>
          <w:rFonts w:cs="Arial"/>
          <w:szCs w:val="24"/>
        </w:rPr>
      </w:pPr>
      <w:r w:rsidRPr="0096798A">
        <w:rPr>
          <w:rFonts w:cs="Arial"/>
          <w:szCs w:val="24"/>
        </w:rPr>
        <w:t>The chart below shows that members of each religious group undertook roughly proportionate training in relation to that gr</w:t>
      </w:r>
      <w:r w:rsidR="005270AD" w:rsidRPr="0096798A">
        <w:rPr>
          <w:rFonts w:cs="Arial"/>
          <w:szCs w:val="24"/>
        </w:rPr>
        <w:t>oup’s size within the workforce.</w:t>
      </w:r>
    </w:p>
    <w:p w14:paraId="22BA81B5" w14:textId="02D6678D" w:rsidR="005270AD" w:rsidRDefault="005270AD" w:rsidP="00973CE0">
      <w:pPr>
        <w:rPr>
          <w:rFonts w:cs="Arial"/>
          <w:szCs w:val="24"/>
        </w:rPr>
      </w:pPr>
    </w:p>
    <w:p w14:paraId="764F385A" w14:textId="7CF0C940" w:rsidR="008E7A27" w:rsidRDefault="00973CE0" w:rsidP="00973CE0">
      <w:pPr>
        <w:rPr>
          <w:rFonts w:cs="Arial"/>
          <w:szCs w:val="24"/>
        </w:rPr>
      </w:pPr>
      <w:r>
        <w:rPr>
          <w:noProof/>
          <w:lang w:eastAsia="en-GB"/>
        </w:rPr>
        <w:drawing>
          <wp:inline distT="0" distB="0" distL="0" distR="0" wp14:anchorId="3C65A512" wp14:editId="6634CCF9">
            <wp:extent cx="6840000" cy="2160000"/>
            <wp:effectExtent l="0" t="0" r="18415" b="12065"/>
            <wp:docPr id="50" name="Chart 50"/>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165ABB4F" w14:textId="4926F504" w:rsidR="003A3DD8" w:rsidRPr="0096798A" w:rsidRDefault="003A3DD8" w:rsidP="00BB0A71">
      <w:pPr>
        <w:rPr>
          <w:rFonts w:cs="Arial"/>
          <w:szCs w:val="24"/>
        </w:rPr>
      </w:pPr>
    </w:p>
    <w:p w14:paraId="31D0720F" w14:textId="77777777" w:rsidR="008D3A9E" w:rsidRPr="0096798A" w:rsidRDefault="008D3A9E" w:rsidP="008E7061">
      <w:pPr>
        <w:pStyle w:val="Heading3"/>
      </w:pPr>
      <w:bookmarkStart w:id="55" w:name="_Toc76025128"/>
      <w:r w:rsidRPr="0096798A">
        <w:t>Career Progression</w:t>
      </w:r>
      <w:bookmarkEnd w:id="55"/>
    </w:p>
    <w:p w14:paraId="24B4714F" w14:textId="5ACA999A" w:rsidR="00BE4A68" w:rsidRDefault="00BE4A68" w:rsidP="00BB0A71">
      <w:pPr>
        <w:rPr>
          <w:rFonts w:cs="Arial"/>
          <w:szCs w:val="24"/>
        </w:rPr>
      </w:pPr>
      <w:r w:rsidRPr="0096798A">
        <w:rPr>
          <w:rFonts w:cs="Arial"/>
          <w:szCs w:val="24"/>
        </w:rPr>
        <w:t xml:space="preserve">The table below shows the number and proportions of promotions by </w:t>
      </w:r>
      <w:r w:rsidR="00247BCB" w:rsidRPr="0096798A">
        <w:rPr>
          <w:rFonts w:cs="Arial"/>
          <w:szCs w:val="24"/>
        </w:rPr>
        <w:t>religion</w:t>
      </w:r>
      <w:r w:rsidR="00E775D1" w:rsidRPr="0096798A">
        <w:rPr>
          <w:rFonts w:cs="Arial"/>
          <w:szCs w:val="24"/>
        </w:rPr>
        <w:t xml:space="preserve"> </w:t>
      </w:r>
      <w:r w:rsidR="00F12BED">
        <w:rPr>
          <w:rFonts w:cs="Arial"/>
          <w:szCs w:val="24"/>
        </w:rPr>
        <w:t xml:space="preserve">or belief </w:t>
      </w:r>
      <w:r w:rsidR="00E775D1" w:rsidRPr="0096798A">
        <w:rPr>
          <w:rFonts w:cs="Arial"/>
          <w:szCs w:val="24"/>
        </w:rPr>
        <w:t>and compares it to the proportion of the workforce that identifies itself as that religion</w:t>
      </w:r>
      <w:r w:rsidR="00F12BED">
        <w:rPr>
          <w:rFonts w:cs="Arial"/>
          <w:szCs w:val="24"/>
        </w:rPr>
        <w:t xml:space="preserve"> or belief</w:t>
      </w:r>
      <w:r w:rsidRPr="0096798A">
        <w:rPr>
          <w:rFonts w:cs="Arial"/>
          <w:szCs w:val="24"/>
        </w:rPr>
        <w:t>:</w:t>
      </w:r>
    </w:p>
    <w:p w14:paraId="66FFE0D3" w14:textId="77777777" w:rsidR="00901E15" w:rsidRPr="0096798A" w:rsidRDefault="00901E15" w:rsidP="00BB0A71">
      <w:pPr>
        <w:rPr>
          <w:rFonts w:cs="Arial"/>
          <w:szCs w:val="24"/>
        </w:rPr>
      </w:pPr>
    </w:p>
    <w:tbl>
      <w:tblPr>
        <w:tblW w:w="10113" w:type="dxa"/>
        <w:jc w:val="center"/>
        <w:tblLayout w:type="fixed"/>
        <w:tblLook w:val="04A0" w:firstRow="1" w:lastRow="0" w:firstColumn="1" w:lastColumn="0" w:noHBand="0" w:noVBand="1"/>
      </w:tblPr>
      <w:tblGrid>
        <w:gridCol w:w="2459"/>
        <w:gridCol w:w="1913"/>
        <w:gridCol w:w="1914"/>
        <w:gridCol w:w="1913"/>
        <w:gridCol w:w="1914"/>
      </w:tblGrid>
      <w:tr w:rsidR="00E52CBB" w:rsidRPr="003229BA" w14:paraId="0064A576" w14:textId="77777777" w:rsidTr="00811A2E">
        <w:trPr>
          <w:trHeight w:val="300"/>
          <w:jc w:val="center"/>
        </w:trPr>
        <w:tc>
          <w:tcPr>
            <w:tcW w:w="2459" w:type="dxa"/>
            <w:tcBorders>
              <w:left w:val="nil"/>
              <w:bottom w:val="nil"/>
              <w:right w:val="single" w:sz="4" w:space="0" w:color="auto"/>
            </w:tcBorders>
            <w:shd w:val="clear" w:color="auto" w:fill="auto"/>
            <w:noWrap/>
            <w:vAlign w:val="center"/>
            <w:hideMark/>
          </w:tcPr>
          <w:p w14:paraId="7EA235E5" w14:textId="77777777" w:rsidR="00E52CBB" w:rsidRPr="009B29B0" w:rsidRDefault="00E52CBB" w:rsidP="00811A2E">
            <w:pPr>
              <w:rPr>
                <w:rFonts w:eastAsia="Times New Roman" w:cs="Arial"/>
                <w:b/>
                <w:color w:val="000000"/>
                <w:szCs w:val="24"/>
                <w:lang w:eastAsia="en-GB"/>
              </w:rPr>
            </w:pPr>
          </w:p>
        </w:tc>
        <w:tc>
          <w:tcPr>
            <w:tcW w:w="3827" w:type="dxa"/>
            <w:gridSpan w:val="2"/>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9AF8B5F" w14:textId="7DF21C3E" w:rsidR="00E52CBB" w:rsidRPr="003229BA" w:rsidRDefault="00E52CBB" w:rsidP="00811A2E">
            <w:pPr>
              <w:rPr>
                <w:rFonts w:eastAsia="Times New Roman" w:cs="Arial"/>
                <w:b/>
                <w:color w:val="000000"/>
                <w:szCs w:val="24"/>
                <w:lang w:eastAsia="en-GB"/>
              </w:rPr>
            </w:pPr>
            <w:r>
              <w:rPr>
                <w:rFonts w:eastAsia="Times New Roman" w:cs="Arial"/>
                <w:b/>
                <w:color w:val="000000"/>
                <w:szCs w:val="24"/>
                <w:lang w:eastAsia="en-GB"/>
              </w:rPr>
              <w:t>Promotions</w:t>
            </w:r>
          </w:p>
        </w:tc>
        <w:tc>
          <w:tcPr>
            <w:tcW w:w="3827" w:type="dxa"/>
            <w:gridSpan w:val="2"/>
            <w:tcBorders>
              <w:top w:val="single" w:sz="4" w:space="0" w:color="auto"/>
              <w:left w:val="nil"/>
              <w:bottom w:val="single" w:sz="4" w:space="0" w:color="auto"/>
              <w:right w:val="single" w:sz="4" w:space="0" w:color="auto"/>
            </w:tcBorders>
            <w:shd w:val="clear" w:color="auto" w:fill="auto"/>
            <w:noWrap/>
            <w:vAlign w:val="center"/>
            <w:hideMark/>
          </w:tcPr>
          <w:p w14:paraId="12271531" w14:textId="1D178D57" w:rsidR="00E52CBB" w:rsidRPr="003229BA" w:rsidRDefault="00E52CBB" w:rsidP="00811A2E">
            <w:pPr>
              <w:rPr>
                <w:rFonts w:eastAsia="Times New Roman" w:cs="Arial"/>
                <w:b/>
                <w:color w:val="000000"/>
                <w:szCs w:val="24"/>
                <w:lang w:eastAsia="en-GB"/>
              </w:rPr>
            </w:pPr>
            <w:r>
              <w:rPr>
                <w:rFonts w:eastAsia="Times New Roman" w:cs="Arial"/>
                <w:b/>
                <w:color w:val="000000"/>
                <w:szCs w:val="24"/>
                <w:lang w:eastAsia="en-GB"/>
              </w:rPr>
              <w:t>Workforce</w:t>
            </w:r>
          </w:p>
        </w:tc>
      </w:tr>
      <w:tr w:rsidR="001F2184" w:rsidRPr="003229BA" w14:paraId="036D63EE" w14:textId="77777777" w:rsidTr="00E52CBB">
        <w:trPr>
          <w:trHeight w:val="300"/>
          <w:jc w:val="center"/>
        </w:trPr>
        <w:tc>
          <w:tcPr>
            <w:tcW w:w="2459" w:type="dxa"/>
            <w:tcBorders>
              <w:left w:val="nil"/>
              <w:bottom w:val="nil"/>
              <w:right w:val="single" w:sz="4" w:space="0" w:color="auto"/>
            </w:tcBorders>
            <w:shd w:val="clear" w:color="auto" w:fill="auto"/>
            <w:noWrap/>
            <w:vAlign w:val="center"/>
            <w:hideMark/>
          </w:tcPr>
          <w:p w14:paraId="72872A43" w14:textId="77777777" w:rsidR="001F2184" w:rsidRPr="009B29B0" w:rsidRDefault="001F2184" w:rsidP="00BB0A71">
            <w:pPr>
              <w:rPr>
                <w:rFonts w:eastAsia="Times New Roman" w:cs="Arial"/>
                <w:b/>
                <w:color w:val="000000"/>
                <w:szCs w:val="24"/>
                <w:lang w:eastAsia="en-GB"/>
              </w:rPr>
            </w:pPr>
          </w:p>
        </w:tc>
        <w:tc>
          <w:tcPr>
            <w:tcW w:w="1913"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66D4E1E" w14:textId="77777777" w:rsidR="001F2184" w:rsidRPr="003229BA" w:rsidRDefault="001F2184" w:rsidP="00BB0A71">
            <w:pPr>
              <w:rPr>
                <w:rFonts w:eastAsia="Times New Roman" w:cs="Arial"/>
                <w:b/>
                <w:color w:val="000000"/>
                <w:szCs w:val="24"/>
                <w:lang w:eastAsia="en-GB"/>
              </w:rPr>
            </w:pPr>
            <w:r w:rsidRPr="003229BA">
              <w:rPr>
                <w:rFonts w:eastAsia="Times New Roman" w:cs="Arial"/>
                <w:b/>
                <w:color w:val="000000"/>
                <w:szCs w:val="24"/>
                <w:lang w:eastAsia="en-GB"/>
              </w:rPr>
              <w:t>Headcount</w:t>
            </w:r>
          </w:p>
        </w:tc>
        <w:tc>
          <w:tcPr>
            <w:tcW w:w="1914" w:type="dxa"/>
            <w:tcBorders>
              <w:top w:val="single" w:sz="4" w:space="0" w:color="auto"/>
              <w:left w:val="nil"/>
              <w:bottom w:val="single" w:sz="4" w:space="0" w:color="auto"/>
              <w:right w:val="single" w:sz="4" w:space="0" w:color="auto"/>
            </w:tcBorders>
            <w:shd w:val="clear" w:color="auto" w:fill="auto"/>
            <w:noWrap/>
            <w:vAlign w:val="center"/>
            <w:hideMark/>
          </w:tcPr>
          <w:p w14:paraId="6A5A9F73" w14:textId="77777777" w:rsidR="001F2184" w:rsidRPr="003229BA" w:rsidRDefault="001F2184" w:rsidP="00BB0A71">
            <w:pPr>
              <w:rPr>
                <w:rFonts w:eastAsia="Times New Roman" w:cs="Arial"/>
                <w:b/>
                <w:color w:val="000000"/>
                <w:szCs w:val="24"/>
                <w:lang w:eastAsia="en-GB"/>
              </w:rPr>
            </w:pPr>
            <w:r w:rsidRPr="003229BA">
              <w:rPr>
                <w:rFonts w:eastAsia="Times New Roman" w:cs="Arial"/>
                <w:b/>
                <w:color w:val="000000"/>
                <w:szCs w:val="24"/>
                <w:lang w:eastAsia="en-GB"/>
              </w:rPr>
              <w:t>% Headcount</w:t>
            </w:r>
          </w:p>
        </w:tc>
        <w:tc>
          <w:tcPr>
            <w:tcW w:w="1913" w:type="dxa"/>
            <w:tcBorders>
              <w:top w:val="single" w:sz="4" w:space="0" w:color="auto"/>
              <w:left w:val="nil"/>
              <w:bottom w:val="single" w:sz="4" w:space="0" w:color="auto"/>
              <w:right w:val="single" w:sz="4" w:space="0" w:color="auto"/>
            </w:tcBorders>
            <w:shd w:val="clear" w:color="auto" w:fill="auto"/>
            <w:noWrap/>
            <w:vAlign w:val="center"/>
            <w:hideMark/>
          </w:tcPr>
          <w:p w14:paraId="31A3F4B7" w14:textId="77777777" w:rsidR="001F2184" w:rsidRPr="003229BA" w:rsidRDefault="001F2184" w:rsidP="00BB0A71">
            <w:pPr>
              <w:rPr>
                <w:rFonts w:eastAsia="Times New Roman" w:cs="Arial"/>
                <w:b/>
                <w:color w:val="000000"/>
                <w:szCs w:val="24"/>
                <w:lang w:eastAsia="en-GB"/>
              </w:rPr>
            </w:pPr>
            <w:r w:rsidRPr="003229BA">
              <w:rPr>
                <w:rFonts w:eastAsia="Times New Roman" w:cs="Arial"/>
                <w:b/>
                <w:color w:val="000000"/>
                <w:szCs w:val="24"/>
                <w:lang w:eastAsia="en-GB"/>
              </w:rPr>
              <w:t>Headcount</w:t>
            </w:r>
          </w:p>
        </w:tc>
        <w:tc>
          <w:tcPr>
            <w:tcW w:w="1914" w:type="dxa"/>
            <w:tcBorders>
              <w:top w:val="single" w:sz="4" w:space="0" w:color="auto"/>
              <w:left w:val="nil"/>
              <w:bottom w:val="single" w:sz="4" w:space="0" w:color="auto"/>
              <w:right w:val="single" w:sz="4" w:space="0" w:color="auto"/>
            </w:tcBorders>
            <w:shd w:val="clear" w:color="auto" w:fill="auto"/>
            <w:noWrap/>
            <w:vAlign w:val="center"/>
            <w:hideMark/>
          </w:tcPr>
          <w:p w14:paraId="79EFE692" w14:textId="77777777" w:rsidR="001F2184" w:rsidRPr="003229BA" w:rsidRDefault="001F2184" w:rsidP="00BB0A71">
            <w:pPr>
              <w:rPr>
                <w:rFonts w:eastAsia="Times New Roman" w:cs="Arial"/>
                <w:b/>
                <w:color w:val="000000"/>
                <w:szCs w:val="24"/>
                <w:lang w:eastAsia="en-GB"/>
              </w:rPr>
            </w:pPr>
            <w:r w:rsidRPr="003229BA">
              <w:rPr>
                <w:rFonts w:eastAsia="Times New Roman" w:cs="Arial"/>
                <w:b/>
                <w:color w:val="000000"/>
                <w:szCs w:val="24"/>
                <w:lang w:eastAsia="en-GB"/>
              </w:rPr>
              <w:t>% Headcount</w:t>
            </w:r>
          </w:p>
        </w:tc>
      </w:tr>
      <w:tr w:rsidR="00E52CBB" w:rsidRPr="003229BA" w14:paraId="3642D0D3" w14:textId="77777777" w:rsidTr="00E52CBB">
        <w:trPr>
          <w:trHeight w:val="300"/>
          <w:jc w:val="center"/>
        </w:trPr>
        <w:tc>
          <w:tcPr>
            <w:tcW w:w="2459" w:type="dxa"/>
            <w:tcBorders>
              <w:top w:val="single" w:sz="4" w:space="0" w:color="auto"/>
              <w:left w:val="single" w:sz="4" w:space="0" w:color="auto"/>
              <w:bottom w:val="single" w:sz="4" w:space="0" w:color="auto"/>
              <w:right w:val="single" w:sz="4" w:space="0" w:color="auto"/>
            </w:tcBorders>
            <w:shd w:val="clear" w:color="auto" w:fill="auto"/>
            <w:noWrap/>
          </w:tcPr>
          <w:p w14:paraId="314BC04F" w14:textId="7FA7DBDB" w:rsidR="00E52CBB" w:rsidRPr="00E52CBB" w:rsidRDefault="00E52CBB" w:rsidP="00E52CBB">
            <w:pPr>
              <w:rPr>
                <w:rFonts w:cs="Arial"/>
                <w:b/>
                <w:color w:val="000000"/>
                <w:szCs w:val="24"/>
              </w:rPr>
            </w:pPr>
            <w:r w:rsidRPr="00E52CBB">
              <w:rPr>
                <w:b/>
              </w:rPr>
              <w:t>No Religion</w:t>
            </w:r>
          </w:p>
        </w:tc>
        <w:tc>
          <w:tcPr>
            <w:tcW w:w="1913" w:type="dxa"/>
            <w:tcBorders>
              <w:top w:val="nil"/>
              <w:left w:val="single" w:sz="4" w:space="0" w:color="auto"/>
              <w:bottom w:val="single" w:sz="4" w:space="0" w:color="auto"/>
              <w:right w:val="single" w:sz="4" w:space="0" w:color="auto"/>
            </w:tcBorders>
            <w:shd w:val="clear" w:color="auto" w:fill="auto"/>
            <w:noWrap/>
          </w:tcPr>
          <w:p w14:paraId="421D5677" w14:textId="6BDED2B0" w:rsidR="00E52CBB" w:rsidRPr="00902E0E" w:rsidRDefault="00E52CBB" w:rsidP="00E52CBB">
            <w:pPr>
              <w:jc w:val="right"/>
              <w:rPr>
                <w:rFonts w:cs="Arial"/>
                <w:szCs w:val="24"/>
              </w:rPr>
            </w:pPr>
            <w:r w:rsidRPr="00CA2E66">
              <w:t>35</w:t>
            </w:r>
          </w:p>
        </w:tc>
        <w:tc>
          <w:tcPr>
            <w:tcW w:w="1914" w:type="dxa"/>
            <w:tcBorders>
              <w:top w:val="nil"/>
              <w:left w:val="nil"/>
              <w:bottom w:val="single" w:sz="4" w:space="0" w:color="auto"/>
              <w:right w:val="single" w:sz="4" w:space="0" w:color="auto"/>
            </w:tcBorders>
            <w:shd w:val="clear" w:color="auto" w:fill="auto"/>
            <w:noWrap/>
          </w:tcPr>
          <w:p w14:paraId="7A8ADCCF" w14:textId="30440858" w:rsidR="00E52CBB" w:rsidRPr="00902E0E" w:rsidRDefault="00E52CBB" w:rsidP="00E52CBB">
            <w:pPr>
              <w:jc w:val="right"/>
              <w:rPr>
                <w:rFonts w:cs="Arial"/>
                <w:color w:val="000000"/>
                <w:szCs w:val="24"/>
              </w:rPr>
            </w:pPr>
            <w:r w:rsidRPr="00CA2E66">
              <w:t>33.0%</w:t>
            </w:r>
          </w:p>
        </w:tc>
        <w:tc>
          <w:tcPr>
            <w:tcW w:w="1913" w:type="dxa"/>
            <w:tcBorders>
              <w:top w:val="nil"/>
              <w:left w:val="nil"/>
              <w:bottom w:val="single" w:sz="4" w:space="0" w:color="auto"/>
              <w:right w:val="single" w:sz="4" w:space="0" w:color="auto"/>
            </w:tcBorders>
            <w:shd w:val="clear" w:color="auto" w:fill="auto"/>
            <w:noWrap/>
          </w:tcPr>
          <w:p w14:paraId="3C45D946" w14:textId="68A27FDC" w:rsidR="00E52CBB" w:rsidRPr="00902E0E" w:rsidRDefault="00E52CBB" w:rsidP="00E52CBB">
            <w:pPr>
              <w:jc w:val="right"/>
              <w:rPr>
                <w:rFonts w:cs="Arial"/>
                <w:color w:val="000000"/>
                <w:szCs w:val="24"/>
              </w:rPr>
            </w:pPr>
            <w:r w:rsidRPr="00CA2E66">
              <w:t>771</w:t>
            </w:r>
          </w:p>
        </w:tc>
        <w:tc>
          <w:tcPr>
            <w:tcW w:w="1914" w:type="dxa"/>
            <w:tcBorders>
              <w:top w:val="nil"/>
              <w:left w:val="nil"/>
              <w:bottom w:val="single" w:sz="4" w:space="0" w:color="auto"/>
              <w:right w:val="single" w:sz="4" w:space="0" w:color="auto"/>
            </w:tcBorders>
            <w:shd w:val="clear" w:color="auto" w:fill="auto"/>
            <w:noWrap/>
          </w:tcPr>
          <w:p w14:paraId="5EAD37CE" w14:textId="2BF662EE" w:rsidR="00E52CBB" w:rsidRPr="00902E0E" w:rsidRDefault="00E52CBB" w:rsidP="00E52CBB">
            <w:pPr>
              <w:jc w:val="right"/>
              <w:rPr>
                <w:rFonts w:cs="Arial"/>
                <w:color w:val="000000"/>
                <w:szCs w:val="24"/>
              </w:rPr>
            </w:pPr>
            <w:r w:rsidRPr="00CA2E66">
              <w:t>29.5%</w:t>
            </w:r>
          </w:p>
        </w:tc>
      </w:tr>
      <w:tr w:rsidR="00E52CBB" w:rsidRPr="003229BA" w14:paraId="65BC2039" w14:textId="77777777" w:rsidTr="00E52CBB">
        <w:trPr>
          <w:trHeight w:val="300"/>
          <w:jc w:val="center"/>
        </w:trPr>
        <w:tc>
          <w:tcPr>
            <w:tcW w:w="2459" w:type="dxa"/>
            <w:tcBorders>
              <w:top w:val="single" w:sz="4" w:space="0" w:color="auto"/>
              <w:left w:val="single" w:sz="4" w:space="0" w:color="auto"/>
              <w:bottom w:val="single" w:sz="4" w:space="0" w:color="auto"/>
              <w:right w:val="single" w:sz="4" w:space="0" w:color="auto"/>
            </w:tcBorders>
            <w:shd w:val="clear" w:color="auto" w:fill="auto"/>
            <w:noWrap/>
          </w:tcPr>
          <w:p w14:paraId="3C51F336" w14:textId="51638C36" w:rsidR="00E52CBB" w:rsidRPr="00E52CBB" w:rsidRDefault="00E52CBB" w:rsidP="00E52CBB">
            <w:pPr>
              <w:rPr>
                <w:rFonts w:cs="Arial"/>
                <w:b/>
                <w:color w:val="000000"/>
                <w:szCs w:val="24"/>
              </w:rPr>
            </w:pPr>
            <w:r w:rsidRPr="00E52CBB">
              <w:rPr>
                <w:b/>
              </w:rPr>
              <w:t>Roman Catholic</w:t>
            </w:r>
          </w:p>
        </w:tc>
        <w:tc>
          <w:tcPr>
            <w:tcW w:w="1913" w:type="dxa"/>
            <w:tcBorders>
              <w:top w:val="nil"/>
              <w:left w:val="single" w:sz="4" w:space="0" w:color="auto"/>
              <w:bottom w:val="single" w:sz="4" w:space="0" w:color="auto"/>
              <w:right w:val="single" w:sz="4" w:space="0" w:color="auto"/>
            </w:tcBorders>
            <w:shd w:val="clear" w:color="auto" w:fill="auto"/>
            <w:noWrap/>
          </w:tcPr>
          <w:p w14:paraId="2EEC402D" w14:textId="36E3EFBE" w:rsidR="00E52CBB" w:rsidRPr="00902E0E" w:rsidRDefault="00E52CBB" w:rsidP="00E52CBB">
            <w:pPr>
              <w:jc w:val="right"/>
              <w:rPr>
                <w:rFonts w:cs="Arial"/>
                <w:szCs w:val="24"/>
              </w:rPr>
            </w:pPr>
            <w:r w:rsidRPr="00CA2E66">
              <w:t>29</w:t>
            </w:r>
          </w:p>
        </w:tc>
        <w:tc>
          <w:tcPr>
            <w:tcW w:w="1914" w:type="dxa"/>
            <w:tcBorders>
              <w:top w:val="nil"/>
              <w:left w:val="nil"/>
              <w:bottom w:val="single" w:sz="4" w:space="0" w:color="auto"/>
              <w:right w:val="single" w:sz="4" w:space="0" w:color="auto"/>
            </w:tcBorders>
            <w:shd w:val="clear" w:color="auto" w:fill="auto"/>
            <w:noWrap/>
          </w:tcPr>
          <w:p w14:paraId="3866C4DB" w14:textId="4B08D501" w:rsidR="00E52CBB" w:rsidRPr="00902E0E" w:rsidRDefault="00E52CBB" w:rsidP="00E52CBB">
            <w:pPr>
              <w:jc w:val="right"/>
              <w:rPr>
                <w:rFonts w:cs="Arial"/>
                <w:color w:val="000000"/>
                <w:szCs w:val="24"/>
              </w:rPr>
            </w:pPr>
            <w:r w:rsidRPr="00CA2E66">
              <w:t>27.4%</w:t>
            </w:r>
          </w:p>
        </w:tc>
        <w:tc>
          <w:tcPr>
            <w:tcW w:w="1913" w:type="dxa"/>
            <w:tcBorders>
              <w:top w:val="nil"/>
              <w:left w:val="nil"/>
              <w:bottom w:val="single" w:sz="4" w:space="0" w:color="auto"/>
              <w:right w:val="single" w:sz="4" w:space="0" w:color="auto"/>
            </w:tcBorders>
            <w:shd w:val="clear" w:color="auto" w:fill="auto"/>
            <w:noWrap/>
          </w:tcPr>
          <w:p w14:paraId="599ADC79" w14:textId="34EA117D" w:rsidR="00E52CBB" w:rsidRPr="00902E0E" w:rsidRDefault="00E52CBB" w:rsidP="00E52CBB">
            <w:pPr>
              <w:jc w:val="right"/>
              <w:rPr>
                <w:rFonts w:cs="Arial"/>
                <w:color w:val="000000"/>
                <w:szCs w:val="24"/>
              </w:rPr>
            </w:pPr>
            <w:r w:rsidRPr="00CA2E66">
              <w:t>561</w:t>
            </w:r>
          </w:p>
        </w:tc>
        <w:tc>
          <w:tcPr>
            <w:tcW w:w="1914" w:type="dxa"/>
            <w:tcBorders>
              <w:top w:val="nil"/>
              <w:left w:val="nil"/>
              <w:bottom w:val="single" w:sz="4" w:space="0" w:color="auto"/>
              <w:right w:val="single" w:sz="4" w:space="0" w:color="auto"/>
            </w:tcBorders>
            <w:shd w:val="clear" w:color="auto" w:fill="auto"/>
            <w:noWrap/>
          </w:tcPr>
          <w:p w14:paraId="250902C6" w14:textId="2E35CC1B" w:rsidR="00E52CBB" w:rsidRPr="00902E0E" w:rsidRDefault="00E52CBB" w:rsidP="00E52CBB">
            <w:pPr>
              <w:jc w:val="right"/>
              <w:rPr>
                <w:rFonts w:cs="Arial"/>
                <w:color w:val="000000"/>
                <w:szCs w:val="24"/>
              </w:rPr>
            </w:pPr>
            <w:r w:rsidRPr="00CA2E66">
              <w:t>21.5%</w:t>
            </w:r>
          </w:p>
        </w:tc>
      </w:tr>
      <w:tr w:rsidR="00E52CBB" w:rsidRPr="003229BA" w14:paraId="433E5175" w14:textId="77777777" w:rsidTr="00E52CBB">
        <w:trPr>
          <w:trHeight w:val="300"/>
          <w:jc w:val="center"/>
        </w:trPr>
        <w:tc>
          <w:tcPr>
            <w:tcW w:w="2459" w:type="dxa"/>
            <w:tcBorders>
              <w:top w:val="single" w:sz="4" w:space="0" w:color="auto"/>
              <w:left w:val="single" w:sz="4" w:space="0" w:color="auto"/>
              <w:bottom w:val="single" w:sz="4" w:space="0" w:color="auto"/>
              <w:right w:val="single" w:sz="4" w:space="0" w:color="auto"/>
            </w:tcBorders>
            <w:shd w:val="clear" w:color="auto" w:fill="auto"/>
            <w:noWrap/>
          </w:tcPr>
          <w:p w14:paraId="7D2D10AE" w14:textId="67976C94" w:rsidR="00E52CBB" w:rsidRPr="00E52CBB" w:rsidRDefault="00E52CBB" w:rsidP="00E52CBB">
            <w:pPr>
              <w:rPr>
                <w:rFonts w:cs="Arial"/>
                <w:b/>
                <w:color w:val="000000"/>
                <w:szCs w:val="24"/>
              </w:rPr>
            </w:pPr>
            <w:r w:rsidRPr="00E52CBB">
              <w:rPr>
                <w:b/>
              </w:rPr>
              <w:t>Christian - Other</w:t>
            </w:r>
          </w:p>
        </w:tc>
        <w:tc>
          <w:tcPr>
            <w:tcW w:w="1913" w:type="dxa"/>
            <w:tcBorders>
              <w:top w:val="nil"/>
              <w:left w:val="single" w:sz="4" w:space="0" w:color="auto"/>
              <w:bottom w:val="single" w:sz="4" w:space="0" w:color="auto"/>
              <w:right w:val="single" w:sz="4" w:space="0" w:color="auto"/>
            </w:tcBorders>
            <w:shd w:val="clear" w:color="auto" w:fill="auto"/>
            <w:noWrap/>
          </w:tcPr>
          <w:p w14:paraId="44E5EB95" w14:textId="23E9C875" w:rsidR="00E52CBB" w:rsidRPr="00902E0E" w:rsidRDefault="00E52CBB" w:rsidP="00E52CBB">
            <w:pPr>
              <w:jc w:val="right"/>
              <w:rPr>
                <w:rFonts w:cs="Arial"/>
                <w:szCs w:val="24"/>
              </w:rPr>
            </w:pPr>
            <w:r w:rsidRPr="00CA2E66">
              <w:t>14</w:t>
            </w:r>
          </w:p>
        </w:tc>
        <w:tc>
          <w:tcPr>
            <w:tcW w:w="1914" w:type="dxa"/>
            <w:tcBorders>
              <w:top w:val="nil"/>
              <w:left w:val="nil"/>
              <w:bottom w:val="single" w:sz="4" w:space="0" w:color="auto"/>
              <w:right w:val="single" w:sz="4" w:space="0" w:color="auto"/>
            </w:tcBorders>
            <w:shd w:val="clear" w:color="auto" w:fill="auto"/>
            <w:noWrap/>
          </w:tcPr>
          <w:p w14:paraId="438B7D15" w14:textId="76033BE5" w:rsidR="00E52CBB" w:rsidRPr="00902E0E" w:rsidRDefault="00E52CBB" w:rsidP="00E52CBB">
            <w:pPr>
              <w:jc w:val="right"/>
              <w:rPr>
                <w:rFonts w:cs="Arial"/>
                <w:color w:val="000000"/>
                <w:szCs w:val="24"/>
              </w:rPr>
            </w:pPr>
            <w:r w:rsidRPr="00CA2E66">
              <w:t>13.2%</w:t>
            </w:r>
          </w:p>
        </w:tc>
        <w:tc>
          <w:tcPr>
            <w:tcW w:w="1913" w:type="dxa"/>
            <w:tcBorders>
              <w:top w:val="nil"/>
              <w:left w:val="nil"/>
              <w:bottom w:val="single" w:sz="4" w:space="0" w:color="auto"/>
              <w:right w:val="single" w:sz="4" w:space="0" w:color="auto"/>
            </w:tcBorders>
            <w:shd w:val="clear" w:color="auto" w:fill="auto"/>
            <w:noWrap/>
          </w:tcPr>
          <w:p w14:paraId="594A732E" w14:textId="0FC9E745" w:rsidR="00E52CBB" w:rsidRPr="00902E0E" w:rsidRDefault="00E52CBB" w:rsidP="00E52CBB">
            <w:pPr>
              <w:jc w:val="right"/>
              <w:rPr>
                <w:rFonts w:cs="Arial"/>
                <w:color w:val="000000"/>
                <w:szCs w:val="24"/>
              </w:rPr>
            </w:pPr>
            <w:r w:rsidRPr="00CA2E66">
              <w:t>229</w:t>
            </w:r>
          </w:p>
        </w:tc>
        <w:tc>
          <w:tcPr>
            <w:tcW w:w="1914" w:type="dxa"/>
            <w:tcBorders>
              <w:top w:val="nil"/>
              <w:left w:val="nil"/>
              <w:bottom w:val="single" w:sz="4" w:space="0" w:color="auto"/>
              <w:right w:val="single" w:sz="4" w:space="0" w:color="auto"/>
            </w:tcBorders>
            <w:shd w:val="clear" w:color="auto" w:fill="auto"/>
            <w:noWrap/>
          </w:tcPr>
          <w:p w14:paraId="1831A2C6" w14:textId="2BA62BD3" w:rsidR="00E52CBB" w:rsidRPr="00902E0E" w:rsidRDefault="00E52CBB" w:rsidP="00E52CBB">
            <w:pPr>
              <w:jc w:val="right"/>
              <w:rPr>
                <w:rFonts w:cs="Arial"/>
                <w:color w:val="000000"/>
                <w:szCs w:val="24"/>
              </w:rPr>
            </w:pPr>
            <w:r w:rsidRPr="00CA2E66">
              <w:t>8.8%</w:t>
            </w:r>
          </w:p>
        </w:tc>
      </w:tr>
      <w:tr w:rsidR="00E52CBB" w:rsidRPr="003229BA" w14:paraId="5398150E" w14:textId="77777777" w:rsidTr="00E52CBB">
        <w:trPr>
          <w:trHeight w:val="300"/>
          <w:jc w:val="center"/>
        </w:trPr>
        <w:tc>
          <w:tcPr>
            <w:tcW w:w="2459" w:type="dxa"/>
            <w:tcBorders>
              <w:top w:val="single" w:sz="4" w:space="0" w:color="auto"/>
              <w:left w:val="single" w:sz="4" w:space="0" w:color="auto"/>
              <w:bottom w:val="single" w:sz="4" w:space="0" w:color="auto"/>
              <w:right w:val="single" w:sz="4" w:space="0" w:color="auto"/>
            </w:tcBorders>
            <w:shd w:val="clear" w:color="auto" w:fill="auto"/>
            <w:noWrap/>
          </w:tcPr>
          <w:p w14:paraId="48C7D2F0" w14:textId="61788118" w:rsidR="00E52CBB" w:rsidRPr="00E52CBB" w:rsidRDefault="00E52CBB" w:rsidP="00E52CBB">
            <w:pPr>
              <w:rPr>
                <w:rFonts w:cs="Arial"/>
                <w:b/>
                <w:color w:val="000000"/>
                <w:szCs w:val="24"/>
              </w:rPr>
            </w:pPr>
            <w:r w:rsidRPr="00E52CBB">
              <w:rPr>
                <w:b/>
              </w:rPr>
              <w:t>Prefer not to say</w:t>
            </w:r>
          </w:p>
        </w:tc>
        <w:tc>
          <w:tcPr>
            <w:tcW w:w="1913" w:type="dxa"/>
            <w:tcBorders>
              <w:top w:val="nil"/>
              <w:left w:val="single" w:sz="4" w:space="0" w:color="auto"/>
              <w:bottom w:val="single" w:sz="4" w:space="0" w:color="auto"/>
              <w:right w:val="single" w:sz="4" w:space="0" w:color="auto"/>
            </w:tcBorders>
            <w:shd w:val="clear" w:color="auto" w:fill="auto"/>
            <w:noWrap/>
          </w:tcPr>
          <w:p w14:paraId="34F42E6F" w14:textId="1B795805" w:rsidR="00E52CBB" w:rsidRPr="00902E0E" w:rsidRDefault="00E52CBB" w:rsidP="00E52CBB">
            <w:pPr>
              <w:jc w:val="right"/>
              <w:rPr>
                <w:rFonts w:cs="Arial"/>
                <w:szCs w:val="24"/>
              </w:rPr>
            </w:pPr>
            <w:r w:rsidRPr="00CA2E66">
              <w:t>9</w:t>
            </w:r>
          </w:p>
        </w:tc>
        <w:tc>
          <w:tcPr>
            <w:tcW w:w="1914" w:type="dxa"/>
            <w:tcBorders>
              <w:top w:val="nil"/>
              <w:left w:val="nil"/>
              <w:bottom w:val="single" w:sz="4" w:space="0" w:color="auto"/>
              <w:right w:val="single" w:sz="4" w:space="0" w:color="auto"/>
            </w:tcBorders>
            <w:shd w:val="clear" w:color="auto" w:fill="auto"/>
            <w:noWrap/>
          </w:tcPr>
          <w:p w14:paraId="16A62BB9" w14:textId="3DEEF20F" w:rsidR="00E52CBB" w:rsidRPr="00902E0E" w:rsidRDefault="00E52CBB" w:rsidP="00E52CBB">
            <w:pPr>
              <w:jc w:val="right"/>
              <w:rPr>
                <w:rFonts w:cs="Arial"/>
                <w:color w:val="000000"/>
                <w:szCs w:val="24"/>
              </w:rPr>
            </w:pPr>
            <w:r w:rsidRPr="00CA2E66">
              <w:t>8.5%</w:t>
            </w:r>
          </w:p>
        </w:tc>
        <w:tc>
          <w:tcPr>
            <w:tcW w:w="1913" w:type="dxa"/>
            <w:tcBorders>
              <w:top w:val="nil"/>
              <w:left w:val="nil"/>
              <w:bottom w:val="single" w:sz="4" w:space="0" w:color="auto"/>
              <w:right w:val="single" w:sz="4" w:space="0" w:color="auto"/>
            </w:tcBorders>
            <w:shd w:val="clear" w:color="auto" w:fill="auto"/>
            <w:noWrap/>
          </w:tcPr>
          <w:p w14:paraId="7FE8120C" w14:textId="4142E594" w:rsidR="00E52CBB" w:rsidRPr="00902E0E" w:rsidRDefault="00E52CBB" w:rsidP="00E52CBB">
            <w:pPr>
              <w:jc w:val="right"/>
              <w:rPr>
                <w:rFonts w:cs="Arial"/>
                <w:color w:val="000000"/>
                <w:szCs w:val="24"/>
              </w:rPr>
            </w:pPr>
            <w:r w:rsidRPr="00CA2E66">
              <w:t>235</w:t>
            </w:r>
          </w:p>
        </w:tc>
        <w:tc>
          <w:tcPr>
            <w:tcW w:w="1914" w:type="dxa"/>
            <w:tcBorders>
              <w:top w:val="nil"/>
              <w:left w:val="nil"/>
              <w:bottom w:val="single" w:sz="4" w:space="0" w:color="auto"/>
              <w:right w:val="single" w:sz="4" w:space="0" w:color="auto"/>
            </w:tcBorders>
            <w:shd w:val="clear" w:color="auto" w:fill="auto"/>
            <w:noWrap/>
          </w:tcPr>
          <w:p w14:paraId="05095F42" w14:textId="2306006F" w:rsidR="00E52CBB" w:rsidRPr="00902E0E" w:rsidRDefault="00E52CBB" w:rsidP="00E52CBB">
            <w:pPr>
              <w:jc w:val="right"/>
              <w:rPr>
                <w:rFonts w:cs="Arial"/>
                <w:color w:val="000000"/>
                <w:szCs w:val="24"/>
              </w:rPr>
            </w:pPr>
            <w:r w:rsidRPr="00CA2E66">
              <w:t>9.0%</w:t>
            </w:r>
          </w:p>
        </w:tc>
      </w:tr>
      <w:tr w:rsidR="00E52CBB" w:rsidRPr="003229BA" w14:paraId="7B99D273" w14:textId="77777777" w:rsidTr="00E52CBB">
        <w:trPr>
          <w:trHeight w:val="300"/>
          <w:jc w:val="center"/>
        </w:trPr>
        <w:tc>
          <w:tcPr>
            <w:tcW w:w="2459" w:type="dxa"/>
            <w:tcBorders>
              <w:top w:val="single" w:sz="4" w:space="0" w:color="auto"/>
              <w:left w:val="single" w:sz="4" w:space="0" w:color="auto"/>
              <w:bottom w:val="single" w:sz="4" w:space="0" w:color="auto"/>
              <w:right w:val="single" w:sz="4" w:space="0" w:color="auto"/>
            </w:tcBorders>
            <w:shd w:val="clear" w:color="auto" w:fill="auto"/>
            <w:noWrap/>
          </w:tcPr>
          <w:p w14:paraId="0C6CAF21" w14:textId="23BBBAC1" w:rsidR="00E52CBB" w:rsidRPr="00E52CBB" w:rsidRDefault="00E52CBB" w:rsidP="00E52CBB">
            <w:pPr>
              <w:rPr>
                <w:rFonts w:cs="Arial"/>
                <w:b/>
                <w:color w:val="000000"/>
                <w:szCs w:val="24"/>
              </w:rPr>
            </w:pPr>
            <w:r w:rsidRPr="00E52CBB">
              <w:rPr>
                <w:b/>
              </w:rPr>
              <w:t>Church of Scotland</w:t>
            </w:r>
          </w:p>
        </w:tc>
        <w:tc>
          <w:tcPr>
            <w:tcW w:w="1913" w:type="dxa"/>
            <w:tcBorders>
              <w:top w:val="nil"/>
              <w:left w:val="single" w:sz="4" w:space="0" w:color="auto"/>
              <w:bottom w:val="single" w:sz="4" w:space="0" w:color="auto"/>
              <w:right w:val="single" w:sz="4" w:space="0" w:color="auto"/>
            </w:tcBorders>
            <w:shd w:val="clear" w:color="auto" w:fill="auto"/>
            <w:noWrap/>
          </w:tcPr>
          <w:p w14:paraId="40872DD3" w14:textId="40B98205" w:rsidR="00E52CBB" w:rsidRPr="00902E0E" w:rsidRDefault="00E52CBB" w:rsidP="00E52CBB">
            <w:pPr>
              <w:jc w:val="right"/>
              <w:rPr>
                <w:rFonts w:cs="Arial"/>
                <w:szCs w:val="24"/>
              </w:rPr>
            </w:pPr>
            <w:r w:rsidRPr="00CA2E66">
              <w:t>7</w:t>
            </w:r>
          </w:p>
        </w:tc>
        <w:tc>
          <w:tcPr>
            <w:tcW w:w="1914" w:type="dxa"/>
            <w:tcBorders>
              <w:top w:val="nil"/>
              <w:left w:val="nil"/>
              <w:bottom w:val="single" w:sz="4" w:space="0" w:color="auto"/>
              <w:right w:val="single" w:sz="4" w:space="0" w:color="auto"/>
            </w:tcBorders>
            <w:shd w:val="clear" w:color="auto" w:fill="auto"/>
            <w:noWrap/>
          </w:tcPr>
          <w:p w14:paraId="1CF5D145" w14:textId="3770B116" w:rsidR="00E52CBB" w:rsidRPr="00902E0E" w:rsidRDefault="00E52CBB" w:rsidP="00E52CBB">
            <w:pPr>
              <w:jc w:val="right"/>
              <w:rPr>
                <w:rFonts w:cs="Arial"/>
                <w:color w:val="000000"/>
                <w:szCs w:val="24"/>
              </w:rPr>
            </w:pPr>
            <w:r w:rsidRPr="00CA2E66">
              <w:t>6.6%</w:t>
            </w:r>
          </w:p>
        </w:tc>
        <w:tc>
          <w:tcPr>
            <w:tcW w:w="1913" w:type="dxa"/>
            <w:tcBorders>
              <w:top w:val="nil"/>
              <w:left w:val="nil"/>
              <w:bottom w:val="single" w:sz="4" w:space="0" w:color="auto"/>
              <w:right w:val="single" w:sz="4" w:space="0" w:color="auto"/>
            </w:tcBorders>
            <w:shd w:val="clear" w:color="auto" w:fill="auto"/>
            <w:noWrap/>
          </w:tcPr>
          <w:p w14:paraId="1D6A00D6" w14:textId="1B7A0C0A" w:rsidR="00E52CBB" w:rsidRPr="00902E0E" w:rsidRDefault="00E52CBB" w:rsidP="00E52CBB">
            <w:pPr>
              <w:jc w:val="right"/>
              <w:rPr>
                <w:rFonts w:cs="Arial"/>
                <w:color w:val="000000"/>
                <w:szCs w:val="24"/>
              </w:rPr>
            </w:pPr>
            <w:r w:rsidRPr="00CA2E66">
              <w:t>399</w:t>
            </w:r>
          </w:p>
        </w:tc>
        <w:tc>
          <w:tcPr>
            <w:tcW w:w="1914" w:type="dxa"/>
            <w:tcBorders>
              <w:top w:val="nil"/>
              <w:left w:val="nil"/>
              <w:bottom w:val="single" w:sz="4" w:space="0" w:color="auto"/>
              <w:right w:val="single" w:sz="4" w:space="0" w:color="auto"/>
            </w:tcBorders>
            <w:shd w:val="clear" w:color="auto" w:fill="auto"/>
            <w:noWrap/>
          </w:tcPr>
          <w:p w14:paraId="06AED123" w14:textId="309147C5" w:rsidR="00E52CBB" w:rsidRPr="00902E0E" w:rsidRDefault="00E52CBB" w:rsidP="00E52CBB">
            <w:pPr>
              <w:jc w:val="right"/>
              <w:rPr>
                <w:rFonts w:cs="Arial"/>
                <w:color w:val="000000"/>
                <w:szCs w:val="24"/>
              </w:rPr>
            </w:pPr>
            <w:r w:rsidRPr="00CA2E66">
              <w:t>15.3%</w:t>
            </w:r>
          </w:p>
        </w:tc>
      </w:tr>
      <w:tr w:rsidR="00E52CBB" w:rsidRPr="003229BA" w14:paraId="07DF09C7" w14:textId="77777777" w:rsidTr="00E52CBB">
        <w:trPr>
          <w:trHeight w:val="300"/>
          <w:jc w:val="center"/>
        </w:trPr>
        <w:tc>
          <w:tcPr>
            <w:tcW w:w="2459" w:type="dxa"/>
            <w:tcBorders>
              <w:top w:val="nil"/>
              <w:left w:val="single" w:sz="4" w:space="0" w:color="auto"/>
              <w:bottom w:val="single" w:sz="4" w:space="0" w:color="auto"/>
              <w:right w:val="single" w:sz="4" w:space="0" w:color="auto"/>
            </w:tcBorders>
            <w:shd w:val="clear" w:color="auto" w:fill="auto"/>
            <w:noWrap/>
            <w:hideMark/>
          </w:tcPr>
          <w:p w14:paraId="572B8275" w14:textId="5449F310" w:rsidR="00E52CBB" w:rsidRPr="00E52CBB" w:rsidRDefault="00E52CBB" w:rsidP="00E52CBB">
            <w:pPr>
              <w:rPr>
                <w:rFonts w:cs="Arial"/>
                <w:b/>
                <w:color w:val="000000"/>
                <w:szCs w:val="24"/>
              </w:rPr>
            </w:pPr>
            <w:r w:rsidRPr="00E52CBB">
              <w:rPr>
                <w:b/>
              </w:rPr>
              <w:t>Other</w:t>
            </w:r>
            <w:r w:rsidR="0034418A">
              <w:rPr>
                <w:rStyle w:val="FootnoteReference"/>
                <w:b/>
              </w:rPr>
              <w:footnoteReference w:id="9"/>
            </w:r>
          </w:p>
        </w:tc>
        <w:tc>
          <w:tcPr>
            <w:tcW w:w="1913" w:type="dxa"/>
            <w:tcBorders>
              <w:top w:val="nil"/>
              <w:left w:val="single" w:sz="4" w:space="0" w:color="auto"/>
              <w:bottom w:val="single" w:sz="4" w:space="0" w:color="auto"/>
              <w:right w:val="single" w:sz="4" w:space="0" w:color="auto"/>
            </w:tcBorders>
            <w:shd w:val="clear" w:color="auto" w:fill="auto"/>
            <w:noWrap/>
          </w:tcPr>
          <w:p w14:paraId="3B38A5EF" w14:textId="1F6FF0F5" w:rsidR="00E52CBB" w:rsidRPr="00902E0E" w:rsidRDefault="00E52CBB" w:rsidP="00E52CBB">
            <w:pPr>
              <w:jc w:val="right"/>
              <w:rPr>
                <w:rFonts w:cs="Arial"/>
                <w:szCs w:val="24"/>
              </w:rPr>
            </w:pPr>
            <w:r w:rsidRPr="00CA2E66">
              <w:t>12</w:t>
            </w:r>
          </w:p>
        </w:tc>
        <w:tc>
          <w:tcPr>
            <w:tcW w:w="1914" w:type="dxa"/>
            <w:tcBorders>
              <w:top w:val="nil"/>
              <w:left w:val="nil"/>
              <w:bottom w:val="single" w:sz="4" w:space="0" w:color="auto"/>
              <w:right w:val="single" w:sz="4" w:space="0" w:color="auto"/>
            </w:tcBorders>
            <w:shd w:val="clear" w:color="auto" w:fill="auto"/>
            <w:noWrap/>
            <w:hideMark/>
          </w:tcPr>
          <w:p w14:paraId="07429D17" w14:textId="362423DF" w:rsidR="00E52CBB" w:rsidRPr="00902E0E" w:rsidRDefault="00E52CBB" w:rsidP="00E52CBB">
            <w:pPr>
              <w:jc w:val="right"/>
              <w:rPr>
                <w:rFonts w:cs="Arial"/>
                <w:color w:val="000000"/>
                <w:szCs w:val="24"/>
              </w:rPr>
            </w:pPr>
            <w:r w:rsidRPr="00CA2E66">
              <w:t>11.3%</w:t>
            </w:r>
          </w:p>
        </w:tc>
        <w:tc>
          <w:tcPr>
            <w:tcW w:w="1913" w:type="dxa"/>
            <w:tcBorders>
              <w:top w:val="nil"/>
              <w:left w:val="nil"/>
              <w:bottom w:val="single" w:sz="4" w:space="0" w:color="auto"/>
              <w:right w:val="single" w:sz="4" w:space="0" w:color="auto"/>
            </w:tcBorders>
            <w:shd w:val="clear" w:color="auto" w:fill="auto"/>
            <w:noWrap/>
          </w:tcPr>
          <w:p w14:paraId="219137FA" w14:textId="260B6EB7" w:rsidR="00E52CBB" w:rsidRPr="00902E0E" w:rsidRDefault="00E52CBB" w:rsidP="00E52CBB">
            <w:pPr>
              <w:jc w:val="right"/>
              <w:rPr>
                <w:rFonts w:cs="Arial"/>
                <w:color w:val="000000"/>
                <w:szCs w:val="24"/>
              </w:rPr>
            </w:pPr>
            <w:r w:rsidRPr="00CA2E66">
              <w:t>418</w:t>
            </w:r>
          </w:p>
        </w:tc>
        <w:tc>
          <w:tcPr>
            <w:tcW w:w="1914" w:type="dxa"/>
            <w:tcBorders>
              <w:top w:val="nil"/>
              <w:left w:val="nil"/>
              <w:bottom w:val="single" w:sz="4" w:space="0" w:color="auto"/>
              <w:right w:val="single" w:sz="4" w:space="0" w:color="auto"/>
            </w:tcBorders>
            <w:shd w:val="clear" w:color="auto" w:fill="auto"/>
            <w:noWrap/>
          </w:tcPr>
          <w:p w14:paraId="5B1D2346" w14:textId="50939265" w:rsidR="00E52CBB" w:rsidRPr="00902E0E" w:rsidRDefault="00E52CBB" w:rsidP="00E52CBB">
            <w:pPr>
              <w:jc w:val="right"/>
              <w:rPr>
                <w:rFonts w:cs="Arial"/>
                <w:color w:val="000000"/>
                <w:szCs w:val="24"/>
              </w:rPr>
            </w:pPr>
            <w:r w:rsidRPr="00CA2E66">
              <w:t>16.0%</w:t>
            </w:r>
          </w:p>
        </w:tc>
      </w:tr>
      <w:tr w:rsidR="00E52CBB" w:rsidRPr="003229BA" w14:paraId="39325396" w14:textId="77777777" w:rsidTr="00E52CBB">
        <w:trPr>
          <w:trHeight w:val="300"/>
          <w:jc w:val="center"/>
        </w:trPr>
        <w:tc>
          <w:tcPr>
            <w:tcW w:w="2459" w:type="dxa"/>
            <w:tcBorders>
              <w:top w:val="nil"/>
              <w:left w:val="single" w:sz="4" w:space="0" w:color="auto"/>
              <w:bottom w:val="single" w:sz="4" w:space="0" w:color="auto"/>
              <w:right w:val="single" w:sz="4" w:space="0" w:color="auto"/>
            </w:tcBorders>
            <w:shd w:val="clear" w:color="auto" w:fill="auto"/>
            <w:noWrap/>
            <w:hideMark/>
          </w:tcPr>
          <w:p w14:paraId="1286C680" w14:textId="4B0E87F9" w:rsidR="00E52CBB" w:rsidRPr="00E52CBB" w:rsidRDefault="00E52CBB" w:rsidP="00E52CBB">
            <w:pPr>
              <w:rPr>
                <w:rFonts w:cs="Arial"/>
                <w:b/>
                <w:color w:val="000000"/>
                <w:szCs w:val="24"/>
              </w:rPr>
            </w:pPr>
            <w:r w:rsidRPr="00E52CBB">
              <w:rPr>
                <w:b/>
              </w:rPr>
              <w:t>Total</w:t>
            </w:r>
          </w:p>
        </w:tc>
        <w:tc>
          <w:tcPr>
            <w:tcW w:w="1913" w:type="dxa"/>
            <w:tcBorders>
              <w:top w:val="nil"/>
              <w:left w:val="single" w:sz="4" w:space="0" w:color="auto"/>
              <w:bottom w:val="single" w:sz="4" w:space="0" w:color="auto"/>
              <w:right w:val="single" w:sz="4" w:space="0" w:color="auto"/>
            </w:tcBorders>
            <w:shd w:val="clear" w:color="auto" w:fill="auto"/>
            <w:noWrap/>
          </w:tcPr>
          <w:p w14:paraId="5779E09C" w14:textId="441B75E2" w:rsidR="00E52CBB" w:rsidRPr="00E52CBB" w:rsidRDefault="00E52CBB" w:rsidP="00E52CBB">
            <w:pPr>
              <w:jc w:val="right"/>
              <w:rPr>
                <w:rFonts w:cs="Arial"/>
                <w:b/>
                <w:szCs w:val="24"/>
              </w:rPr>
            </w:pPr>
            <w:r w:rsidRPr="00E52CBB">
              <w:rPr>
                <w:b/>
              </w:rPr>
              <w:t>106</w:t>
            </w:r>
          </w:p>
        </w:tc>
        <w:tc>
          <w:tcPr>
            <w:tcW w:w="1914" w:type="dxa"/>
            <w:tcBorders>
              <w:top w:val="nil"/>
              <w:left w:val="nil"/>
              <w:bottom w:val="single" w:sz="4" w:space="0" w:color="auto"/>
              <w:right w:val="single" w:sz="4" w:space="0" w:color="auto"/>
            </w:tcBorders>
            <w:shd w:val="clear" w:color="auto" w:fill="auto"/>
            <w:noWrap/>
            <w:hideMark/>
          </w:tcPr>
          <w:p w14:paraId="79AA9EC7" w14:textId="74E43FFA" w:rsidR="00E52CBB" w:rsidRPr="00E52CBB" w:rsidRDefault="00E52CBB" w:rsidP="00E52CBB">
            <w:pPr>
              <w:jc w:val="right"/>
              <w:rPr>
                <w:rFonts w:cs="Arial"/>
                <w:b/>
                <w:color w:val="000000"/>
                <w:szCs w:val="24"/>
              </w:rPr>
            </w:pPr>
            <w:r w:rsidRPr="00E52CBB">
              <w:rPr>
                <w:b/>
              </w:rPr>
              <w:t>100.0%</w:t>
            </w:r>
          </w:p>
        </w:tc>
        <w:tc>
          <w:tcPr>
            <w:tcW w:w="1913" w:type="dxa"/>
            <w:tcBorders>
              <w:top w:val="nil"/>
              <w:left w:val="nil"/>
              <w:bottom w:val="single" w:sz="4" w:space="0" w:color="auto"/>
              <w:right w:val="single" w:sz="4" w:space="0" w:color="auto"/>
            </w:tcBorders>
            <w:shd w:val="clear" w:color="auto" w:fill="auto"/>
            <w:noWrap/>
          </w:tcPr>
          <w:p w14:paraId="219A3DE4" w14:textId="44A2EB7A" w:rsidR="00E52CBB" w:rsidRPr="00E52CBB" w:rsidRDefault="00E52CBB" w:rsidP="00E52CBB">
            <w:pPr>
              <w:jc w:val="right"/>
              <w:rPr>
                <w:rFonts w:cs="Arial"/>
                <w:b/>
                <w:color w:val="000000"/>
                <w:szCs w:val="24"/>
              </w:rPr>
            </w:pPr>
            <w:r w:rsidRPr="00E52CBB">
              <w:rPr>
                <w:b/>
              </w:rPr>
              <w:t>2613</w:t>
            </w:r>
          </w:p>
        </w:tc>
        <w:tc>
          <w:tcPr>
            <w:tcW w:w="1914" w:type="dxa"/>
            <w:tcBorders>
              <w:top w:val="nil"/>
              <w:left w:val="nil"/>
              <w:bottom w:val="single" w:sz="4" w:space="0" w:color="auto"/>
              <w:right w:val="single" w:sz="4" w:space="0" w:color="auto"/>
            </w:tcBorders>
            <w:shd w:val="clear" w:color="auto" w:fill="auto"/>
            <w:noWrap/>
          </w:tcPr>
          <w:p w14:paraId="35452893" w14:textId="177E350C" w:rsidR="00E52CBB" w:rsidRPr="00E52CBB" w:rsidRDefault="00E52CBB" w:rsidP="00E52CBB">
            <w:pPr>
              <w:jc w:val="right"/>
              <w:rPr>
                <w:rFonts w:cs="Arial"/>
                <w:b/>
                <w:color w:val="000000"/>
                <w:szCs w:val="24"/>
              </w:rPr>
            </w:pPr>
            <w:r w:rsidRPr="00E52CBB">
              <w:rPr>
                <w:b/>
              </w:rPr>
              <w:t>100.0%</w:t>
            </w:r>
          </w:p>
        </w:tc>
      </w:tr>
    </w:tbl>
    <w:p w14:paraId="3451569B" w14:textId="48F5BA51" w:rsidR="006376F4" w:rsidRDefault="006376F4" w:rsidP="00BB0A71">
      <w:pPr>
        <w:rPr>
          <w:rFonts w:cs="Arial"/>
          <w:szCs w:val="24"/>
        </w:rPr>
      </w:pPr>
    </w:p>
    <w:p w14:paraId="15F98AB2" w14:textId="10EF78AA" w:rsidR="0034418A" w:rsidRDefault="0034418A" w:rsidP="00BB0A71">
      <w:pPr>
        <w:rPr>
          <w:rFonts w:cs="Arial"/>
          <w:szCs w:val="24"/>
        </w:rPr>
      </w:pPr>
    </w:p>
    <w:p w14:paraId="4DF4DC03" w14:textId="77777777" w:rsidR="0034418A" w:rsidRPr="0096798A" w:rsidRDefault="0034418A" w:rsidP="00BB0A71">
      <w:pPr>
        <w:rPr>
          <w:rFonts w:cs="Arial"/>
          <w:szCs w:val="24"/>
        </w:rPr>
      </w:pPr>
    </w:p>
    <w:p w14:paraId="36010AAD" w14:textId="2B3F7E2B" w:rsidR="00AB0126" w:rsidRPr="0096798A" w:rsidRDefault="00D80935" w:rsidP="008E7061">
      <w:pPr>
        <w:pStyle w:val="Heading3"/>
      </w:pPr>
      <w:r>
        <w:t>Leavers</w:t>
      </w:r>
    </w:p>
    <w:p w14:paraId="61036371" w14:textId="6EE2E80D" w:rsidR="00AC4B2B" w:rsidRPr="0096798A" w:rsidRDefault="00C54255" w:rsidP="00FD7982">
      <w:pPr>
        <w:rPr>
          <w:rFonts w:cs="Arial"/>
          <w:szCs w:val="24"/>
        </w:rPr>
      </w:pPr>
      <w:r w:rsidRPr="0096798A">
        <w:rPr>
          <w:rFonts w:cs="Arial"/>
          <w:szCs w:val="24"/>
        </w:rPr>
        <w:t xml:space="preserve">During </w:t>
      </w:r>
      <w:r w:rsidR="00FD7982">
        <w:rPr>
          <w:rFonts w:cs="Arial"/>
          <w:szCs w:val="24"/>
        </w:rPr>
        <w:t>2024-2025</w:t>
      </w:r>
      <w:r w:rsidRPr="0096798A">
        <w:rPr>
          <w:rFonts w:cs="Arial"/>
          <w:szCs w:val="24"/>
        </w:rPr>
        <w:t xml:space="preserve"> </w:t>
      </w:r>
      <w:r w:rsidR="00FD7982">
        <w:rPr>
          <w:rFonts w:cs="Arial"/>
          <w:szCs w:val="24"/>
        </w:rPr>
        <w:t xml:space="preserve">the </w:t>
      </w:r>
      <w:r w:rsidR="00D80935">
        <w:rPr>
          <w:rFonts w:cs="Arial"/>
          <w:szCs w:val="24"/>
        </w:rPr>
        <w:t xml:space="preserve">proportion of leavers </w:t>
      </w:r>
      <w:r w:rsidRPr="0096798A">
        <w:rPr>
          <w:rFonts w:cs="Arial"/>
          <w:szCs w:val="24"/>
        </w:rPr>
        <w:t xml:space="preserve">was highest in the </w:t>
      </w:r>
      <w:r w:rsidR="00AC4B2B" w:rsidRPr="0096798A">
        <w:rPr>
          <w:rFonts w:cs="Arial"/>
          <w:szCs w:val="24"/>
        </w:rPr>
        <w:t xml:space="preserve">group of staff who had </w:t>
      </w:r>
      <w:r w:rsidR="00DD3504" w:rsidRPr="0096798A">
        <w:rPr>
          <w:rFonts w:cs="Arial"/>
          <w:szCs w:val="24"/>
        </w:rPr>
        <w:t>“No Religion”</w:t>
      </w:r>
      <w:r w:rsidR="00AC4B2B" w:rsidRPr="0096798A">
        <w:rPr>
          <w:rFonts w:cs="Arial"/>
          <w:szCs w:val="24"/>
        </w:rPr>
        <w:t xml:space="preserve">: </w:t>
      </w:r>
      <w:r w:rsidR="005E2BA8">
        <w:rPr>
          <w:rFonts w:cs="Arial"/>
          <w:szCs w:val="24"/>
        </w:rPr>
        <w:t>3</w:t>
      </w:r>
      <w:r w:rsidR="00FD7982">
        <w:rPr>
          <w:rFonts w:cs="Arial"/>
          <w:szCs w:val="24"/>
        </w:rPr>
        <w:t>0.3</w:t>
      </w:r>
      <w:r w:rsidR="00E5597F" w:rsidRPr="0096798A">
        <w:rPr>
          <w:rFonts w:cs="Arial"/>
          <w:szCs w:val="24"/>
        </w:rPr>
        <w:t xml:space="preserve">% of </w:t>
      </w:r>
      <w:r w:rsidR="00D80935">
        <w:rPr>
          <w:rFonts w:cs="Arial"/>
          <w:szCs w:val="24"/>
        </w:rPr>
        <w:t>leavers</w:t>
      </w:r>
      <w:r w:rsidR="00FD7982">
        <w:rPr>
          <w:rFonts w:cs="Arial"/>
          <w:szCs w:val="24"/>
        </w:rPr>
        <w:t xml:space="preserve"> compared to 29</w:t>
      </w:r>
      <w:r w:rsidR="00E5597F" w:rsidRPr="0096798A">
        <w:rPr>
          <w:rFonts w:cs="Arial"/>
          <w:szCs w:val="24"/>
        </w:rPr>
        <w:t>.</w:t>
      </w:r>
      <w:r w:rsidR="007B6597">
        <w:rPr>
          <w:rFonts w:cs="Arial"/>
          <w:szCs w:val="24"/>
        </w:rPr>
        <w:t>5</w:t>
      </w:r>
      <w:r w:rsidR="00AC4B2B" w:rsidRPr="0096798A">
        <w:rPr>
          <w:rFonts w:cs="Arial"/>
          <w:szCs w:val="24"/>
        </w:rPr>
        <w:t>% of staff</w:t>
      </w:r>
      <w:r w:rsidR="008C0FA4" w:rsidRPr="0096798A">
        <w:rPr>
          <w:rFonts w:cs="Arial"/>
          <w:szCs w:val="24"/>
        </w:rPr>
        <w:t>:</w:t>
      </w:r>
    </w:p>
    <w:p w14:paraId="5A0AC2A9" w14:textId="6230113E" w:rsidR="0006021C" w:rsidRDefault="0006021C" w:rsidP="00BB0A71">
      <w:pPr>
        <w:rPr>
          <w:rFonts w:cs="Arial"/>
          <w:sz w:val="28"/>
          <w:szCs w:val="24"/>
        </w:rPr>
      </w:pPr>
    </w:p>
    <w:tbl>
      <w:tblPr>
        <w:tblW w:w="10113" w:type="dxa"/>
        <w:jc w:val="center"/>
        <w:tblLayout w:type="fixed"/>
        <w:tblLook w:val="04A0" w:firstRow="1" w:lastRow="0" w:firstColumn="1" w:lastColumn="0" w:noHBand="0" w:noVBand="1"/>
      </w:tblPr>
      <w:tblGrid>
        <w:gridCol w:w="3119"/>
        <w:gridCol w:w="1748"/>
        <w:gridCol w:w="1749"/>
        <w:gridCol w:w="1748"/>
        <w:gridCol w:w="1749"/>
      </w:tblGrid>
      <w:tr w:rsidR="001F40E1" w:rsidRPr="003229BA" w14:paraId="4B32E29A" w14:textId="77777777" w:rsidTr="001F40E1">
        <w:trPr>
          <w:trHeight w:val="300"/>
          <w:jc w:val="center"/>
        </w:trPr>
        <w:tc>
          <w:tcPr>
            <w:tcW w:w="3119" w:type="dxa"/>
            <w:tcBorders>
              <w:left w:val="nil"/>
              <w:bottom w:val="nil"/>
              <w:right w:val="single" w:sz="4" w:space="0" w:color="auto"/>
            </w:tcBorders>
            <w:shd w:val="clear" w:color="auto" w:fill="auto"/>
            <w:noWrap/>
            <w:vAlign w:val="center"/>
            <w:hideMark/>
          </w:tcPr>
          <w:p w14:paraId="457D3441" w14:textId="77777777" w:rsidR="001F40E1" w:rsidRPr="009B29B0" w:rsidRDefault="001F40E1" w:rsidP="00811A2E">
            <w:pPr>
              <w:rPr>
                <w:rFonts w:eastAsia="Times New Roman" w:cs="Arial"/>
                <w:b/>
                <w:color w:val="000000"/>
                <w:szCs w:val="24"/>
                <w:lang w:eastAsia="en-GB"/>
              </w:rPr>
            </w:pPr>
          </w:p>
        </w:tc>
        <w:tc>
          <w:tcPr>
            <w:tcW w:w="3497" w:type="dxa"/>
            <w:gridSpan w:val="2"/>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6F4A790D" w14:textId="77777777" w:rsidR="001F40E1" w:rsidRPr="003229BA" w:rsidRDefault="001F40E1" w:rsidP="00811A2E">
            <w:pPr>
              <w:rPr>
                <w:rFonts w:eastAsia="Times New Roman" w:cs="Arial"/>
                <w:b/>
                <w:color w:val="000000"/>
                <w:szCs w:val="24"/>
                <w:lang w:eastAsia="en-GB"/>
              </w:rPr>
            </w:pPr>
            <w:r>
              <w:rPr>
                <w:rFonts w:eastAsia="Times New Roman" w:cs="Arial"/>
                <w:b/>
                <w:color w:val="000000"/>
                <w:szCs w:val="24"/>
                <w:lang w:eastAsia="en-GB"/>
              </w:rPr>
              <w:t>Promotions</w:t>
            </w:r>
          </w:p>
        </w:tc>
        <w:tc>
          <w:tcPr>
            <w:tcW w:w="3497" w:type="dxa"/>
            <w:gridSpan w:val="2"/>
            <w:tcBorders>
              <w:top w:val="single" w:sz="4" w:space="0" w:color="auto"/>
              <w:left w:val="nil"/>
              <w:bottom w:val="single" w:sz="4" w:space="0" w:color="auto"/>
              <w:right w:val="single" w:sz="4" w:space="0" w:color="auto"/>
            </w:tcBorders>
            <w:shd w:val="clear" w:color="auto" w:fill="auto"/>
            <w:noWrap/>
            <w:vAlign w:val="center"/>
            <w:hideMark/>
          </w:tcPr>
          <w:p w14:paraId="1712E6F4" w14:textId="77777777" w:rsidR="001F40E1" w:rsidRPr="003229BA" w:rsidRDefault="001F40E1" w:rsidP="00811A2E">
            <w:pPr>
              <w:rPr>
                <w:rFonts w:eastAsia="Times New Roman" w:cs="Arial"/>
                <w:b/>
                <w:color w:val="000000"/>
                <w:szCs w:val="24"/>
                <w:lang w:eastAsia="en-GB"/>
              </w:rPr>
            </w:pPr>
            <w:r>
              <w:rPr>
                <w:rFonts w:eastAsia="Times New Roman" w:cs="Arial"/>
                <w:b/>
                <w:color w:val="000000"/>
                <w:szCs w:val="24"/>
                <w:lang w:eastAsia="en-GB"/>
              </w:rPr>
              <w:t>Workforce</w:t>
            </w:r>
          </w:p>
        </w:tc>
      </w:tr>
      <w:tr w:rsidR="001F40E1" w:rsidRPr="003229BA" w14:paraId="29395F5C" w14:textId="77777777" w:rsidTr="001F40E1">
        <w:trPr>
          <w:trHeight w:val="300"/>
          <w:jc w:val="center"/>
        </w:trPr>
        <w:tc>
          <w:tcPr>
            <w:tcW w:w="3119" w:type="dxa"/>
            <w:tcBorders>
              <w:left w:val="nil"/>
              <w:bottom w:val="nil"/>
              <w:right w:val="single" w:sz="4" w:space="0" w:color="auto"/>
            </w:tcBorders>
            <w:shd w:val="clear" w:color="auto" w:fill="auto"/>
            <w:noWrap/>
            <w:vAlign w:val="center"/>
            <w:hideMark/>
          </w:tcPr>
          <w:p w14:paraId="7A2BFE1E" w14:textId="77777777" w:rsidR="001F40E1" w:rsidRPr="009B29B0" w:rsidRDefault="001F40E1" w:rsidP="00811A2E">
            <w:pPr>
              <w:rPr>
                <w:rFonts w:eastAsia="Times New Roman" w:cs="Arial"/>
                <w:b/>
                <w:color w:val="000000"/>
                <w:szCs w:val="24"/>
                <w:lang w:eastAsia="en-GB"/>
              </w:rPr>
            </w:pPr>
          </w:p>
        </w:tc>
        <w:tc>
          <w:tcPr>
            <w:tcW w:w="174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4C0AC61" w14:textId="77777777" w:rsidR="001F40E1" w:rsidRPr="003229BA" w:rsidRDefault="001F40E1" w:rsidP="00811A2E">
            <w:pPr>
              <w:rPr>
                <w:rFonts w:eastAsia="Times New Roman" w:cs="Arial"/>
                <w:b/>
                <w:color w:val="000000"/>
                <w:szCs w:val="24"/>
                <w:lang w:eastAsia="en-GB"/>
              </w:rPr>
            </w:pPr>
            <w:r w:rsidRPr="003229BA">
              <w:rPr>
                <w:rFonts w:eastAsia="Times New Roman" w:cs="Arial"/>
                <w:b/>
                <w:color w:val="000000"/>
                <w:szCs w:val="24"/>
                <w:lang w:eastAsia="en-GB"/>
              </w:rPr>
              <w:t>Headcount</w:t>
            </w:r>
          </w:p>
        </w:tc>
        <w:tc>
          <w:tcPr>
            <w:tcW w:w="1749" w:type="dxa"/>
            <w:tcBorders>
              <w:top w:val="single" w:sz="4" w:space="0" w:color="auto"/>
              <w:left w:val="nil"/>
              <w:bottom w:val="single" w:sz="4" w:space="0" w:color="auto"/>
              <w:right w:val="single" w:sz="4" w:space="0" w:color="auto"/>
            </w:tcBorders>
            <w:shd w:val="clear" w:color="auto" w:fill="auto"/>
            <w:noWrap/>
            <w:vAlign w:val="center"/>
            <w:hideMark/>
          </w:tcPr>
          <w:p w14:paraId="6EA1B2DE" w14:textId="77777777" w:rsidR="001F40E1" w:rsidRPr="003229BA" w:rsidRDefault="001F40E1" w:rsidP="00811A2E">
            <w:pPr>
              <w:rPr>
                <w:rFonts w:eastAsia="Times New Roman" w:cs="Arial"/>
                <w:b/>
                <w:color w:val="000000"/>
                <w:szCs w:val="24"/>
                <w:lang w:eastAsia="en-GB"/>
              </w:rPr>
            </w:pPr>
            <w:r w:rsidRPr="003229BA">
              <w:rPr>
                <w:rFonts w:eastAsia="Times New Roman" w:cs="Arial"/>
                <w:b/>
                <w:color w:val="000000"/>
                <w:szCs w:val="24"/>
                <w:lang w:eastAsia="en-GB"/>
              </w:rPr>
              <w:t>% Headcount</w:t>
            </w:r>
          </w:p>
        </w:tc>
        <w:tc>
          <w:tcPr>
            <w:tcW w:w="1748" w:type="dxa"/>
            <w:tcBorders>
              <w:top w:val="single" w:sz="4" w:space="0" w:color="auto"/>
              <w:left w:val="nil"/>
              <w:bottom w:val="single" w:sz="4" w:space="0" w:color="auto"/>
              <w:right w:val="single" w:sz="4" w:space="0" w:color="auto"/>
            </w:tcBorders>
            <w:shd w:val="clear" w:color="auto" w:fill="auto"/>
            <w:noWrap/>
            <w:vAlign w:val="center"/>
            <w:hideMark/>
          </w:tcPr>
          <w:p w14:paraId="4C57E03D" w14:textId="77777777" w:rsidR="001F40E1" w:rsidRPr="003229BA" w:rsidRDefault="001F40E1" w:rsidP="00811A2E">
            <w:pPr>
              <w:rPr>
                <w:rFonts w:eastAsia="Times New Roman" w:cs="Arial"/>
                <w:b/>
                <w:color w:val="000000"/>
                <w:szCs w:val="24"/>
                <w:lang w:eastAsia="en-GB"/>
              </w:rPr>
            </w:pPr>
            <w:r w:rsidRPr="003229BA">
              <w:rPr>
                <w:rFonts w:eastAsia="Times New Roman" w:cs="Arial"/>
                <w:b/>
                <w:color w:val="000000"/>
                <w:szCs w:val="24"/>
                <w:lang w:eastAsia="en-GB"/>
              </w:rPr>
              <w:t>Headcount</w:t>
            </w:r>
          </w:p>
        </w:tc>
        <w:tc>
          <w:tcPr>
            <w:tcW w:w="1749" w:type="dxa"/>
            <w:tcBorders>
              <w:top w:val="single" w:sz="4" w:space="0" w:color="auto"/>
              <w:left w:val="nil"/>
              <w:bottom w:val="single" w:sz="4" w:space="0" w:color="auto"/>
              <w:right w:val="single" w:sz="4" w:space="0" w:color="auto"/>
            </w:tcBorders>
            <w:shd w:val="clear" w:color="auto" w:fill="auto"/>
            <w:noWrap/>
            <w:vAlign w:val="center"/>
            <w:hideMark/>
          </w:tcPr>
          <w:p w14:paraId="62426C15" w14:textId="77777777" w:rsidR="001F40E1" w:rsidRPr="003229BA" w:rsidRDefault="001F40E1" w:rsidP="00811A2E">
            <w:pPr>
              <w:rPr>
                <w:rFonts w:eastAsia="Times New Roman" w:cs="Arial"/>
                <w:b/>
                <w:color w:val="000000"/>
                <w:szCs w:val="24"/>
                <w:lang w:eastAsia="en-GB"/>
              </w:rPr>
            </w:pPr>
            <w:r w:rsidRPr="003229BA">
              <w:rPr>
                <w:rFonts w:eastAsia="Times New Roman" w:cs="Arial"/>
                <w:b/>
                <w:color w:val="000000"/>
                <w:szCs w:val="24"/>
                <w:lang w:eastAsia="en-GB"/>
              </w:rPr>
              <w:t>% Headcount</w:t>
            </w:r>
          </w:p>
        </w:tc>
      </w:tr>
      <w:tr w:rsidR="001F40E1" w:rsidRPr="003229BA" w14:paraId="05A01D1A" w14:textId="77777777" w:rsidTr="001F40E1">
        <w:trPr>
          <w:trHeight w:val="300"/>
          <w:jc w:val="center"/>
        </w:trPr>
        <w:tc>
          <w:tcPr>
            <w:tcW w:w="3119" w:type="dxa"/>
            <w:tcBorders>
              <w:top w:val="single" w:sz="4" w:space="0" w:color="auto"/>
              <w:left w:val="single" w:sz="4" w:space="0" w:color="auto"/>
              <w:bottom w:val="single" w:sz="4" w:space="0" w:color="auto"/>
              <w:right w:val="single" w:sz="4" w:space="0" w:color="auto"/>
            </w:tcBorders>
            <w:shd w:val="clear" w:color="auto" w:fill="auto"/>
            <w:noWrap/>
          </w:tcPr>
          <w:p w14:paraId="190C1E52" w14:textId="17018ADA" w:rsidR="001F40E1" w:rsidRPr="001F40E1" w:rsidRDefault="001F40E1" w:rsidP="001F40E1">
            <w:pPr>
              <w:rPr>
                <w:rFonts w:cs="Arial"/>
                <w:b/>
                <w:color w:val="000000"/>
                <w:szCs w:val="24"/>
              </w:rPr>
            </w:pPr>
            <w:r w:rsidRPr="001F40E1">
              <w:rPr>
                <w:b/>
              </w:rPr>
              <w:t>No Religion</w:t>
            </w:r>
          </w:p>
        </w:tc>
        <w:tc>
          <w:tcPr>
            <w:tcW w:w="1748" w:type="dxa"/>
            <w:tcBorders>
              <w:top w:val="nil"/>
              <w:left w:val="single" w:sz="4" w:space="0" w:color="auto"/>
              <w:bottom w:val="single" w:sz="4" w:space="0" w:color="auto"/>
              <w:right w:val="single" w:sz="4" w:space="0" w:color="auto"/>
            </w:tcBorders>
            <w:shd w:val="clear" w:color="auto" w:fill="auto"/>
            <w:noWrap/>
          </w:tcPr>
          <w:p w14:paraId="00F3F7B9" w14:textId="61AFA101" w:rsidR="001F40E1" w:rsidRPr="00902E0E" w:rsidRDefault="001F40E1" w:rsidP="001F40E1">
            <w:pPr>
              <w:jc w:val="right"/>
              <w:rPr>
                <w:rFonts w:cs="Arial"/>
                <w:szCs w:val="24"/>
              </w:rPr>
            </w:pPr>
            <w:r w:rsidRPr="003F1B7B">
              <w:t>71</w:t>
            </w:r>
          </w:p>
        </w:tc>
        <w:tc>
          <w:tcPr>
            <w:tcW w:w="1749" w:type="dxa"/>
            <w:tcBorders>
              <w:top w:val="nil"/>
              <w:left w:val="nil"/>
              <w:bottom w:val="single" w:sz="4" w:space="0" w:color="auto"/>
              <w:right w:val="single" w:sz="4" w:space="0" w:color="auto"/>
            </w:tcBorders>
            <w:shd w:val="clear" w:color="auto" w:fill="auto"/>
            <w:noWrap/>
          </w:tcPr>
          <w:p w14:paraId="2A733612" w14:textId="5CEE3341" w:rsidR="001F40E1" w:rsidRPr="00902E0E" w:rsidRDefault="001F40E1" w:rsidP="001F40E1">
            <w:pPr>
              <w:jc w:val="right"/>
              <w:rPr>
                <w:rFonts w:cs="Arial"/>
                <w:color w:val="000000"/>
                <w:szCs w:val="24"/>
              </w:rPr>
            </w:pPr>
            <w:r w:rsidRPr="003F1B7B">
              <w:t>30.3%</w:t>
            </w:r>
          </w:p>
        </w:tc>
        <w:tc>
          <w:tcPr>
            <w:tcW w:w="1748" w:type="dxa"/>
            <w:tcBorders>
              <w:top w:val="nil"/>
              <w:left w:val="nil"/>
              <w:bottom w:val="single" w:sz="4" w:space="0" w:color="auto"/>
              <w:right w:val="single" w:sz="4" w:space="0" w:color="auto"/>
            </w:tcBorders>
            <w:shd w:val="clear" w:color="auto" w:fill="auto"/>
            <w:noWrap/>
          </w:tcPr>
          <w:p w14:paraId="20EE1D6B" w14:textId="43749BDC" w:rsidR="001F40E1" w:rsidRPr="00902E0E" w:rsidRDefault="001F40E1" w:rsidP="001F40E1">
            <w:pPr>
              <w:jc w:val="right"/>
              <w:rPr>
                <w:rFonts w:cs="Arial"/>
                <w:color w:val="000000"/>
                <w:szCs w:val="24"/>
              </w:rPr>
            </w:pPr>
            <w:r w:rsidRPr="00AC48D2">
              <w:t>771</w:t>
            </w:r>
          </w:p>
        </w:tc>
        <w:tc>
          <w:tcPr>
            <w:tcW w:w="1749" w:type="dxa"/>
            <w:tcBorders>
              <w:top w:val="nil"/>
              <w:left w:val="nil"/>
              <w:bottom w:val="single" w:sz="4" w:space="0" w:color="auto"/>
              <w:right w:val="single" w:sz="4" w:space="0" w:color="auto"/>
            </w:tcBorders>
            <w:shd w:val="clear" w:color="auto" w:fill="auto"/>
            <w:noWrap/>
          </w:tcPr>
          <w:p w14:paraId="69EB5EC8" w14:textId="6B8C25C7" w:rsidR="001F40E1" w:rsidRPr="00902E0E" w:rsidRDefault="001F40E1" w:rsidP="001F40E1">
            <w:pPr>
              <w:jc w:val="right"/>
              <w:rPr>
                <w:rFonts w:cs="Arial"/>
                <w:color w:val="000000"/>
                <w:szCs w:val="24"/>
              </w:rPr>
            </w:pPr>
            <w:r w:rsidRPr="00AC48D2">
              <w:t>29.5%</w:t>
            </w:r>
          </w:p>
        </w:tc>
      </w:tr>
      <w:tr w:rsidR="001F40E1" w:rsidRPr="003229BA" w14:paraId="67AC6924" w14:textId="77777777" w:rsidTr="001F40E1">
        <w:trPr>
          <w:trHeight w:val="300"/>
          <w:jc w:val="center"/>
        </w:trPr>
        <w:tc>
          <w:tcPr>
            <w:tcW w:w="3119" w:type="dxa"/>
            <w:tcBorders>
              <w:top w:val="single" w:sz="4" w:space="0" w:color="auto"/>
              <w:left w:val="single" w:sz="4" w:space="0" w:color="auto"/>
              <w:bottom w:val="single" w:sz="4" w:space="0" w:color="auto"/>
              <w:right w:val="single" w:sz="4" w:space="0" w:color="auto"/>
            </w:tcBorders>
            <w:shd w:val="clear" w:color="auto" w:fill="auto"/>
            <w:noWrap/>
          </w:tcPr>
          <w:p w14:paraId="236E394E" w14:textId="3931262C" w:rsidR="001F40E1" w:rsidRPr="001F40E1" w:rsidRDefault="001F40E1" w:rsidP="001F40E1">
            <w:pPr>
              <w:rPr>
                <w:b/>
              </w:rPr>
            </w:pPr>
            <w:r w:rsidRPr="001F40E1">
              <w:rPr>
                <w:b/>
              </w:rPr>
              <w:t>Roman Catholic</w:t>
            </w:r>
          </w:p>
        </w:tc>
        <w:tc>
          <w:tcPr>
            <w:tcW w:w="1748" w:type="dxa"/>
            <w:tcBorders>
              <w:top w:val="nil"/>
              <w:left w:val="single" w:sz="4" w:space="0" w:color="auto"/>
              <w:bottom w:val="single" w:sz="4" w:space="0" w:color="auto"/>
              <w:right w:val="single" w:sz="4" w:space="0" w:color="auto"/>
            </w:tcBorders>
            <w:shd w:val="clear" w:color="auto" w:fill="auto"/>
            <w:noWrap/>
          </w:tcPr>
          <w:p w14:paraId="569918BC" w14:textId="2D922C7E" w:rsidR="001F40E1" w:rsidRPr="00CA2E66" w:rsidRDefault="001F40E1" w:rsidP="001F40E1">
            <w:pPr>
              <w:jc w:val="right"/>
            </w:pPr>
            <w:r w:rsidRPr="003F1B7B">
              <w:t>40</w:t>
            </w:r>
          </w:p>
        </w:tc>
        <w:tc>
          <w:tcPr>
            <w:tcW w:w="1749" w:type="dxa"/>
            <w:tcBorders>
              <w:top w:val="nil"/>
              <w:left w:val="nil"/>
              <w:bottom w:val="single" w:sz="4" w:space="0" w:color="auto"/>
              <w:right w:val="single" w:sz="4" w:space="0" w:color="auto"/>
            </w:tcBorders>
            <w:shd w:val="clear" w:color="auto" w:fill="auto"/>
            <w:noWrap/>
          </w:tcPr>
          <w:p w14:paraId="4A56D55D" w14:textId="5BC1B4B0" w:rsidR="001F40E1" w:rsidRPr="00CA2E66" w:rsidRDefault="001F40E1" w:rsidP="001F40E1">
            <w:pPr>
              <w:jc w:val="right"/>
            </w:pPr>
            <w:r w:rsidRPr="003F1B7B">
              <w:t>17.1%</w:t>
            </w:r>
          </w:p>
        </w:tc>
        <w:tc>
          <w:tcPr>
            <w:tcW w:w="1748" w:type="dxa"/>
            <w:tcBorders>
              <w:top w:val="nil"/>
              <w:left w:val="nil"/>
              <w:bottom w:val="single" w:sz="4" w:space="0" w:color="auto"/>
              <w:right w:val="single" w:sz="4" w:space="0" w:color="auto"/>
            </w:tcBorders>
            <w:shd w:val="clear" w:color="auto" w:fill="auto"/>
            <w:noWrap/>
          </w:tcPr>
          <w:p w14:paraId="00442E4D" w14:textId="7A9241D8" w:rsidR="001F40E1" w:rsidRPr="00CA2E66" w:rsidRDefault="001F40E1" w:rsidP="001F40E1">
            <w:pPr>
              <w:jc w:val="right"/>
            </w:pPr>
            <w:r w:rsidRPr="00AC48D2">
              <w:t>561</w:t>
            </w:r>
          </w:p>
        </w:tc>
        <w:tc>
          <w:tcPr>
            <w:tcW w:w="1749" w:type="dxa"/>
            <w:tcBorders>
              <w:top w:val="nil"/>
              <w:left w:val="nil"/>
              <w:bottom w:val="single" w:sz="4" w:space="0" w:color="auto"/>
              <w:right w:val="single" w:sz="4" w:space="0" w:color="auto"/>
            </w:tcBorders>
            <w:shd w:val="clear" w:color="auto" w:fill="auto"/>
            <w:noWrap/>
          </w:tcPr>
          <w:p w14:paraId="52B0E776" w14:textId="57F4F3BA" w:rsidR="001F40E1" w:rsidRPr="00CA2E66" w:rsidRDefault="001F40E1" w:rsidP="001F40E1">
            <w:pPr>
              <w:jc w:val="right"/>
            </w:pPr>
            <w:r w:rsidRPr="00AC48D2">
              <w:t>21.5%</w:t>
            </w:r>
          </w:p>
        </w:tc>
      </w:tr>
      <w:tr w:rsidR="001F40E1" w:rsidRPr="003229BA" w14:paraId="4E411FA8" w14:textId="77777777" w:rsidTr="001F40E1">
        <w:trPr>
          <w:trHeight w:val="300"/>
          <w:jc w:val="center"/>
        </w:trPr>
        <w:tc>
          <w:tcPr>
            <w:tcW w:w="3119" w:type="dxa"/>
            <w:tcBorders>
              <w:top w:val="single" w:sz="4" w:space="0" w:color="auto"/>
              <w:left w:val="single" w:sz="4" w:space="0" w:color="auto"/>
              <w:bottom w:val="single" w:sz="4" w:space="0" w:color="auto"/>
              <w:right w:val="single" w:sz="4" w:space="0" w:color="auto"/>
            </w:tcBorders>
            <w:shd w:val="clear" w:color="auto" w:fill="auto"/>
            <w:noWrap/>
          </w:tcPr>
          <w:p w14:paraId="3A7AEE0B" w14:textId="313DB8C0" w:rsidR="001F40E1" w:rsidRPr="001F40E1" w:rsidRDefault="001F40E1" w:rsidP="001F40E1">
            <w:pPr>
              <w:rPr>
                <w:b/>
              </w:rPr>
            </w:pPr>
            <w:r w:rsidRPr="001F40E1">
              <w:rPr>
                <w:b/>
              </w:rPr>
              <w:t>Church of Scotland</w:t>
            </w:r>
          </w:p>
        </w:tc>
        <w:tc>
          <w:tcPr>
            <w:tcW w:w="1748" w:type="dxa"/>
            <w:tcBorders>
              <w:top w:val="nil"/>
              <w:left w:val="single" w:sz="4" w:space="0" w:color="auto"/>
              <w:bottom w:val="single" w:sz="4" w:space="0" w:color="auto"/>
              <w:right w:val="single" w:sz="4" w:space="0" w:color="auto"/>
            </w:tcBorders>
            <w:shd w:val="clear" w:color="auto" w:fill="auto"/>
            <w:noWrap/>
          </w:tcPr>
          <w:p w14:paraId="190AE641" w14:textId="27E57E69" w:rsidR="001F40E1" w:rsidRPr="00CA2E66" w:rsidRDefault="001F40E1" w:rsidP="001F40E1">
            <w:pPr>
              <w:jc w:val="right"/>
            </w:pPr>
            <w:r w:rsidRPr="003F1B7B">
              <w:t>35</w:t>
            </w:r>
          </w:p>
        </w:tc>
        <w:tc>
          <w:tcPr>
            <w:tcW w:w="1749" w:type="dxa"/>
            <w:tcBorders>
              <w:top w:val="nil"/>
              <w:left w:val="nil"/>
              <w:bottom w:val="single" w:sz="4" w:space="0" w:color="auto"/>
              <w:right w:val="single" w:sz="4" w:space="0" w:color="auto"/>
            </w:tcBorders>
            <w:shd w:val="clear" w:color="auto" w:fill="auto"/>
            <w:noWrap/>
          </w:tcPr>
          <w:p w14:paraId="522FFF50" w14:textId="2A2F41C3" w:rsidR="001F40E1" w:rsidRPr="00CA2E66" w:rsidRDefault="001F40E1" w:rsidP="001F40E1">
            <w:pPr>
              <w:jc w:val="right"/>
            </w:pPr>
            <w:r w:rsidRPr="003F1B7B">
              <w:t>15.0%</w:t>
            </w:r>
          </w:p>
        </w:tc>
        <w:tc>
          <w:tcPr>
            <w:tcW w:w="1748" w:type="dxa"/>
            <w:tcBorders>
              <w:top w:val="nil"/>
              <w:left w:val="nil"/>
              <w:bottom w:val="single" w:sz="4" w:space="0" w:color="auto"/>
              <w:right w:val="single" w:sz="4" w:space="0" w:color="auto"/>
            </w:tcBorders>
            <w:shd w:val="clear" w:color="auto" w:fill="auto"/>
            <w:noWrap/>
          </w:tcPr>
          <w:p w14:paraId="166286A4" w14:textId="6B3714F0" w:rsidR="001F40E1" w:rsidRPr="00CA2E66" w:rsidRDefault="001F40E1" w:rsidP="001F40E1">
            <w:pPr>
              <w:jc w:val="right"/>
            </w:pPr>
            <w:r w:rsidRPr="00AC48D2">
              <w:t>399</w:t>
            </w:r>
          </w:p>
        </w:tc>
        <w:tc>
          <w:tcPr>
            <w:tcW w:w="1749" w:type="dxa"/>
            <w:tcBorders>
              <w:top w:val="nil"/>
              <w:left w:val="nil"/>
              <w:bottom w:val="single" w:sz="4" w:space="0" w:color="auto"/>
              <w:right w:val="single" w:sz="4" w:space="0" w:color="auto"/>
            </w:tcBorders>
            <w:shd w:val="clear" w:color="auto" w:fill="auto"/>
            <w:noWrap/>
          </w:tcPr>
          <w:p w14:paraId="5CD40E9A" w14:textId="3B2B2A62" w:rsidR="001F40E1" w:rsidRPr="00CA2E66" w:rsidRDefault="001F40E1" w:rsidP="001F40E1">
            <w:pPr>
              <w:jc w:val="right"/>
            </w:pPr>
            <w:r w:rsidRPr="00AC48D2">
              <w:t>15.3%</w:t>
            </w:r>
          </w:p>
        </w:tc>
      </w:tr>
      <w:tr w:rsidR="001F40E1" w:rsidRPr="003229BA" w14:paraId="3DF65B41" w14:textId="77777777" w:rsidTr="001F40E1">
        <w:trPr>
          <w:trHeight w:val="300"/>
          <w:jc w:val="center"/>
        </w:trPr>
        <w:tc>
          <w:tcPr>
            <w:tcW w:w="3119" w:type="dxa"/>
            <w:tcBorders>
              <w:top w:val="single" w:sz="4" w:space="0" w:color="auto"/>
              <w:left w:val="single" w:sz="4" w:space="0" w:color="auto"/>
              <w:bottom w:val="single" w:sz="4" w:space="0" w:color="auto"/>
              <w:right w:val="single" w:sz="4" w:space="0" w:color="auto"/>
            </w:tcBorders>
            <w:shd w:val="clear" w:color="auto" w:fill="auto"/>
            <w:noWrap/>
          </w:tcPr>
          <w:p w14:paraId="142ECE48" w14:textId="71FA917B" w:rsidR="001F40E1" w:rsidRPr="001F40E1" w:rsidRDefault="001F40E1" w:rsidP="001F40E1">
            <w:pPr>
              <w:rPr>
                <w:b/>
              </w:rPr>
            </w:pPr>
            <w:r w:rsidRPr="001F40E1">
              <w:rPr>
                <w:b/>
              </w:rPr>
              <w:t>Prefer not to say</w:t>
            </w:r>
          </w:p>
        </w:tc>
        <w:tc>
          <w:tcPr>
            <w:tcW w:w="1748" w:type="dxa"/>
            <w:tcBorders>
              <w:top w:val="nil"/>
              <w:left w:val="single" w:sz="4" w:space="0" w:color="auto"/>
              <w:bottom w:val="single" w:sz="4" w:space="0" w:color="auto"/>
              <w:right w:val="single" w:sz="4" w:space="0" w:color="auto"/>
            </w:tcBorders>
            <w:shd w:val="clear" w:color="auto" w:fill="auto"/>
            <w:noWrap/>
          </w:tcPr>
          <w:p w14:paraId="62AC65C3" w14:textId="34AC0C01" w:rsidR="001F40E1" w:rsidRPr="00CA2E66" w:rsidRDefault="001F40E1" w:rsidP="001F40E1">
            <w:pPr>
              <w:jc w:val="right"/>
            </w:pPr>
            <w:r w:rsidRPr="003F1B7B">
              <w:t>26</w:t>
            </w:r>
          </w:p>
        </w:tc>
        <w:tc>
          <w:tcPr>
            <w:tcW w:w="1749" w:type="dxa"/>
            <w:tcBorders>
              <w:top w:val="nil"/>
              <w:left w:val="nil"/>
              <w:bottom w:val="single" w:sz="4" w:space="0" w:color="auto"/>
              <w:right w:val="single" w:sz="4" w:space="0" w:color="auto"/>
            </w:tcBorders>
            <w:shd w:val="clear" w:color="auto" w:fill="auto"/>
            <w:noWrap/>
          </w:tcPr>
          <w:p w14:paraId="0AC8E03B" w14:textId="475540A1" w:rsidR="001F40E1" w:rsidRPr="00CA2E66" w:rsidRDefault="001F40E1" w:rsidP="001F40E1">
            <w:pPr>
              <w:jc w:val="right"/>
            </w:pPr>
            <w:r w:rsidRPr="003F1B7B">
              <w:t>11.1%</w:t>
            </w:r>
          </w:p>
        </w:tc>
        <w:tc>
          <w:tcPr>
            <w:tcW w:w="1748" w:type="dxa"/>
            <w:tcBorders>
              <w:top w:val="nil"/>
              <w:left w:val="nil"/>
              <w:bottom w:val="single" w:sz="4" w:space="0" w:color="auto"/>
              <w:right w:val="single" w:sz="4" w:space="0" w:color="auto"/>
            </w:tcBorders>
            <w:shd w:val="clear" w:color="auto" w:fill="auto"/>
            <w:noWrap/>
          </w:tcPr>
          <w:p w14:paraId="574EEA9C" w14:textId="0205BA5C" w:rsidR="001F40E1" w:rsidRPr="00CA2E66" w:rsidRDefault="001F40E1" w:rsidP="001F40E1">
            <w:pPr>
              <w:jc w:val="right"/>
            </w:pPr>
            <w:r w:rsidRPr="00AC48D2">
              <w:t>235</w:t>
            </w:r>
          </w:p>
        </w:tc>
        <w:tc>
          <w:tcPr>
            <w:tcW w:w="1749" w:type="dxa"/>
            <w:tcBorders>
              <w:top w:val="nil"/>
              <w:left w:val="nil"/>
              <w:bottom w:val="single" w:sz="4" w:space="0" w:color="auto"/>
              <w:right w:val="single" w:sz="4" w:space="0" w:color="auto"/>
            </w:tcBorders>
            <w:shd w:val="clear" w:color="auto" w:fill="auto"/>
            <w:noWrap/>
          </w:tcPr>
          <w:p w14:paraId="098B3ED6" w14:textId="30CB1D36" w:rsidR="001F40E1" w:rsidRPr="00CA2E66" w:rsidRDefault="001F40E1" w:rsidP="001F40E1">
            <w:pPr>
              <w:jc w:val="right"/>
            </w:pPr>
            <w:r w:rsidRPr="00AC48D2">
              <w:t>9.0%</w:t>
            </w:r>
          </w:p>
        </w:tc>
      </w:tr>
      <w:tr w:rsidR="001F40E1" w:rsidRPr="003229BA" w14:paraId="393A06A6" w14:textId="77777777" w:rsidTr="001F40E1">
        <w:trPr>
          <w:trHeight w:val="300"/>
          <w:jc w:val="center"/>
        </w:trPr>
        <w:tc>
          <w:tcPr>
            <w:tcW w:w="3119" w:type="dxa"/>
            <w:tcBorders>
              <w:top w:val="single" w:sz="4" w:space="0" w:color="auto"/>
              <w:left w:val="single" w:sz="4" w:space="0" w:color="auto"/>
              <w:bottom w:val="single" w:sz="4" w:space="0" w:color="auto"/>
              <w:right w:val="single" w:sz="4" w:space="0" w:color="auto"/>
            </w:tcBorders>
            <w:shd w:val="clear" w:color="auto" w:fill="auto"/>
            <w:noWrap/>
          </w:tcPr>
          <w:p w14:paraId="6A892298" w14:textId="26801DF1" w:rsidR="001F40E1" w:rsidRPr="001F40E1" w:rsidRDefault="001F40E1" w:rsidP="001F40E1">
            <w:pPr>
              <w:rPr>
                <w:rFonts w:cs="Arial"/>
                <w:b/>
                <w:color w:val="000000"/>
                <w:szCs w:val="24"/>
              </w:rPr>
            </w:pPr>
            <w:r w:rsidRPr="001F40E1">
              <w:rPr>
                <w:b/>
              </w:rPr>
              <w:t>Christian - Other</w:t>
            </w:r>
          </w:p>
        </w:tc>
        <w:tc>
          <w:tcPr>
            <w:tcW w:w="1748" w:type="dxa"/>
            <w:tcBorders>
              <w:top w:val="nil"/>
              <w:left w:val="single" w:sz="4" w:space="0" w:color="auto"/>
              <w:bottom w:val="single" w:sz="4" w:space="0" w:color="auto"/>
              <w:right w:val="single" w:sz="4" w:space="0" w:color="auto"/>
            </w:tcBorders>
            <w:shd w:val="clear" w:color="auto" w:fill="auto"/>
            <w:noWrap/>
          </w:tcPr>
          <w:p w14:paraId="2A010B3E" w14:textId="2E67E95D" w:rsidR="001F40E1" w:rsidRPr="00902E0E" w:rsidRDefault="001F40E1" w:rsidP="001F40E1">
            <w:pPr>
              <w:jc w:val="right"/>
              <w:rPr>
                <w:rFonts w:cs="Arial"/>
                <w:szCs w:val="24"/>
              </w:rPr>
            </w:pPr>
            <w:r w:rsidRPr="003F1B7B">
              <w:t>18</w:t>
            </w:r>
          </w:p>
        </w:tc>
        <w:tc>
          <w:tcPr>
            <w:tcW w:w="1749" w:type="dxa"/>
            <w:tcBorders>
              <w:top w:val="nil"/>
              <w:left w:val="nil"/>
              <w:bottom w:val="single" w:sz="4" w:space="0" w:color="auto"/>
              <w:right w:val="single" w:sz="4" w:space="0" w:color="auto"/>
            </w:tcBorders>
            <w:shd w:val="clear" w:color="auto" w:fill="auto"/>
            <w:noWrap/>
          </w:tcPr>
          <w:p w14:paraId="05192431" w14:textId="6743107B" w:rsidR="001F40E1" w:rsidRPr="00902E0E" w:rsidRDefault="001F40E1" w:rsidP="001F40E1">
            <w:pPr>
              <w:jc w:val="right"/>
              <w:rPr>
                <w:rFonts w:cs="Arial"/>
                <w:color w:val="000000"/>
                <w:szCs w:val="24"/>
              </w:rPr>
            </w:pPr>
            <w:r w:rsidRPr="003F1B7B">
              <w:t>7.7%</w:t>
            </w:r>
          </w:p>
        </w:tc>
        <w:tc>
          <w:tcPr>
            <w:tcW w:w="1748" w:type="dxa"/>
            <w:tcBorders>
              <w:top w:val="nil"/>
              <w:left w:val="nil"/>
              <w:bottom w:val="single" w:sz="4" w:space="0" w:color="auto"/>
              <w:right w:val="single" w:sz="4" w:space="0" w:color="auto"/>
            </w:tcBorders>
            <w:shd w:val="clear" w:color="auto" w:fill="auto"/>
            <w:noWrap/>
          </w:tcPr>
          <w:p w14:paraId="308E1709" w14:textId="7B2C6686" w:rsidR="001F40E1" w:rsidRPr="00902E0E" w:rsidRDefault="001F40E1" w:rsidP="001F40E1">
            <w:pPr>
              <w:jc w:val="right"/>
              <w:rPr>
                <w:rFonts w:cs="Arial"/>
                <w:color w:val="000000"/>
                <w:szCs w:val="24"/>
              </w:rPr>
            </w:pPr>
            <w:r w:rsidRPr="00AC48D2">
              <w:t>229</w:t>
            </w:r>
          </w:p>
        </w:tc>
        <w:tc>
          <w:tcPr>
            <w:tcW w:w="1749" w:type="dxa"/>
            <w:tcBorders>
              <w:top w:val="nil"/>
              <w:left w:val="nil"/>
              <w:bottom w:val="single" w:sz="4" w:space="0" w:color="auto"/>
              <w:right w:val="single" w:sz="4" w:space="0" w:color="auto"/>
            </w:tcBorders>
            <w:shd w:val="clear" w:color="auto" w:fill="auto"/>
            <w:noWrap/>
          </w:tcPr>
          <w:p w14:paraId="561686B1" w14:textId="71662594" w:rsidR="001F40E1" w:rsidRPr="00902E0E" w:rsidRDefault="001F40E1" w:rsidP="001F40E1">
            <w:pPr>
              <w:jc w:val="right"/>
              <w:rPr>
                <w:rFonts w:cs="Arial"/>
                <w:color w:val="000000"/>
                <w:szCs w:val="24"/>
              </w:rPr>
            </w:pPr>
            <w:r w:rsidRPr="00AC48D2">
              <w:t>8.8%</w:t>
            </w:r>
          </w:p>
        </w:tc>
      </w:tr>
      <w:tr w:rsidR="001F40E1" w:rsidRPr="003229BA" w14:paraId="210596C0" w14:textId="77777777" w:rsidTr="001F40E1">
        <w:trPr>
          <w:trHeight w:val="300"/>
          <w:jc w:val="center"/>
        </w:trPr>
        <w:tc>
          <w:tcPr>
            <w:tcW w:w="3119" w:type="dxa"/>
            <w:tcBorders>
              <w:top w:val="single" w:sz="4" w:space="0" w:color="auto"/>
              <w:left w:val="single" w:sz="4" w:space="0" w:color="auto"/>
              <w:bottom w:val="single" w:sz="4" w:space="0" w:color="auto"/>
              <w:right w:val="single" w:sz="4" w:space="0" w:color="auto"/>
            </w:tcBorders>
            <w:shd w:val="clear" w:color="auto" w:fill="auto"/>
            <w:noWrap/>
          </w:tcPr>
          <w:p w14:paraId="021DD9B0" w14:textId="250F4B87" w:rsidR="001F40E1" w:rsidRPr="001F40E1" w:rsidRDefault="001F40E1" w:rsidP="001F40E1">
            <w:pPr>
              <w:rPr>
                <w:rFonts w:cs="Arial"/>
                <w:b/>
                <w:color w:val="000000"/>
                <w:szCs w:val="24"/>
              </w:rPr>
            </w:pPr>
            <w:r w:rsidRPr="001F40E1">
              <w:rPr>
                <w:b/>
              </w:rPr>
              <w:t>No information provided</w:t>
            </w:r>
          </w:p>
        </w:tc>
        <w:tc>
          <w:tcPr>
            <w:tcW w:w="1748" w:type="dxa"/>
            <w:tcBorders>
              <w:top w:val="nil"/>
              <w:left w:val="single" w:sz="4" w:space="0" w:color="auto"/>
              <w:bottom w:val="single" w:sz="4" w:space="0" w:color="auto"/>
              <w:right w:val="single" w:sz="4" w:space="0" w:color="auto"/>
            </w:tcBorders>
            <w:shd w:val="clear" w:color="auto" w:fill="auto"/>
            <w:noWrap/>
          </w:tcPr>
          <w:p w14:paraId="4E34DE13" w14:textId="363B85E8" w:rsidR="001F40E1" w:rsidRPr="00902E0E" w:rsidRDefault="001F40E1" w:rsidP="001F40E1">
            <w:pPr>
              <w:jc w:val="right"/>
              <w:rPr>
                <w:rFonts w:cs="Arial"/>
                <w:szCs w:val="24"/>
              </w:rPr>
            </w:pPr>
            <w:r w:rsidRPr="003F1B7B">
              <w:t>15</w:t>
            </w:r>
          </w:p>
        </w:tc>
        <w:tc>
          <w:tcPr>
            <w:tcW w:w="1749" w:type="dxa"/>
            <w:tcBorders>
              <w:top w:val="nil"/>
              <w:left w:val="nil"/>
              <w:bottom w:val="single" w:sz="4" w:space="0" w:color="auto"/>
              <w:right w:val="single" w:sz="4" w:space="0" w:color="auto"/>
            </w:tcBorders>
            <w:shd w:val="clear" w:color="auto" w:fill="auto"/>
            <w:noWrap/>
          </w:tcPr>
          <w:p w14:paraId="5D384E07" w14:textId="4B31C74A" w:rsidR="001F40E1" w:rsidRPr="00902E0E" w:rsidRDefault="001F40E1" w:rsidP="001F40E1">
            <w:pPr>
              <w:jc w:val="right"/>
              <w:rPr>
                <w:rFonts w:cs="Arial"/>
                <w:color w:val="000000"/>
                <w:szCs w:val="24"/>
              </w:rPr>
            </w:pPr>
            <w:r w:rsidRPr="003F1B7B">
              <w:t>6.4%</w:t>
            </w:r>
          </w:p>
        </w:tc>
        <w:tc>
          <w:tcPr>
            <w:tcW w:w="1748" w:type="dxa"/>
            <w:tcBorders>
              <w:top w:val="nil"/>
              <w:left w:val="nil"/>
              <w:bottom w:val="single" w:sz="4" w:space="0" w:color="auto"/>
              <w:right w:val="single" w:sz="4" w:space="0" w:color="auto"/>
            </w:tcBorders>
            <w:shd w:val="clear" w:color="auto" w:fill="auto"/>
            <w:noWrap/>
          </w:tcPr>
          <w:p w14:paraId="54164C31" w14:textId="76BC8531" w:rsidR="001F40E1" w:rsidRPr="00902E0E" w:rsidRDefault="001F40E1" w:rsidP="001F40E1">
            <w:pPr>
              <w:jc w:val="right"/>
              <w:rPr>
                <w:rFonts w:cs="Arial"/>
                <w:color w:val="000000"/>
                <w:szCs w:val="24"/>
              </w:rPr>
            </w:pPr>
            <w:r w:rsidRPr="00AC48D2">
              <w:t>250</w:t>
            </w:r>
          </w:p>
        </w:tc>
        <w:tc>
          <w:tcPr>
            <w:tcW w:w="1749" w:type="dxa"/>
            <w:tcBorders>
              <w:top w:val="nil"/>
              <w:left w:val="nil"/>
              <w:bottom w:val="single" w:sz="4" w:space="0" w:color="auto"/>
              <w:right w:val="single" w:sz="4" w:space="0" w:color="auto"/>
            </w:tcBorders>
            <w:shd w:val="clear" w:color="auto" w:fill="auto"/>
            <w:noWrap/>
          </w:tcPr>
          <w:p w14:paraId="7675D1FC" w14:textId="394E8E54" w:rsidR="001F40E1" w:rsidRPr="00902E0E" w:rsidRDefault="001F40E1" w:rsidP="001F40E1">
            <w:pPr>
              <w:jc w:val="right"/>
              <w:rPr>
                <w:rFonts w:cs="Arial"/>
                <w:color w:val="000000"/>
                <w:szCs w:val="24"/>
              </w:rPr>
            </w:pPr>
            <w:r w:rsidRPr="00AC48D2">
              <w:t>9.6%</w:t>
            </w:r>
          </w:p>
        </w:tc>
      </w:tr>
      <w:tr w:rsidR="001F40E1" w:rsidRPr="003229BA" w14:paraId="0A3575CF" w14:textId="77777777" w:rsidTr="001F40E1">
        <w:trPr>
          <w:trHeight w:val="300"/>
          <w:jc w:val="center"/>
        </w:trPr>
        <w:tc>
          <w:tcPr>
            <w:tcW w:w="3119" w:type="dxa"/>
            <w:tcBorders>
              <w:top w:val="single" w:sz="4" w:space="0" w:color="auto"/>
              <w:left w:val="single" w:sz="4" w:space="0" w:color="auto"/>
              <w:bottom w:val="single" w:sz="4" w:space="0" w:color="auto"/>
              <w:right w:val="single" w:sz="4" w:space="0" w:color="auto"/>
            </w:tcBorders>
            <w:shd w:val="clear" w:color="auto" w:fill="auto"/>
            <w:noWrap/>
          </w:tcPr>
          <w:p w14:paraId="6E75144C" w14:textId="45A0012D" w:rsidR="001F40E1" w:rsidRPr="001F40E1" w:rsidRDefault="001F40E1" w:rsidP="001F40E1">
            <w:pPr>
              <w:rPr>
                <w:rFonts w:cs="Arial"/>
                <w:b/>
                <w:color w:val="000000"/>
                <w:szCs w:val="24"/>
              </w:rPr>
            </w:pPr>
            <w:r w:rsidRPr="001F40E1">
              <w:rPr>
                <w:b/>
              </w:rPr>
              <w:t>Muslim</w:t>
            </w:r>
          </w:p>
        </w:tc>
        <w:tc>
          <w:tcPr>
            <w:tcW w:w="1748" w:type="dxa"/>
            <w:tcBorders>
              <w:top w:val="nil"/>
              <w:left w:val="single" w:sz="4" w:space="0" w:color="auto"/>
              <w:bottom w:val="single" w:sz="4" w:space="0" w:color="auto"/>
              <w:right w:val="single" w:sz="4" w:space="0" w:color="auto"/>
            </w:tcBorders>
            <w:shd w:val="clear" w:color="auto" w:fill="auto"/>
            <w:noWrap/>
          </w:tcPr>
          <w:p w14:paraId="1C988B91" w14:textId="66D4C4F1" w:rsidR="001F40E1" w:rsidRPr="00902E0E" w:rsidRDefault="001F40E1" w:rsidP="001F40E1">
            <w:pPr>
              <w:jc w:val="right"/>
              <w:rPr>
                <w:rFonts w:cs="Arial"/>
                <w:szCs w:val="24"/>
              </w:rPr>
            </w:pPr>
            <w:r w:rsidRPr="003F1B7B">
              <w:t>13</w:t>
            </w:r>
          </w:p>
        </w:tc>
        <w:tc>
          <w:tcPr>
            <w:tcW w:w="1749" w:type="dxa"/>
            <w:tcBorders>
              <w:top w:val="nil"/>
              <w:left w:val="nil"/>
              <w:bottom w:val="single" w:sz="4" w:space="0" w:color="auto"/>
              <w:right w:val="single" w:sz="4" w:space="0" w:color="auto"/>
            </w:tcBorders>
            <w:shd w:val="clear" w:color="auto" w:fill="auto"/>
            <w:noWrap/>
          </w:tcPr>
          <w:p w14:paraId="232EF924" w14:textId="4EE40667" w:rsidR="001F40E1" w:rsidRPr="00902E0E" w:rsidRDefault="001F40E1" w:rsidP="001F40E1">
            <w:pPr>
              <w:jc w:val="right"/>
              <w:rPr>
                <w:rFonts w:cs="Arial"/>
                <w:color w:val="000000"/>
                <w:szCs w:val="24"/>
              </w:rPr>
            </w:pPr>
            <w:r w:rsidRPr="003F1B7B">
              <w:t>5.6%</w:t>
            </w:r>
          </w:p>
        </w:tc>
        <w:tc>
          <w:tcPr>
            <w:tcW w:w="1748" w:type="dxa"/>
            <w:tcBorders>
              <w:top w:val="nil"/>
              <w:left w:val="nil"/>
              <w:bottom w:val="single" w:sz="4" w:space="0" w:color="auto"/>
              <w:right w:val="single" w:sz="4" w:space="0" w:color="auto"/>
            </w:tcBorders>
            <w:shd w:val="clear" w:color="auto" w:fill="auto"/>
            <w:noWrap/>
          </w:tcPr>
          <w:p w14:paraId="5C18AE25" w14:textId="15B70B27" w:rsidR="001F40E1" w:rsidRPr="00902E0E" w:rsidRDefault="001F40E1" w:rsidP="001F40E1">
            <w:pPr>
              <w:jc w:val="right"/>
              <w:rPr>
                <w:rFonts w:cs="Arial"/>
                <w:color w:val="000000"/>
                <w:szCs w:val="24"/>
              </w:rPr>
            </w:pPr>
            <w:r w:rsidRPr="00AC48D2">
              <w:t>40</w:t>
            </w:r>
          </w:p>
        </w:tc>
        <w:tc>
          <w:tcPr>
            <w:tcW w:w="1749" w:type="dxa"/>
            <w:tcBorders>
              <w:top w:val="nil"/>
              <w:left w:val="nil"/>
              <w:bottom w:val="single" w:sz="4" w:space="0" w:color="auto"/>
              <w:right w:val="single" w:sz="4" w:space="0" w:color="auto"/>
            </w:tcBorders>
            <w:shd w:val="clear" w:color="auto" w:fill="auto"/>
            <w:noWrap/>
          </w:tcPr>
          <w:p w14:paraId="39DDBA00" w14:textId="2A339A75" w:rsidR="001F40E1" w:rsidRPr="00902E0E" w:rsidRDefault="001F40E1" w:rsidP="001F40E1">
            <w:pPr>
              <w:jc w:val="right"/>
              <w:rPr>
                <w:rFonts w:cs="Arial"/>
                <w:color w:val="000000"/>
                <w:szCs w:val="24"/>
              </w:rPr>
            </w:pPr>
            <w:r w:rsidRPr="00AC48D2">
              <w:t>1.5%</w:t>
            </w:r>
          </w:p>
        </w:tc>
      </w:tr>
      <w:tr w:rsidR="001F40E1" w:rsidRPr="003229BA" w14:paraId="5F2414DC" w14:textId="77777777" w:rsidTr="001F40E1">
        <w:trPr>
          <w:trHeight w:val="300"/>
          <w:jc w:val="center"/>
        </w:trPr>
        <w:tc>
          <w:tcPr>
            <w:tcW w:w="3119" w:type="dxa"/>
            <w:tcBorders>
              <w:top w:val="single" w:sz="4" w:space="0" w:color="auto"/>
              <w:left w:val="single" w:sz="4" w:space="0" w:color="auto"/>
              <w:bottom w:val="single" w:sz="4" w:space="0" w:color="auto"/>
              <w:right w:val="single" w:sz="4" w:space="0" w:color="auto"/>
            </w:tcBorders>
            <w:shd w:val="clear" w:color="auto" w:fill="auto"/>
            <w:noWrap/>
          </w:tcPr>
          <w:p w14:paraId="3FF53794" w14:textId="6D982EE4" w:rsidR="001F40E1" w:rsidRPr="001F40E1" w:rsidRDefault="001F40E1" w:rsidP="001F40E1">
            <w:pPr>
              <w:rPr>
                <w:rFonts w:cs="Arial"/>
                <w:b/>
                <w:color w:val="000000"/>
                <w:szCs w:val="24"/>
              </w:rPr>
            </w:pPr>
            <w:r w:rsidRPr="001F40E1">
              <w:rPr>
                <w:b/>
              </w:rPr>
              <w:t>Hindu</w:t>
            </w:r>
          </w:p>
        </w:tc>
        <w:tc>
          <w:tcPr>
            <w:tcW w:w="1748" w:type="dxa"/>
            <w:tcBorders>
              <w:top w:val="nil"/>
              <w:left w:val="single" w:sz="4" w:space="0" w:color="auto"/>
              <w:bottom w:val="single" w:sz="4" w:space="0" w:color="auto"/>
              <w:right w:val="single" w:sz="4" w:space="0" w:color="auto"/>
            </w:tcBorders>
            <w:shd w:val="clear" w:color="auto" w:fill="auto"/>
            <w:noWrap/>
          </w:tcPr>
          <w:p w14:paraId="3D61F724" w14:textId="33BCE4F6" w:rsidR="001F40E1" w:rsidRPr="00902E0E" w:rsidRDefault="001F40E1" w:rsidP="001F40E1">
            <w:pPr>
              <w:jc w:val="right"/>
              <w:rPr>
                <w:rFonts w:cs="Arial"/>
                <w:szCs w:val="24"/>
              </w:rPr>
            </w:pPr>
            <w:r w:rsidRPr="003F1B7B">
              <w:t>6</w:t>
            </w:r>
          </w:p>
        </w:tc>
        <w:tc>
          <w:tcPr>
            <w:tcW w:w="1749" w:type="dxa"/>
            <w:tcBorders>
              <w:top w:val="nil"/>
              <w:left w:val="nil"/>
              <w:bottom w:val="single" w:sz="4" w:space="0" w:color="auto"/>
              <w:right w:val="single" w:sz="4" w:space="0" w:color="auto"/>
            </w:tcBorders>
            <w:shd w:val="clear" w:color="auto" w:fill="auto"/>
            <w:noWrap/>
          </w:tcPr>
          <w:p w14:paraId="7252F9C4" w14:textId="0D27F67A" w:rsidR="001F40E1" w:rsidRPr="00902E0E" w:rsidRDefault="001F40E1" w:rsidP="001F40E1">
            <w:pPr>
              <w:jc w:val="right"/>
              <w:rPr>
                <w:rFonts w:cs="Arial"/>
                <w:color w:val="000000"/>
                <w:szCs w:val="24"/>
              </w:rPr>
            </w:pPr>
            <w:r w:rsidRPr="003F1B7B">
              <w:t>2.6%</w:t>
            </w:r>
          </w:p>
        </w:tc>
        <w:tc>
          <w:tcPr>
            <w:tcW w:w="1748" w:type="dxa"/>
            <w:tcBorders>
              <w:top w:val="nil"/>
              <w:left w:val="nil"/>
              <w:bottom w:val="single" w:sz="4" w:space="0" w:color="auto"/>
              <w:right w:val="single" w:sz="4" w:space="0" w:color="auto"/>
            </w:tcBorders>
            <w:shd w:val="clear" w:color="auto" w:fill="auto"/>
            <w:noWrap/>
          </w:tcPr>
          <w:p w14:paraId="7444BE4C" w14:textId="18B93254" w:rsidR="001F40E1" w:rsidRPr="00902E0E" w:rsidRDefault="001F40E1" w:rsidP="001F40E1">
            <w:pPr>
              <w:jc w:val="right"/>
              <w:rPr>
                <w:rFonts w:cs="Arial"/>
                <w:color w:val="000000"/>
                <w:szCs w:val="24"/>
              </w:rPr>
            </w:pPr>
            <w:r w:rsidRPr="00AC48D2">
              <w:t>35</w:t>
            </w:r>
          </w:p>
        </w:tc>
        <w:tc>
          <w:tcPr>
            <w:tcW w:w="1749" w:type="dxa"/>
            <w:tcBorders>
              <w:top w:val="nil"/>
              <w:left w:val="nil"/>
              <w:bottom w:val="single" w:sz="4" w:space="0" w:color="auto"/>
              <w:right w:val="single" w:sz="4" w:space="0" w:color="auto"/>
            </w:tcBorders>
            <w:shd w:val="clear" w:color="auto" w:fill="auto"/>
            <w:noWrap/>
          </w:tcPr>
          <w:p w14:paraId="0C45719C" w14:textId="13CC805C" w:rsidR="001F40E1" w:rsidRPr="00902E0E" w:rsidRDefault="001F40E1" w:rsidP="001F40E1">
            <w:pPr>
              <w:jc w:val="right"/>
              <w:rPr>
                <w:rFonts w:cs="Arial"/>
                <w:color w:val="000000"/>
                <w:szCs w:val="24"/>
              </w:rPr>
            </w:pPr>
            <w:r w:rsidRPr="00AC48D2">
              <w:t>1.3%</w:t>
            </w:r>
          </w:p>
        </w:tc>
      </w:tr>
      <w:tr w:rsidR="001F40E1" w:rsidRPr="003229BA" w14:paraId="78BC0B9F" w14:textId="77777777" w:rsidTr="001F40E1">
        <w:trPr>
          <w:trHeight w:val="300"/>
          <w:jc w:val="center"/>
        </w:trPr>
        <w:tc>
          <w:tcPr>
            <w:tcW w:w="3119" w:type="dxa"/>
            <w:tcBorders>
              <w:top w:val="nil"/>
              <w:left w:val="single" w:sz="4" w:space="0" w:color="auto"/>
              <w:bottom w:val="single" w:sz="4" w:space="0" w:color="auto"/>
              <w:right w:val="single" w:sz="4" w:space="0" w:color="auto"/>
            </w:tcBorders>
            <w:shd w:val="clear" w:color="auto" w:fill="auto"/>
            <w:noWrap/>
            <w:hideMark/>
          </w:tcPr>
          <w:p w14:paraId="064115B1" w14:textId="5D0E73D1" w:rsidR="001F40E1" w:rsidRPr="001F40E1" w:rsidRDefault="001F40E1" w:rsidP="001F40E1">
            <w:pPr>
              <w:rPr>
                <w:rFonts w:cs="Arial"/>
                <w:b/>
                <w:color w:val="000000"/>
                <w:szCs w:val="24"/>
              </w:rPr>
            </w:pPr>
            <w:r w:rsidRPr="001F40E1">
              <w:rPr>
                <w:b/>
              </w:rPr>
              <w:t>Other</w:t>
            </w:r>
            <w:r w:rsidR="0034418A">
              <w:rPr>
                <w:rStyle w:val="FootnoteReference"/>
                <w:b/>
              </w:rPr>
              <w:footnoteReference w:id="10"/>
            </w:r>
          </w:p>
        </w:tc>
        <w:tc>
          <w:tcPr>
            <w:tcW w:w="1748" w:type="dxa"/>
            <w:tcBorders>
              <w:top w:val="nil"/>
              <w:left w:val="single" w:sz="4" w:space="0" w:color="auto"/>
              <w:bottom w:val="single" w:sz="4" w:space="0" w:color="auto"/>
              <w:right w:val="single" w:sz="4" w:space="0" w:color="auto"/>
            </w:tcBorders>
            <w:shd w:val="clear" w:color="auto" w:fill="auto"/>
            <w:noWrap/>
          </w:tcPr>
          <w:p w14:paraId="09E9CBA5" w14:textId="551EFEA6" w:rsidR="001F40E1" w:rsidRPr="00902E0E" w:rsidRDefault="001F40E1" w:rsidP="001F40E1">
            <w:pPr>
              <w:jc w:val="right"/>
              <w:rPr>
                <w:rFonts w:cs="Arial"/>
                <w:szCs w:val="24"/>
              </w:rPr>
            </w:pPr>
            <w:r w:rsidRPr="003F1B7B">
              <w:t>10</w:t>
            </w:r>
          </w:p>
        </w:tc>
        <w:tc>
          <w:tcPr>
            <w:tcW w:w="1749" w:type="dxa"/>
            <w:tcBorders>
              <w:top w:val="nil"/>
              <w:left w:val="nil"/>
              <w:bottom w:val="single" w:sz="4" w:space="0" w:color="auto"/>
              <w:right w:val="single" w:sz="4" w:space="0" w:color="auto"/>
            </w:tcBorders>
            <w:shd w:val="clear" w:color="auto" w:fill="auto"/>
            <w:noWrap/>
            <w:hideMark/>
          </w:tcPr>
          <w:p w14:paraId="69363016" w14:textId="4C8BA29A" w:rsidR="001F40E1" w:rsidRPr="00902E0E" w:rsidRDefault="001F40E1" w:rsidP="001F40E1">
            <w:pPr>
              <w:jc w:val="right"/>
              <w:rPr>
                <w:rFonts w:cs="Arial"/>
                <w:color w:val="000000"/>
                <w:szCs w:val="24"/>
              </w:rPr>
            </w:pPr>
            <w:r w:rsidRPr="003F1B7B">
              <w:t>4.3%</w:t>
            </w:r>
          </w:p>
        </w:tc>
        <w:tc>
          <w:tcPr>
            <w:tcW w:w="1748" w:type="dxa"/>
            <w:tcBorders>
              <w:top w:val="nil"/>
              <w:left w:val="nil"/>
              <w:bottom w:val="single" w:sz="4" w:space="0" w:color="auto"/>
              <w:right w:val="single" w:sz="4" w:space="0" w:color="auto"/>
            </w:tcBorders>
            <w:shd w:val="clear" w:color="auto" w:fill="auto"/>
            <w:noWrap/>
          </w:tcPr>
          <w:p w14:paraId="5EDFB034" w14:textId="2764F39C" w:rsidR="001F40E1" w:rsidRPr="00902E0E" w:rsidRDefault="001F40E1" w:rsidP="001F40E1">
            <w:pPr>
              <w:jc w:val="right"/>
              <w:rPr>
                <w:rFonts w:cs="Arial"/>
                <w:color w:val="000000"/>
                <w:szCs w:val="24"/>
              </w:rPr>
            </w:pPr>
            <w:r w:rsidRPr="00AC48D2">
              <w:t>93</w:t>
            </w:r>
          </w:p>
        </w:tc>
        <w:tc>
          <w:tcPr>
            <w:tcW w:w="1749" w:type="dxa"/>
            <w:tcBorders>
              <w:top w:val="nil"/>
              <w:left w:val="nil"/>
              <w:bottom w:val="single" w:sz="4" w:space="0" w:color="auto"/>
              <w:right w:val="single" w:sz="4" w:space="0" w:color="auto"/>
            </w:tcBorders>
            <w:shd w:val="clear" w:color="auto" w:fill="auto"/>
            <w:noWrap/>
          </w:tcPr>
          <w:p w14:paraId="4677B087" w14:textId="66E26543" w:rsidR="001F40E1" w:rsidRPr="00902E0E" w:rsidRDefault="001F40E1" w:rsidP="001F40E1">
            <w:pPr>
              <w:jc w:val="right"/>
              <w:rPr>
                <w:rFonts w:cs="Arial"/>
                <w:color w:val="000000"/>
                <w:szCs w:val="24"/>
              </w:rPr>
            </w:pPr>
            <w:r w:rsidRPr="00AC48D2">
              <w:t>3.6%</w:t>
            </w:r>
          </w:p>
        </w:tc>
      </w:tr>
      <w:tr w:rsidR="001F40E1" w:rsidRPr="003229BA" w14:paraId="20DCB038" w14:textId="77777777" w:rsidTr="001F40E1">
        <w:trPr>
          <w:trHeight w:val="300"/>
          <w:jc w:val="center"/>
        </w:trPr>
        <w:tc>
          <w:tcPr>
            <w:tcW w:w="3119" w:type="dxa"/>
            <w:tcBorders>
              <w:top w:val="nil"/>
              <w:left w:val="single" w:sz="4" w:space="0" w:color="auto"/>
              <w:bottom w:val="single" w:sz="4" w:space="0" w:color="auto"/>
              <w:right w:val="single" w:sz="4" w:space="0" w:color="auto"/>
            </w:tcBorders>
            <w:shd w:val="clear" w:color="auto" w:fill="auto"/>
            <w:noWrap/>
            <w:hideMark/>
          </w:tcPr>
          <w:p w14:paraId="6116D822" w14:textId="5A715DE3" w:rsidR="001F40E1" w:rsidRPr="001F40E1" w:rsidRDefault="001F40E1" w:rsidP="001F40E1">
            <w:pPr>
              <w:rPr>
                <w:rFonts w:cs="Arial"/>
                <w:b/>
                <w:color w:val="000000"/>
                <w:szCs w:val="24"/>
              </w:rPr>
            </w:pPr>
            <w:r w:rsidRPr="001F40E1">
              <w:rPr>
                <w:b/>
              </w:rPr>
              <w:t>Total</w:t>
            </w:r>
          </w:p>
        </w:tc>
        <w:tc>
          <w:tcPr>
            <w:tcW w:w="1748" w:type="dxa"/>
            <w:tcBorders>
              <w:top w:val="nil"/>
              <w:left w:val="single" w:sz="4" w:space="0" w:color="auto"/>
              <w:bottom w:val="single" w:sz="4" w:space="0" w:color="auto"/>
              <w:right w:val="single" w:sz="4" w:space="0" w:color="auto"/>
            </w:tcBorders>
            <w:shd w:val="clear" w:color="auto" w:fill="auto"/>
            <w:noWrap/>
          </w:tcPr>
          <w:p w14:paraId="446E767B" w14:textId="0C6CD715" w:rsidR="001F40E1" w:rsidRPr="001F40E1" w:rsidRDefault="001F40E1" w:rsidP="001F40E1">
            <w:pPr>
              <w:jc w:val="right"/>
              <w:rPr>
                <w:rFonts w:cs="Arial"/>
                <w:b/>
                <w:szCs w:val="24"/>
              </w:rPr>
            </w:pPr>
            <w:r w:rsidRPr="001F40E1">
              <w:rPr>
                <w:b/>
              </w:rPr>
              <w:t>234</w:t>
            </w:r>
          </w:p>
        </w:tc>
        <w:tc>
          <w:tcPr>
            <w:tcW w:w="1749" w:type="dxa"/>
            <w:tcBorders>
              <w:top w:val="nil"/>
              <w:left w:val="nil"/>
              <w:bottom w:val="single" w:sz="4" w:space="0" w:color="auto"/>
              <w:right w:val="single" w:sz="4" w:space="0" w:color="auto"/>
            </w:tcBorders>
            <w:shd w:val="clear" w:color="auto" w:fill="auto"/>
            <w:noWrap/>
            <w:hideMark/>
          </w:tcPr>
          <w:p w14:paraId="5CC41643" w14:textId="505514AD" w:rsidR="001F40E1" w:rsidRPr="001F40E1" w:rsidRDefault="001F40E1" w:rsidP="001F40E1">
            <w:pPr>
              <w:jc w:val="right"/>
              <w:rPr>
                <w:rFonts w:cs="Arial"/>
                <w:b/>
                <w:color w:val="000000"/>
                <w:szCs w:val="24"/>
              </w:rPr>
            </w:pPr>
            <w:r w:rsidRPr="001F40E1">
              <w:rPr>
                <w:b/>
              </w:rPr>
              <w:t>100.0%</w:t>
            </w:r>
          </w:p>
        </w:tc>
        <w:tc>
          <w:tcPr>
            <w:tcW w:w="1748" w:type="dxa"/>
            <w:tcBorders>
              <w:top w:val="nil"/>
              <w:left w:val="nil"/>
              <w:bottom w:val="single" w:sz="4" w:space="0" w:color="auto"/>
              <w:right w:val="single" w:sz="4" w:space="0" w:color="auto"/>
            </w:tcBorders>
            <w:shd w:val="clear" w:color="auto" w:fill="auto"/>
            <w:noWrap/>
          </w:tcPr>
          <w:p w14:paraId="6996F06A" w14:textId="1653A105" w:rsidR="001F40E1" w:rsidRPr="001F40E1" w:rsidRDefault="001F40E1" w:rsidP="001F40E1">
            <w:pPr>
              <w:jc w:val="right"/>
              <w:rPr>
                <w:rFonts w:cs="Arial"/>
                <w:b/>
                <w:color w:val="000000"/>
                <w:szCs w:val="24"/>
              </w:rPr>
            </w:pPr>
            <w:r w:rsidRPr="001F40E1">
              <w:rPr>
                <w:b/>
              </w:rPr>
              <w:t>2613</w:t>
            </w:r>
          </w:p>
        </w:tc>
        <w:tc>
          <w:tcPr>
            <w:tcW w:w="1749" w:type="dxa"/>
            <w:tcBorders>
              <w:top w:val="nil"/>
              <w:left w:val="nil"/>
              <w:bottom w:val="single" w:sz="4" w:space="0" w:color="auto"/>
              <w:right w:val="single" w:sz="4" w:space="0" w:color="auto"/>
            </w:tcBorders>
            <w:shd w:val="clear" w:color="auto" w:fill="auto"/>
            <w:noWrap/>
          </w:tcPr>
          <w:p w14:paraId="5E91F7CF" w14:textId="215502F4" w:rsidR="001F40E1" w:rsidRPr="001F40E1" w:rsidRDefault="001F40E1" w:rsidP="001F40E1">
            <w:pPr>
              <w:jc w:val="right"/>
              <w:rPr>
                <w:rFonts w:cs="Arial"/>
                <w:b/>
                <w:color w:val="000000"/>
                <w:szCs w:val="24"/>
              </w:rPr>
            </w:pPr>
            <w:r w:rsidRPr="001F40E1">
              <w:rPr>
                <w:b/>
              </w:rPr>
              <w:t>100.0%</w:t>
            </w:r>
          </w:p>
        </w:tc>
      </w:tr>
    </w:tbl>
    <w:p w14:paraId="43BD3369" w14:textId="77777777" w:rsidR="00462B15" w:rsidRDefault="00462B15" w:rsidP="00BB0A71">
      <w:pPr>
        <w:rPr>
          <w:rFonts w:eastAsiaTheme="majorEastAsia" w:cs="Arial"/>
          <w:b/>
          <w:bCs/>
          <w:sz w:val="28"/>
          <w:szCs w:val="26"/>
        </w:rPr>
      </w:pPr>
      <w:bookmarkStart w:id="56" w:name="_Toc76025130"/>
      <w:r>
        <w:rPr>
          <w:rFonts w:cs="Arial"/>
        </w:rPr>
        <w:br w:type="page"/>
      </w:r>
    </w:p>
    <w:p w14:paraId="2F555A63" w14:textId="5234841D" w:rsidR="00C06EE9" w:rsidRPr="00F825B7" w:rsidRDefault="00C06EE9" w:rsidP="0085071C">
      <w:pPr>
        <w:pStyle w:val="Heading2"/>
      </w:pPr>
      <w:r w:rsidRPr="00F825B7">
        <w:t>Disability</w:t>
      </w:r>
      <w:bookmarkEnd w:id="56"/>
    </w:p>
    <w:p w14:paraId="7879653F" w14:textId="2971E9E9" w:rsidR="00C966A7" w:rsidRPr="0096798A" w:rsidRDefault="00E52910" w:rsidP="004E7356">
      <w:pPr>
        <w:rPr>
          <w:rFonts w:cs="Arial"/>
          <w:szCs w:val="24"/>
        </w:rPr>
      </w:pPr>
      <w:r>
        <w:rPr>
          <w:rFonts w:cs="Arial"/>
          <w:szCs w:val="24"/>
        </w:rPr>
        <w:t>NHS GJ</w:t>
      </w:r>
      <w:r w:rsidR="00341719" w:rsidRPr="0096798A">
        <w:rPr>
          <w:rFonts w:cs="Arial"/>
          <w:szCs w:val="24"/>
        </w:rPr>
        <w:t xml:space="preserve"> achieved Disability Confident Leader status and was the first NHS Board in Scotland to achieve this status.</w:t>
      </w:r>
      <w:r w:rsidR="00901CC7" w:rsidRPr="0096798A">
        <w:rPr>
          <w:rFonts w:cs="Arial"/>
          <w:szCs w:val="24"/>
        </w:rPr>
        <w:t xml:space="preserve"> </w:t>
      </w:r>
      <w:r w:rsidR="00341719" w:rsidRPr="0096798A">
        <w:rPr>
          <w:rFonts w:cs="Arial"/>
          <w:szCs w:val="24"/>
        </w:rPr>
        <w:t>Since that time, we have been supporting other NHS Boards to work towards becoming Disability Confident Leaders which is one of the criteria for maintaining that status.</w:t>
      </w:r>
      <w:r w:rsidR="00901CC7" w:rsidRPr="0096798A">
        <w:rPr>
          <w:rFonts w:cs="Arial"/>
          <w:szCs w:val="24"/>
        </w:rPr>
        <w:t xml:space="preserve"> </w:t>
      </w:r>
      <w:r w:rsidR="00341719" w:rsidRPr="0096798A">
        <w:rPr>
          <w:rFonts w:cs="Arial"/>
          <w:szCs w:val="24"/>
        </w:rPr>
        <w:t>This level is reviewed every 3 years.</w:t>
      </w:r>
    </w:p>
    <w:p w14:paraId="642E278F" w14:textId="77777777" w:rsidR="00341719" w:rsidRPr="0096798A" w:rsidRDefault="00341719" w:rsidP="00BB0A71">
      <w:pPr>
        <w:rPr>
          <w:rFonts w:cs="Arial"/>
          <w:szCs w:val="24"/>
        </w:rPr>
      </w:pPr>
    </w:p>
    <w:p w14:paraId="59B07496" w14:textId="77777777" w:rsidR="00C966A7" w:rsidRPr="0096798A" w:rsidRDefault="00C966A7" w:rsidP="00BB0A71">
      <w:pPr>
        <w:rPr>
          <w:rFonts w:cs="Arial"/>
          <w:szCs w:val="24"/>
        </w:rPr>
      </w:pPr>
      <w:r w:rsidRPr="0096798A">
        <w:rPr>
          <w:rFonts w:cs="Arial"/>
          <w:szCs w:val="24"/>
        </w:rPr>
        <w:t>Disability Confident aims to help businesses to employ and retain disabled people and those with health conditions.</w:t>
      </w:r>
      <w:r w:rsidR="00901CC7" w:rsidRPr="0096798A">
        <w:rPr>
          <w:rFonts w:cs="Arial"/>
          <w:szCs w:val="24"/>
        </w:rPr>
        <w:t xml:space="preserve"> </w:t>
      </w:r>
      <w:r w:rsidRPr="0096798A">
        <w:rPr>
          <w:rFonts w:cs="Arial"/>
          <w:szCs w:val="24"/>
        </w:rPr>
        <w:t>The scheme was developed by employers and disabled people’s representatives to make it rigorous but easily accessible.</w:t>
      </w:r>
      <w:r w:rsidR="00901CC7" w:rsidRPr="0096798A">
        <w:rPr>
          <w:rFonts w:cs="Arial"/>
          <w:szCs w:val="24"/>
        </w:rPr>
        <w:t xml:space="preserve"> </w:t>
      </w:r>
      <w:r w:rsidRPr="0096798A">
        <w:rPr>
          <w:rFonts w:cs="Arial"/>
          <w:szCs w:val="24"/>
        </w:rPr>
        <w:t>The scheme is voluntary and access to guidance, self-assessments and resources is completely free.</w:t>
      </w:r>
    </w:p>
    <w:p w14:paraId="61757DF3" w14:textId="77777777" w:rsidR="00C966A7" w:rsidRPr="0096798A" w:rsidRDefault="00C966A7" w:rsidP="00BB0A71">
      <w:pPr>
        <w:rPr>
          <w:rFonts w:cs="Arial"/>
          <w:szCs w:val="24"/>
        </w:rPr>
      </w:pPr>
    </w:p>
    <w:p w14:paraId="736DBCD9" w14:textId="77777777" w:rsidR="00C966A7" w:rsidRPr="0096798A" w:rsidRDefault="00C966A7" w:rsidP="00BB0A71">
      <w:pPr>
        <w:rPr>
          <w:rFonts w:cs="Arial"/>
          <w:szCs w:val="24"/>
        </w:rPr>
      </w:pPr>
      <w:r w:rsidRPr="0096798A">
        <w:rPr>
          <w:rFonts w:cs="Arial"/>
          <w:szCs w:val="24"/>
        </w:rPr>
        <w:t>Through “Disability Confident” the UK Government will work with employers to fulfil these aims and objectives:</w:t>
      </w:r>
    </w:p>
    <w:p w14:paraId="53F2CE69" w14:textId="77777777" w:rsidR="00C966A7" w:rsidRPr="00496726" w:rsidRDefault="00C966A7" w:rsidP="00496726">
      <w:pPr>
        <w:pStyle w:val="ListParagraph"/>
        <w:numPr>
          <w:ilvl w:val="0"/>
          <w:numId w:val="10"/>
        </w:numPr>
        <w:rPr>
          <w:rFonts w:cs="Arial"/>
          <w:szCs w:val="24"/>
        </w:rPr>
      </w:pPr>
      <w:r w:rsidRPr="00496726">
        <w:rPr>
          <w:rFonts w:cs="Arial"/>
          <w:szCs w:val="24"/>
        </w:rPr>
        <w:t>challenge attitudes towards disability;</w:t>
      </w:r>
    </w:p>
    <w:p w14:paraId="24E57C78" w14:textId="77777777" w:rsidR="00C966A7" w:rsidRPr="00496726" w:rsidRDefault="00C966A7" w:rsidP="00496726">
      <w:pPr>
        <w:pStyle w:val="ListParagraph"/>
        <w:numPr>
          <w:ilvl w:val="0"/>
          <w:numId w:val="10"/>
        </w:numPr>
        <w:rPr>
          <w:rFonts w:cs="Arial"/>
          <w:szCs w:val="24"/>
        </w:rPr>
      </w:pPr>
      <w:r w:rsidRPr="00496726">
        <w:rPr>
          <w:rFonts w:cs="Arial"/>
          <w:szCs w:val="24"/>
        </w:rPr>
        <w:t>increase understanding of disability;</w:t>
      </w:r>
    </w:p>
    <w:p w14:paraId="12E4D7C5" w14:textId="77777777" w:rsidR="00C966A7" w:rsidRPr="00496726" w:rsidRDefault="00C966A7" w:rsidP="00496726">
      <w:pPr>
        <w:pStyle w:val="ListParagraph"/>
        <w:numPr>
          <w:ilvl w:val="0"/>
          <w:numId w:val="10"/>
        </w:numPr>
        <w:rPr>
          <w:rFonts w:cs="Arial"/>
          <w:szCs w:val="24"/>
        </w:rPr>
      </w:pPr>
      <w:r w:rsidRPr="00496726">
        <w:rPr>
          <w:rFonts w:cs="Arial"/>
          <w:szCs w:val="24"/>
        </w:rPr>
        <w:t>remove barriers to disabled people and those with long term health conditions in employment; and</w:t>
      </w:r>
    </w:p>
    <w:p w14:paraId="703661AD" w14:textId="77777777" w:rsidR="00C966A7" w:rsidRPr="00496726" w:rsidRDefault="00C966A7" w:rsidP="00496726">
      <w:pPr>
        <w:pStyle w:val="ListParagraph"/>
        <w:numPr>
          <w:ilvl w:val="0"/>
          <w:numId w:val="10"/>
        </w:numPr>
        <w:rPr>
          <w:rFonts w:cs="Arial"/>
          <w:szCs w:val="24"/>
        </w:rPr>
      </w:pPr>
      <w:r w:rsidRPr="00496726">
        <w:rPr>
          <w:rFonts w:cs="Arial"/>
          <w:szCs w:val="24"/>
        </w:rPr>
        <w:t>ensure that disabled people have the opportunities to fulfil their potential and realise their aspirations.</w:t>
      </w:r>
    </w:p>
    <w:p w14:paraId="714E2421" w14:textId="77777777" w:rsidR="00C966A7" w:rsidRPr="0096798A" w:rsidRDefault="00C966A7" w:rsidP="00BB0A71">
      <w:pPr>
        <w:rPr>
          <w:rFonts w:cs="Arial"/>
          <w:szCs w:val="24"/>
        </w:rPr>
      </w:pPr>
    </w:p>
    <w:p w14:paraId="5DCCF09C" w14:textId="57EE582D" w:rsidR="00C966A7" w:rsidRDefault="00C966A7" w:rsidP="00BB0A71">
      <w:pPr>
        <w:rPr>
          <w:rFonts w:cs="Arial"/>
          <w:szCs w:val="24"/>
        </w:rPr>
      </w:pPr>
      <w:r w:rsidRPr="0096798A">
        <w:rPr>
          <w:rFonts w:cs="Arial"/>
          <w:szCs w:val="24"/>
        </w:rPr>
        <w:t>Further information on “Disabi</w:t>
      </w:r>
      <w:r w:rsidR="007A628C" w:rsidRPr="0096798A">
        <w:rPr>
          <w:rFonts w:cs="Arial"/>
          <w:szCs w:val="24"/>
        </w:rPr>
        <w:t xml:space="preserve">lity Confident” can be found at: </w:t>
      </w:r>
      <w:hyperlink r:id="rId74" w:history="1">
        <w:r w:rsidRPr="0096798A">
          <w:rPr>
            <w:rStyle w:val="Hyperlink"/>
            <w:rFonts w:cs="Arial"/>
            <w:szCs w:val="24"/>
          </w:rPr>
          <w:t>https://www.gov.uk/government/collections/disability-confident-campaign</w:t>
        </w:r>
      </w:hyperlink>
      <w:r w:rsidRPr="0096798A">
        <w:rPr>
          <w:rFonts w:cs="Arial"/>
          <w:szCs w:val="24"/>
        </w:rPr>
        <w:t>.</w:t>
      </w:r>
    </w:p>
    <w:p w14:paraId="004644BF" w14:textId="77777777" w:rsidR="00D35273" w:rsidRDefault="00D35273" w:rsidP="00BB0A71">
      <w:pPr>
        <w:rPr>
          <w:rFonts w:cs="Arial"/>
          <w:szCs w:val="24"/>
        </w:rPr>
      </w:pPr>
    </w:p>
    <w:p w14:paraId="6DB9950E" w14:textId="0BE58C5B" w:rsidR="00D35273" w:rsidRDefault="00D35273" w:rsidP="008E7061">
      <w:pPr>
        <w:pStyle w:val="Heading3"/>
      </w:pPr>
      <w:r>
        <w:t>Definitions</w:t>
      </w:r>
    </w:p>
    <w:p w14:paraId="1109F1A5" w14:textId="0172B69A" w:rsidR="00D35273" w:rsidRPr="0096798A" w:rsidRDefault="004E7356" w:rsidP="00BB0A71">
      <w:pPr>
        <w:rPr>
          <w:rFonts w:cs="Arial"/>
          <w:szCs w:val="24"/>
        </w:rPr>
      </w:pPr>
      <w:r>
        <w:rPr>
          <w:rFonts w:cs="Arial"/>
          <w:szCs w:val="24"/>
        </w:rPr>
        <w:t>Members of the workforce</w:t>
      </w:r>
      <w:r w:rsidR="00D35273">
        <w:rPr>
          <w:rFonts w:cs="Arial"/>
          <w:szCs w:val="24"/>
        </w:rPr>
        <w:t xml:space="preserve"> have the ability to self-identify as disabled and report on their disabil</w:t>
      </w:r>
      <w:r>
        <w:rPr>
          <w:rFonts w:cs="Arial"/>
          <w:szCs w:val="24"/>
        </w:rPr>
        <w:t xml:space="preserve">ity or disabilities, using the </w:t>
      </w:r>
      <w:r w:rsidR="00AE2144">
        <w:rPr>
          <w:rFonts w:cs="Arial"/>
          <w:szCs w:val="24"/>
        </w:rPr>
        <w:t>Staff Engagement Form</w:t>
      </w:r>
      <w:r w:rsidR="00D35273">
        <w:rPr>
          <w:rFonts w:cs="Arial"/>
          <w:szCs w:val="24"/>
        </w:rPr>
        <w:t xml:space="preserve"> when they begin employment, and eESS once they have started employment.</w:t>
      </w:r>
      <w:r w:rsidR="000473CB">
        <w:rPr>
          <w:rFonts w:cs="Arial"/>
          <w:szCs w:val="24"/>
        </w:rPr>
        <w:t xml:space="preserve"> </w:t>
      </w:r>
      <w:r w:rsidR="00D35273">
        <w:rPr>
          <w:rFonts w:cs="Arial"/>
          <w:szCs w:val="24"/>
        </w:rPr>
        <w:t xml:space="preserve">We do not ask </w:t>
      </w:r>
      <w:r>
        <w:rPr>
          <w:rFonts w:cs="Arial"/>
          <w:szCs w:val="24"/>
        </w:rPr>
        <w:t>members of the workforce</w:t>
      </w:r>
      <w:r w:rsidR="00D35273">
        <w:rPr>
          <w:rFonts w:cs="Arial"/>
          <w:szCs w:val="24"/>
        </w:rPr>
        <w:t xml:space="preserve"> to disclose details of any disability they may identify.</w:t>
      </w:r>
    </w:p>
    <w:p w14:paraId="1A377CCC" w14:textId="77777777" w:rsidR="002035C6" w:rsidRPr="0096798A" w:rsidRDefault="002035C6" w:rsidP="00BB0A71">
      <w:pPr>
        <w:rPr>
          <w:rFonts w:cs="Arial"/>
          <w:szCs w:val="24"/>
        </w:rPr>
      </w:pPr>
    </w:p>
    <w:p w14:paraId="5DBB55B4" w14:textId="77777777" w:rsidR="00C06EE9" w:rsidRPr="0096798A" w:rsidRDefault="003552A9" w:rsidP="008E7061">
      <w:pPr>
        <w:pStyle w:val="Heading3"/>
      </w:pPr>
      <w:bookmarkStart w:id="57" w:name="_Toc76025131"/>
      <w:r w:rsidRPr="0096798A">
        <w:t>Workforce Breakdown</w:t>
      </w:r>
      <w:bookmarkEnd w:id="57"/>
    </w:p>
    <w:p w14:paraId="76D3D20C" w14:textId="5FC2CC81" w:rsidR="00820EA1" w:rsidRDefault="00152B21" w:rsidP="00BB0A71">
      <w:pPr>
        <w:rPr>
          <w:rFonts w:cs="Arial"/>
          <w:szCs w:val="24"/>
        </w:rPr>
      </w:pPr>
      <w:r w:rsidRPr="0096798A">
        <w:rPr>
          <w:rFonts w:cs="Arial"/>
          <w:szCs w:val="24"/>
        </w:rPr>
        <w:t>A large</w:t>
      </w:r>
      <w:r w:rsidR="00F82A08" w:rsidRPr="0096798A">
        <w:rPr>
          <w:rFonts w:cs="Arial"/>
          <w:szCs w:val="24"/>
        </w:rPr>
        <w:t xml:space="preserve"> majority of our workforce continues to identify themselves as having “No disability”, with t</w:t>
      </w:r>
      <w:r w:rsidR="007A628C" w:rsidRPr="0096798A">
        <w:rPr>
          <w:rFonts w:cs="Arial"/>
          <w:szCs w:val="24"/>
        </w:rPr>
        <w:t xml:space="preserve">he proportion </w:t>
      </w:r>
      <w:r w:rsidR="00594058" w:rsidRPr="0096798A">
        <w:rPr>
          <w:rFonts w:cs="Arial"/>
          <w:szCs w:val="24"/>
        </w:rPr>
        <w:t>very similar</w:t>
      </w:r>
      <w:r w:rsidR="00192CD2" w:rsidRPr="0096798A">
        <w:rPr>
          <w:rFonts w:cs="Arial"/>
          <w:szCs w:val="24"/>
        </w:rPr>
        <w:t xml:space="preserve"> in both March 2</w:t>
      </w:r>
      <w:r w:rsidR="00811A2E">
        <w:rPr>
          <w:rFonts w:cs="Arial"/>
          <w:szCs w:val="24"/>
        </w:rPr>
        <w:t>013 (83.2%) and March 2025</w:t>
      </w:r>
      <w:r w:rsidR="00360F54">
        <w:rPr>
          <w:rFonts w:cs="Arial"/>
          <w:szCs w:val="24"/>
        </w:rPr>
        <w:t xml:space="preserve"> (83.8</w:t>
      </w:r>
      <w:r w:rsidR="00192CD2" w:rsidRPr="0096798A">
        <w:rPr>
          <w:rFonts w:cs="Arial"/>
          <w:szCs w:val="24"/>
        </w:rPr>
        <w:t>%)</w:t>
      </w:r>
      <w:r w:rsidR="00B33F5A" w:rsidRPr="0096798A">
        <w:rPr>
          <w:rFonts w:cs="Arial"/>
          <w:szCs w:val="24"/>
        </w:rPr>
        <w:t>.</w:t>
      </w:r>
      <w:r w:rsidR="00901CC7" w:rsidRPr="0096798A">
        <w:rPr>
          <w:rFonts w:cs="Arial"/>
          <w:szCs w:val="24"/>
        </w:rPr>
        <w:t xml:space="preserve"> </w:t>
      </w:r>
      <w:r w:rsidR="00F82A08" w:rsidRPr="0096798A">
        <w:rPr>
          <w:rFonts w:cs="Arial"/>
          <w:szCs w:val="24"/>
        </w:rPr>
        <w:t xml:space="preserve">During this time the proportion of </w:t>
      </w:r>
      <w:r w:rsidR="004E7356">
        <w:rPr>
          <w:rFonts w:cs="Arial"/>
          <w:szCs w:val="24"/>
        </w:rPr>
        <w:t>the workforce</w:t>
      </w:r>
      <w:r w:rsidR="00F82A08" w:rsidRPr="0096798A">
        <w:rPr>
          <w:rFonts w:cs="Arial"/>
          <w:szCs w:val="24"/>
        </w:rPr>
        <w:t xml:space="preserve"> that has not provided information on their disability statu</w:t>
      </w:r>
      <w:r w:rsidR="007A628C" w:rsidRPr="0096798A">
        <w:rPr>
          <w:rFonts w:cs="Arial"/>
          <w:szCs w:val="24"/>
        </w:rPr>
        <w:t xml:space="preserve">s </w:t>
      </w:r>
      <w:r w:rsidR="00192CD2" w:rsidRPr="0096798A">
        <w:rPr>
          <w:rFonts w:cs="Arial"/>
          <w:szCs w:val="24"/>
        </w:rPr>
        <w:t>fell</w:t>
      </w:r>
      <w:r w:rsidR="007A628C" w:rsidRPr="0096798A">
        <w:rPr>
          <w:rFonts w:cs="Arial"/>
          <w:szCs w:val="24"/>
        </w:rPr>
        <w:t xml:space="preserve"> steadily </w:t>
      </w:r>
      <w:r w:rsidR="00192CD2" w:rsidRPr="0096798A">
        <w:rPr>
          <w:rFonts w:cs="Arial"/>
          <w:szCs w:val="24"/>
        </w:rPr>
        <w:t>from 14</w:t>
      </w:r>
      <w:r w:rsidR="007A628C" w:rsidRPr="0096798A">
        <w:rPr>
          <w:rFonts w:cs="Arial"/>
          <w:szCs w:val="24"/>
        </w:rPr>
        <w:t>.1</w:t>
      </w:r>
      <w:r w:rsidR="00F82A08" w:rsidRPr="0096798A">
        <w:rPr>
          <w:rFonts w:cs="Arial"/>
          <w:szCs w:val="24"/>
        </w:rPr>
        <w:t>%</w:t>
      </w:r>
      <w:r w:rsidR="00192CD2" w:rsidRPr="0096798A">
        <w:rPr>
          <w:rFonts w:cs="Arial"/>
          <w:szCs w:val="24"/>
        </w:rPr>
        <w:t xml:space="preserve"> in 2013</w:t>
      </w:r>
      <w:r w:rsidR="007A628C" w:rsidRPr="0096798A">
        <w:rPr>
          <w:rFonts w:cs="Arial"/>
          <w:szCs w:val="24"/>
        </w:rPr>
        <w:t xml:space="preserve"> to 11.9</w:t>
      </w:r>
      <w:r w:rsidR="00F82A08" w:rsidRPr="0096798A">
        <w:rPr>
          <w:rFonts w:cs="Arial"/>
          <w:szCs w:val="24"/>
        </w:rPr>
        <w:t>%</w:t>
      </w:r>
      <w:r w:rsidR="00820EA1" w:rsidRPr="0096798A">
        <w:rPr>
          <w:rFonts w:cs="Arial"/>
          <w:szCs w:val="24"/>
        </w:rPr>
        <w:t xml:space="preserve"> in 2018.</w:t>
      </w:r>
      <w:r w:rsidR="00901CC7" w:rsidRPr="0096798A">
        <w:rPr>
          <w:rFonts w:cs="Arial"/>
          <w:szCs w:val="24"/>
        </w:rPr>
        <w:t xml:space="preserve"> </w:t>
      </w:r>
      <w:r w:rsidR="00820EA1" w:rsidRPr="0096798A">
        <w:rPr>
          <w:rFonts w:cs="Arial"/>
          <w:szCs w:val="24"/>
        </w:rPr>
        <w:t>However,</w:t>
      </w:r>
      <w:r w:rsidR="00192CD2" w:rsidRPr="0096798A">
        <w:rPr>
          <w:rFonts w:cs="Arial"/>
          <w:szCs w:val="24"/>
        </w:rPr>
        <w:t xml:space="preserve"> 2019</w:t>
      </w:r>
      <w:r w:rsidR="007A628C" w:rsidRPr="0096798A">
        <w:rPr>
          <w:rFonts w:cs="Arial"/>
          <w:szCs w:val="24"/>
        </w:rPr>
        <w:t xml:space="preserve"> saw it increase to 16.1</w:t>
      </w:r>
      <w:r w:rsidR="00820EA1" w:rsidRPr="0096798A">
        <w:rPr>
          <w:rFonts w:cs="Arial"/>
          <w:szCs w:val="24"/>
        </w:rPr>
        <w:t>%</w:t>
      </w:r>
      <w:r w:rsidR="00E24A82">
        <w:rPr>
          <w:rFonts w:cs="Arial"/>
          <w:szCs w:val="24"/>
        </w:rPr>
        <w:t>, with a fal</w:t>
      </w:r>
      <w:r w:rsidR="00E21F83">
        <w:rPr>
          <w:rFonts w:cs="Arial"/>
          <w:szCs w:val="24"/>
        </w:rPr>
        <w:t>l back to 10.7</w:t>
      </w:r>
      <w:r w:rsidR="00192CD2" w:rsidRPr="0096798A">
        <w:rPr>
          <w:rFonts w:cs="Arial"/>
          <w:szCs w:val="24"/>
        </w:rPr>
        <w:t xml:space="preserve">% </w:t>
      </w:r>
      <w:r w:rsidR="00811A2E">
        <w:rPr>
          <w:rFonts w:cs="Arial"/>
          <w:szCs w:val="24"/>
        </w:rPr>
        <w:t>in 2023 and back up to 11.7</w:t>
      </w:r>
      <w:r w:rsidR="00360F54">
        <w:rPr>
          <w:rFonts w:cs="Arial"/>
          <w:szCs w:val="24"/>
        </w:rPr>
        <w:t xml:space="preserve">% </w:t>
      </w:r>
      <w:r w:rsidR="00192CD2" w:rsidRPr="0096798A">
        <w:rPr>
          <w:rFonts w:cs="Arial"/>
          <w:szCs w:val="24"/>
        </w:rPr>
        <w:t>this year</w:t>
      </w:r>
      <w:r w:rsidR="00820EA1" w:rsidRPr="0096798A">
        <w:rPr>
          <w:rFonts w:cs="Arial"/>
          <w:szCs w:val="24"/>
        </w:rPr>
        <w:t>.</w:t>
      </w:r>
    </w:p>
    <w:p w14:paraId="372E19A2" w14:textId="77777777" w:rsidR="00F10B7B" w:rsidRDefault="00F10B7B" w:rsidP="00BB0A71">
      <w:pPr>
        <w:rPr>
          <w:rFonts w:cs="Arial"/>
          <w:szCs w:val="24"/>
        </w:rPr>
      </w:pPr>
    </w:p>
    <w:p w14:paraId="7E9A3EAE" w14:textId="5E4B6E6A" w:rsidR="00F10B7B" w:rsidRDefault="00F10B7B" w:rsidP="00BB0A71">
      <w:pPr>
        <w:rPr>
          <w:rFonts w:cs="Arial"/>
          <w:szCs w:val="24"/>
        </w:rPr>
      </w:pPr>
      <w:r>
        <w:rPr>
          <w:rFonts w:cs="Arial"/>
          <w:szCs w:val="24"/>
        </w:rPr>
        <w:t>It is noteworthy that the HR system’s questions about disability do not align with best practice.</w:t>
      </w:r>
      <w:r w:rsidR="00DE06B8">
        <w:rPr>
          <w:rFonts w:cs="Arial"/>
          <w:szCs w:val="24"/>
        </w:rPr>
        <w:t xml:space="preserve"> </w:t>
      </w:r>
      <w:r>
        <w:rPr>
          <w:rFonts w:cs="Arial"/>
          <w:szCs w:val="24"/>
        </w:rPr>
        <w:t>In this case, a list of disability categories is not presented to the user unless they first declare that they do have a disability.</w:t>
      </w:r>
      <w:r w:rsidR="00DE06B8">
        <w:rPr>
          <w:rFonts w:cs="Arial"/>
          <w:szCs w:val="24"/>
        </w:rPr>
        <w:t xml:space="preserve"> </w:t>
      </w:r>
      <w:r>
        <w:rPr>
          <w:rFonts w:cs="Arial"/>
          <w:szCs w:val="24"/>
        </w:rPr>
        <w:t>Best practice dictates that the questions “Are you disabled?” is answered by a “Tick all that apply” list, including broad disability categories, along with a “No disability” option.</w:t>
      </w:r>
      <w:r w:rsidR="00DE06B8">
        <w:rPr>
          <w:rFonts w:cs="Arial"/>
          <w:szCs w:val="24"/>
        </w:rPr>
        <w:t xml:space="preserve"> </w:t>
      </w:r>
      <w:r w:rsidR="00666C88">
        <w:rPr>
          <w:rFonts w:cs="Arial"/>
          <w:szCs w:val="24"/>
        </w:rPr>
        <w:t>This allows a user to recognise</w:t>
      </w:r>
      <w:r>
        <w:rPr>
          <w:rFonts w:cs="Arial"/>
          <w:szCs w:val="24"/>
        </w:rPr>
        <w:t xml:space="preserve"> any of their disabilities within the list.</w:t>
      </w:r>
    </w:p>
    <w:p w14:paraId="7E638973" w14:textId="54F5D08D" w:rsidR="00F10B7B" w:rsidRDefault="00F10B7B" w:rsidP="00BB0A71">
      <w:pPr>
        <w:rPr>
          <w:rFonts w:cs="Arial"/>
          <w:szCs w:val="24"/>
        </w:rPr>
      </w:pPr>
    </w:p>
    <w:p w14:paraId="754EA642" w14:textId="761D9298" w:rsidR="00E24A82" w:rsidRDefault="005D4137" w:rsidP="00BB0A71">
      <w:pPr>
        <w:rPr>
          <w:rFonts w:cs="Arial"/>
          <w:szCs w:val="24"/>
        </w:rPr>
      </w:pPr>
      <w:r>
        <w:rPr>
          <w:noProof/>
          <w:lang w:eastAsia="en-GB"/>
        </w:rPr>
        <w:drawing>
          <wp:inline distT="0" distB="0" distL="0" distR="0" wp14:anchorId="678DCD13" wp14:editId="376D98E2">
            <wp:extent cx="6840000" cy="2160000"/>
            <wp:effectExtent l="0" t="0" r="18415" b="12065"/>
            <wp:docPr id="8" name="Chart 8"/>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61D0E834" w14:textId="1F217B20" w:rsidR="00F10B7B" w:rsidRDefault="00F10B7B" w:rsidP="00BB0A71">
      <w:pPr>
        <w:rPr>
          <w:rFonts w:cs="Arial"/>
          <w:szCs w:val="24"/>
        </w:rPr>
      </w:pPr>
    </w:p>
    <w:p w14:paraId="26690323" w14:textId="7577FABD" w:rsidR="0072544F" w:rsidRPr="0090487D" w:rsidRDefault="0072544F" w:rsidP="00BB0A71">
      <w:pPr>
        <w:rPr>
          <w:rFonts w:cs="Arial"/>
          <w:szCs w:val="24"/>
        </w:rPr>
      </w:pPr>
      <w:r w:rsidRPr="0096798A">
        <w:rPr>
          <w:rFonts w:cs="Arial"/>
          <w:szCs w:val="24"/>
        </w:rPr>
        <w:t xml:space="preserve">The </w:t>
      </w:r>
      <w:r w:rsidRPr="0090487D">
        <w:rPr>
          <w:rFonts w:cs="Arial"/>
          <w:szCs w:val="24"/>
        </w:rPr>
        <w:t xml:space="preserve">proportion of </w:t>
      </w:r>
      <w:r w:rsidR="004E7356" w:rsidRPr="0090487D">
        <w:rPr>
          <w:rFonts w:cs="Arial"/>
          <w:szCs w:val="24"/>
        </w:rPr>
        <w:t>the workforce</w:t>
      </w:r>
      <w:r w:rsidRPr="0090487D">
        <w:rPr>
          <w:rFonts w:cs="Arial"/>
          <w:szCs w:val="24"/>
        </w:rPr>
        <w:t xml:space="preserve"> who identify themselves as “Disabled” has remained relatively steady over the</w:t>
      </w:r>
      <w:r w:rsidR="007A628C" w:rsidRPr="0090487D">
        <w:rPr>
          <w:rFonts w:cs="Arial"/>
          <w:szCs w:val="24"/>
        </w:rPr>
        <w:t xml:space="preserve"> same time perio</w:t>
      </w:r>
      <w:r w:rsidR="0088223B" w:rsidRPr="0090487D">
        <w:rPr>
          <w:rFonts w:cs="Arial"/>
          <w:szCs w:val="24"/>
        </w:rPr>
        <w:t xml:space="preserve">d at around 1.0%, </w:t>
      </w:r>
      <w:r w:rsidR="00E24A82" w:rsidRPr="0090487D">
        <w:rPr>
          <w:rFonts w:cs="Arial"/>
          <w:szCs w:val="24"/>
        </w:rPr>
        <w:t>and</w:t>
      </w:r>
      <w:r w:rsidR="0088223B" w:rsidRPr="0090487D">
        <w:rPr>
          <w:rFonts w:cs="Arial"/>
          <w:szCs w:val="24"/>
        </w:rPr>
        <w:t xml:space="preserve"> this year</w:t>
      </w:r>
      <w:r w:rsidR="00594058" w:rsidRPr="0090487D">
        <w:rPr>
          <w:rFonts w:cs="Arial"/>
          <w:szCs w:val="24"/>
        </w:rPr>
        <w:t xml:space="preserve"> it</w:t>
      </w:r>
      <w:r w:rsidR="0088223B" w:rsidRPr="0090487D">
        <w:rPr>
          <w:rFonts w:cs="Arial"/>
          <w:szCs w:val="24"/>
        </w:rPr>
        <w:t xml:space="preserve"> </w:t>
      </w:r>
      <w:r w:rsidR="00360F54" w:rsidRPr="0090487D">
        <w:rPr>
          <w:rFonts w:cs="Arial"/>
          <w:szCs w:val="24"/>
        </w:rPr>
        <w:t>stood at 1.5</w:t>
      </w:r>
      <w:r w:rsidR="007A628C" w:rsidRPr="0090487D">
        <w:rPr>
          <w:rFonts w:cs="Arial"/>
          <w:szCs w:val="24"/>
        </w:rPr>
        <w:t>%, a fall from 1.7</w:t>
      </w:r>
      <w:r w:rsidRPr="0090487D">
        <w:rPr>
          <w:rFonts w:cs="Arial"/>
          <w:szCs w:val="24"/>
        </w:rPr>
        <w:t xml:space="preserve">% </w:t>
      </w:r>
      <w:r w:rsidR="0088223B" w:rsidRPr="0090487D">
        <w:rPr>
          <w:rFonts w:cs="Arial"/>
          <w:szCs w:val="24"/>
        </w:rPr>
        <w:t>in 2018.</w:t>
      </w:r>
      <w:r w:rsidR="00901CC7" w:rsidRPr="0090487D">
        <w:rPr>
          <w:rFonts w:cs="Arial"/>
          <w:szCs w:val="24"/>
        </w:rPr>
        <w:t xml:space="preserve"> </w:t>
      </w:r>
      <w:r w:rsidRPr="0090487D">
        <w:rPr>
          <w:rFonts w:cs="Arial"/>
          <w:szCs w:val="24"/>
        </w:rPr>
        <w:t xml:space="preserve">While the proportion of </w:t>
      </w:r>
      <w:r w:rsidR="004E7356" w:rsidRPr="0090487D">
        <w:rPr>
          <w:rFonts w:cs="Arial"/>
          <w:szCs w:val="24"/>
        </w:rPr>
        <w:t>the workforce</w:t>
      </w:r>
      <w:r w:rsidRPr="0090487D">
        <w:rPr>
          <w:rFonts w:cs="Arial"/>
          <w:szCs w:val="24"/>
        </w:rPr>
        <w:t xml:space="preserve"> who declare they have a disability is low in comparison to the general population: 32% of all adults in Scotland (</w:t>
      </w:r>
      <w:hyperlink r:id="rId76" w:history="1">
        <w:r w:rsidRPr="0090487D">
          <w:rPr>
            <w:rStyle w:val="Hyperlink"/>
            <w:rFonts w:cs="Arial"/>
            <w:szCs w:val="24"/>
          </w:rPr>
          <w:t>Scottish Health Survey 2017</w:t>
        </w:r>
      </w:hyperlink>
      <w:r w:rsidRPr="0090487D">
        <w:rPr>
          <w:rFonts w:cs="Arial"/>
          <w:szCs w:val="24"/>
        </w:rPr>
        <w:t>), this is repeated across B</w:t>
      </w:r>
      <w:r w:rsidR="00E24A82" w:rsidRPr="0090487D">
        <w:rPr>
          <w:rFonts w:cs="Arial"/>
          <w:szCs w:val="24"/>
        </w:rPr>
        <w:t xml:space="preserve">oards in </w:t>
      </w:r>
      <w:r w:rsidR="0095181E" w:rsidRPr="0090487D">
        <w:rPr>
          <w:rFonts w:cs="Arial"/>
          <w:szCs w:val="24"/>
        </w:rPr>
        <w:t xml:space="preserve">NHS Scotland, </w:t>
      </w:r>
      <w:r w:rsidR="00610DDA" w:rsidRPr="0090487D">
        <w:rPr>
          <w:rFonts w:cs="Arial"/>
          <w:szCs w:val="24"/>
        </w:rPr>
        <w:t>where 1.8</w:t>
      </w:r>
      <w:r w:rsidRPr="0090487D">
        <w:rPr>
          <w:rFonts w:cs="Arial"/>
          <w:szCs w:val="24"/>
        </w:rPr>
        <w:t xml:space="preserve">% identified themselves as disabled as at 31 March </w:t>
      </w:r>
      <w:r w:rsidR="00610DDA" w:rsidRPr="0090487D">
        <w:rPr>
          <w:rFonts w:cs="Arial"/>
          <w:szCs w:val="24"/>
        </w:rPr>
        <w:t>2025</w:t>
      </w:r>
      <w:r w:rsidRPr="0090487D">
        <w:rPr>
          <w:rFonts w:cs="Arial"/>
          <w:szCs w:val="24"/>
        </w:rPr>
        <w:t xml:space="preserve"> (</w:t>
      </w:r>
      <w:hyperlink r:id="rId77" w:history="1">
        <w:r w:rsidR="00610DDA" w:rsidRPr="0090487D">
          <w:rPr>
            <w:rStyle w:val="Hyperlink"/>
            <w:rFonts w:cs="Arial"/>
            <w:szCs w:val="24"/>
          </w:rPr>
          <w:t>NHS Scotland Workforce Statistics release as at 31 March 2025</w:t>
        </w:r>
      </w:hyperlink>
      <w:r w:rsidR="00E20E0D" w:rsidRPr="0090487D">
        <w:rPr>
          <w:rFonts w:cs="Arial"/>
          <w:szCs w:val="24"/>
        </w:rPr>
        <w:t>), wi</w:t>
      </w:r>
      <w:r w:rsidR="00E24A82" w:rsidRPr="0090487D">
        <w:rPr>
          <w:rFonts w:cs="Arial"/>
          <w:szCs w:val="24"/>
        </w:rPr>
        <w:t>th a notab</w:t>
      </w:r>
      <w:r w:rsidR="003D2B17" w:rsidRPr="0090487D">
        <w:rPr>
          <w:rFonts w:cs="Arial"/>
          <w:szCs w:val="24"/>
        </w:rPr>
        <w:t>le except</w:t>
      </w:r>
      <w:r w:rsidR="0090487D" w:rsidRPr="0090487D">
        <w:rPr>
          <w:rFonts w:cs="Arial"/>
          <w:szCs w:val="24"/>
        </w:rPr>
        <w:t>ion in NHS24, where 11.4</w:t>
      </w:r>
      <w:r w:rsidR="00E24A82" w:rsidRPr="0090487D">
        <w:rPr>
          <w:rFonts w:cs="Arial"/>
          <w:szCs w:val="24"/>
        </w:rPr>
        <w:t>% of the workforce declared a disability.</w:t>
      </w:r>
    </w:p>
    <w:p w14:paraId="25AA0CF0" w14:textId="77777777" w:rsidR="00137C96" w:rsidRPr="0090487D" w:rsidRDefault="00137C96" w:rsidP="00BB0A71">
      <w:pPr>
        <w:rPr>
          <w:rFonts w:cs="Arial"/>
          <w:szCs w:val="24"/>
        </w:rPr>
      </w:pPr>
    </w:p>
    <w:p w14:paraId="07BF2803" w14:textId="49BCF80C" w:rsidR="00137C96" w:rsidRDefault="00137C96" w:rsidP="00BB0A71">
      <w:pPr>
        <w:rPr>
          <w:rFonts w:cs="Arial"/>
          <w:szCs w:val="24"/>
        </w:rPr>
      </w:pPr>
      <w:r w:rsidRPr="0090487D">
        <w:rPr>
          <w:rFonts w:cs="Arial"/>
          <w:szCs w:val="24"/>
        </w:rPr>
        <w:t xml:space="preserve">It should be noted that some disabilities may arise during the course of employment, so unless </w:t>
      </w:r>
      <w:r w:rsidR="004679AC" w:rsidRPr="0090487D">
        <w:rPr>
          <w:rFonts w:cs="Arial"/>
          <w:szCs w:val="24"/>
        </w:rPr>
        <w:t>the workforce is</w:t>
      </w:r>
      <w:r w:rsidRPr="0090487D">
        <w:rPr>
          <w:rFonts w:cs="Arial"/>
          <w:szCs w:val="24"/>
        </w:rPr>
        <w:t xml:space="preserve"> regularly surveyed we may never capture that change in information.</w:t>
      </w:r>
      <w:r w:rsidR="00901CC7" w:rsidRPr="0090487D">
        <w:rPr>
          <w:rFonts w:cs="Arial"/>
          <w:szCs w:val="24"/>
        </w:rPr>
        <w:t xml:space="preserve"> </w:t>
      </w:r>
      <w:r w:rsidRPr="0090487D">
        <w:rPr>
          <w:rFonts w:cs="Arial"/>
          <w:szCs w:val="24"/>
        </w:rPr>
        <w:t xml:space="preserve">The HR system allows members of </w:t>
      </w:r>
      <w:r w:rsidR="004679AC" w:rsidRPr="0090487D">
        <w:rPr>
          <w:rFonts w:cs="Arial"/>
          <w:szCs w:val="24"/>
        </w:rPr>
        <w:t>the workforce</w:t>
      </w:r>
      <w:r w:rsidRPr="0090487D">
        <w:rPr>
          <w:rFonts w:cs="Arial"/>
          <w:szCs w:val="24"/>
        </w:rPr>
        <w:t xml:space="preserve"> to make changes to their self-identified protected characteristics at any time, in</w:t>
      </w:r>
      <w:r w:rsidRPr="0096798A">
        <w:rPr>
          <w:rFonts w:cs="Arial"/>
          <w:szCs w:val="24"/>
        </w:rPr>
        <w:t>cluding their disability status.</w:t>
      </w:r>
      <w:r w:rsidR="00DE06B8">
        <w:rPr>
          <w:rFonts w:cs="Arial"/>
          <w:szCs w:val="24"/>
        </w:rPr>
        <w:t xml:space="preserve"> </w:t>
      </w:r>
      <w:r w:rsidR="00E20E0D">
        <w:rPr>
          <w:rFonts w:cs="Arial"/>
          <w:szCs w:val="24"/>
        </w:rPr>
        <w:t>However, as previously noted, this question is not asked in line with best practice.</w:t>
      </w:r>
    </w:p>
    <w:p w14:paraId="63978C66" w14:textId="67C5FCA8" w:rsidR="00832093" w:rsidRDefault="00832093" w:rsidP="00BB0A71">
      <w:pPr>
        <w:rPr>
          <w:rFonts w:cs="Arial"/>
          <w:szCs w:val="24"/>
        </w:rPr>
      </w:pPr>
    </w:p>
    <w:p w14:paraId="41BCEA3F" w14:textId="77777777" w:rsidR="00DB22B9" w:rsidRPr="00705A09" w:rsidRDefault="00DB22B9" w:rsidP="008E7061">
      <w:pPr>
        <w:pStyle w:val="Heading3"/>
      </w:pPr>
      <w:r>
        <w:t>Pay Gap</w:t>
      </w:r>
    </w:p>
    <w:p w14:paraId="0773593E" w14:textId="448568EB" w:rsidR="00DB22B9" w:rsidRDefault="00DB22B9" w:rsidP="00BB0A71">
      <w:pPr>
        <w:rPr>
          <w:rFonts w:cs="Arial"/>
          <w:szCs w:val="24"/>
        </w:rPr>
      </w:pPr>
      <w:r w:rsidRPr="00705A09">
        <w:rPr>
          <w:rFonts w:cs="Arial"/>
          <w:szCs w:val="24"/>
        </w:rPr>
        <w:t xml:space="preserve">In this report we will also look at </w:t>
      </w:r>
      <w:r>
        <w:rPr>
          <w:rFonts w:cs="Arial"/>
          <w:szCs w:val="24"/>
        </w:rPr>
        <w:t>the pay gap</w:t>
      </w:r>
      <w:r w:rsidRPr="00705A09">
        <w:rPr>
          <w:rFonts w:cs="Arial"/>
          <w:szCs w:val="24"/>
        </w:rPr>
        <w:t xml:space="preserve"> in relation</w:t>
      </w:r>
      <w:r>
        <w:rPr>
          <w:rFonts w:cs="Arial"/>
          <w:szCs w:val="24"/>
        </w:rPr>
        <w:t xml:space="preserve"> to </w:t>
      </w:r>
      <w:r w:rsidR="000040F5">
        <w:rPr>
          <w:rFonts w:cs="Arial"/>
          <w:szCs w:val="24"/>
        </w:rPr>
        <w:t>declared disability status</w:t>
      </w:r>
      <w:r w:rsidRPr="00705A09">
        <w:rPr>
          <w:rFonts w:cs="Arial"/>
          <w:szCs w:val="24"/>
        </w:rPr>
        <w:t xml:space="preserve">. The table below shows the average </w:t>
      </w:r>
      <w:r>
        <w:rPr>
          <w:rFonts w:cs="Arial"/>
          <w:szCs w:val="24"/>
        </w:rPr>
        <w:t>hourly pay</w:t>
      </w:r>
      <w:r w:rsidRPr="00705A09">
        <w:rPr>
          <w:rFonts w:cs="Arial"/>
          <w:szCs w:val="24"/>
        </w:rPr>
        <w:t xml:space="preserve"> split by </w:t>
      </w:r>
      <w:r w:rsidR="000040F5">
        <w:rPr>
          <w:rFonts w:cs="Arial"/>
          <w:szCs w:val="24"/>
        </w:rPr>
        <w:t>declared disability</w:t>
      </w:r>
      <w:r>
        <w:rPr>
          <w:rFonts w:cs="Arial"/>
          <w:szCs w:val="24"/>
        </w:rPr>
        <w:t xml:space="preserve"> </w:t>
      </w:r>
      <w:r w:rsidR="000040F5">
        <w:rPr>
          <w:rFonts w:cs="Arial"/>
          <w:szCs w:val="24"/>
        </w:rPr>
        <w:t xml:space="preserve">status </w:t>
      </w:r>
      <w:r>
        <w:rPr>
          <w:rFonts w:cs="Arial"/>
          <w:szCs w:val="24"/>
        </w:rPr>
        <w:t>for members of the workforce on Agenda for Change, Medical and Dental, and Senior Managers pay scales:</w:t>
      </w:r>
    </w:p>
    <w:p w14:paraId="5081472C" w14:textId="77777777" w:rsidR="00DB22B9" w:rsidRDefault="00DB22B9" w:rsidP="00BB0A71">
      <w:pPr>
        <w:rPr>
          <w:rFonts w:cs="Arial"/>
          <w:szCs w:val="24"/>
        </w:rPr>
      </w:pPr>
    </w:p>
    <w:tbl>
      <w:tblPr>
        <w:tblW w:w="10773" w:type="dxa"/>
        <w:tblInd w:w="-5" w:type="dxa"/>
        <w:tblLayout w:type="fixed"/>
        <w:tblLook w:val="04A0" w:firstRow="1" w:lastRow="0" w:firstColumn="1" w:lastColumn="0" w:noHBand="0" w:noVBand="1"/>
      </w:tblPr>
      <w:tblGrid>
        <w:gridCol w:w="2552"/>
        <w:gridCol w:w="1559"/>
        <w:gridCol w:w="1701"/>
        <w:gridCol w:w="1985"/>
        <w:gridCol w:w="1417"/>
        <w:gridCol w:w="1559"/>
      </w:tblGrid>
      <w:tr w:rsidR="000040F5" w:rsidRPr="00F675FF" w14:paraId="7A3AF43C" w14:textId="77777777" w:rsidTr="000040F5">
        <w:trPr>
          <w:trHeight w:val="300"/>
        </w:trPr>
        <w:tc>
          <w:tcPr>
            <w:tcW w:w="2552" w:type="dxa"/>
            <w:tcBorders>
              <w:bottom w:val="single" w:sz="4" w:space="0" w:color="auto"/>
              <w:right w:val="single" w:sz="4" w:space="0" w:color="auto"/>
            </w:tcBorders>
            <w:shd w:val="clear" w:color="auto" w:fill="auto"/>
            <w:noWrap/>
            <w:vAlign w:val="bottom"/>
            <w:hideMark/>
          </w:tcPr>
          <w:p w14:paraId="0A943A94" w14:textId="26E195B4" w:rsidR="000040F5" w:rsidRPr="00F675FF" w:rsidRDefault="000040F5" w:rsidP="00BB0A71">
            <w:pPr>
              <w:rPr>
                <w:rFonts w:eastAsia="Times New Roman" w:cs="Arial"/>
                <w:b/>
                <w:bCs/>
                <w:color w:val="000000"/>
                <w:szCs w:val="24"/>
                <w:lang w:eastAsia="en-GB"/>
              </w:rPr>
            </w:pPr>
          </w:p>
        </w:tc>
        <w:tc>
          <w:tcPr>
            <w:tcW w:w="8221" w:type="dxa"/>
            <w:gridSpan w:val="5"/>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1F7CB31" w14:textId="7044EFE9" w:rsidR="000040F5" w:rsidRPr="00F675FF" w:rsidRDefault="000040F5" w:rsidP="00BB0A71">
            <w:pPr>
              <w:rPr>
                <w:rFonts w:eastAsia="Times New Roman" w:cs="Arial"/>
                <w:b/>
                <w:bCs/>
                <w:color w:val="000000"/>
                <w:szCs w:val="24"/>
                <w:lang w:eastAsia="en-GB"/>
              </w:rPr>
            </w:pPr>
            <w:r>
              <w:rPr>
                <w:rFonts w:eastAsia="Times New Roman" w:cs="Arial"/>
                <w:b/>
                <w:bCs/>
                <w:color w:val="000000"/>
                <w:szCs w:val="24"/>
                <w:lang w:eastAsia="en-GB"/>
              </w:rPr>
              <w:t>Disability Status</w:t>
            </w:r>
          </w:p>
        </w:tc>
      </w:tr>
      <w:tr w:rsidR="000040F5" w:rsidRPr="00F675FF" w14:paraId="2D94E2C9" w14:textId="77777777" w:rsidTr="000040F5">
        <w:trPr>
          <w:trHeight w:val="300"/>
        </w:trPr>
        <w:tc>
          <w:tcPr>
            <w:tcW w:w="2552" w:type="dxa"/>
            <w:tcBorders>
              <w:top w:val="single" w:sz="4" w:space="0" w:color="auto"/>
              <w:left w:val="single" w:sz="4" w:space="0" w:color="auto"/>
              <w:bottom w:val="single" w:sz="4" w:space="0" w:color="auto"/>
              <w:right w:val="single" w:sz="4" w:space="0" w:color="auto"/>
            </w:tcBorders>
            <w:shd w:val="clear" w:color="auto" w:fill="auto"/>
            <w:noWrap/>
            <w:vAlign w:val="bottom"/>
          </w:tcPr>
          <w:p w14:paraId="1108F823" w14:textId="5694B676" w:rsidR="000040F5" w:rsidRPr="00F675FF" w:rsidRDefault="000040F5" w:rsidP="00BB0A71">
            <w:pPr>
              <w:rPr>
                <w:rFonts w:eastAsia="Times New Roman" w:cs="Arial"/>
                <w:b/>
                <w:bCs/>
                <w:color w:val="000000"/>
                <w:szCs w:val="24"/>
                <w:lang w:eastAsia="en-GB"/>
              </w:rPr>
            </w:pPr>
            <w:r w:rsidRPr="00F675FF">
              <w:rPr>
                <w:rFonts w:eastAsia="Times New Roman" w:cs="Arial"/>
                <w:b/>
                <w:bCs/>
                <w:color w:val="000000"/>
                <w:szCs w:val="24"/>
                <w:lang w:eastAsia="en-GB"/>
              </w:rPr>
              <w:t>Grade</w:t>
            </w:r>
          </w:p>
        </w:tc>
        <w:tc>
          <w:tcPr>
            <w:tcW w:w="1559" w:type="dxa"/>
            <w:tcBorders>
              <w:top w:val="single" w:sz="4" w:space="0" w:color="auto"/>
              <w:left w:val="nil"/>
              <w:bottom w:val="single" w:sz="4" w:space="0" w:color="auto"/>
              <w:right w:val="single" w:sz="4" w:space="0" w:color="auto"/>
            </w:tcBorders>
            <w:shd w:val="clear" w:color="auto" w:fill="auto"/>
            <w:noWrap/>
            <w:vAlign w:val="bottom"/>
          </w:tcPr>
          <w:p w14:paraId="20241C67" w14:textId="0E310CAD" w:rsidR="000040F5" w:rsidRDefault="000040F5" w:rsidP="00BB0A71">
            <w:pPr>
              <w:rPr>
                <w:rFonts w:eastAsia="Times New Roman" w:cs="Arial"/>
                <w:b/>
                <w:bCs/>
                <w:color w:val="000000"/>
                <w:szCs w:val="24"/>
                <w:lang w:eastAsia="en-GB"/>
              </w:rPr>
            </w:pPr>
            <w:r>
              <w:rPr>
                <w:rFonts w:eastAsia="Times New Roman" w:cs="Arial"/>
                <w:b/>
                <w:bCs/>
                <w:color w:val="000000"/>
                <w:szCs w:val="24"/>
                <w:lang w:eastAsia="en-GB"/>
              </w:rPr>
              <w:t>Don’t know</w:t>
            </w:r>
          </w:p>
        </w:tc>
        <w:tc>
          <w:tcPr>
            <w:tcW w:w="1701" w:type="dxa"/>
            <w:tcBorders>
              <w:top w:val="single" w:sz="4" w:space="0" w:color="auto"/>
              <w:left w:val="nil"/>
              <w:bottom w:val="single" w:sz="4" w:space="0" w:color="auto"/>
              <w:right w:val="single" w:sz="4" w:space="0" w:color="auto"/>
            </w:tcBorders>
            <w:shd w:val="clear" w:color="auto" w:fill="auto"/>
            <w:noWrap/>
            <w:vAlign w:val="bottom"/>
          </w:tcPr>
          <w:p w14:paraId="24624C0C" w14:textId="049E528A" w:rsidR="000040F5" w:rsidRDefault="000040F5" w:rsidP="00BB0A71">
            <w:pPr>
              <w:rPr>
                <w:rFonts w:eastAsia="Times New Roman" w:cs="Arial"/>
                <w:b/>
                <w:bCs/>
                <w:color w:val="000000"/>
                <w:szCs w:val="24"/>
                <w:lang w:eastAsia="en-GB"/>
              </w:rPr>
            </w:pPr>
            <w:r>
              <w:rPr>
                <w:rFonts w:eastAsia="Times New Roman" w:cs="Arial"/>
                <w:b/>
                <w:bCs/>
                <w:color w:val="000000"/>
                <w:szCs w:val="24"/>
                <w:lang w:eastAsia="en-GB"/>
              </w:rPr>
              <w:t>No</w:t>
            </w:r>
          </w:p>
        </w:tc>
        <w:tc>
          <w:tcPr>
            <w:tcW w:w="1985" w:type="dxa"/>
            <w:tcBorders>
              <w:top w:val="single" w:sz="4" w:space="0" w:color="auto"/>
              <w:left w:val="nil"/>
              <w:bottom w:val="single" w:sz="4" w:space="0" w:color="auto"/>
              <w:right w:val="single" w:sz="4" w:space="0" w:color="auto"/>
            </w:tcBorders>
            <w:shd w:val="clear" w:color="auto" w:fill="auto"/>
            <w:noWrap/>
            <w:vAlign w:val="bottom"/>
          </w:tcPr>
          <w:p w14:paraId="6A0C3DC6" w14:textId="1D5D1C02" w:rsidR="000040F5" w:rsidRPr="00F675FF" w:rsidRDefault="000040F5" w:rsidP="00BB0A71">
            <w:pPr>
              <w:rPr>
                <w:rFonts w:eastAsia="Times New Roman" w:cs="Arial"/>
                <w:b/>
                <w:bCs/>
                <w:color w:val="000000"/>
                <w:sz w:val="22"/>
                <w:szCs w:val="24"/>
                <w:lang w:eastAsia="en-GB"/>
              </w:rPr>
            </w:pPr>
            <w:r w:rsidRPr="00F675FF">
              <w:rPr>
                <w:rFonts w:eastAsia="Times New Roman" w:cs="Arial"/>
                <w:b/>
                <w:bCs/>
                <w:color w:val="000000"/>
                <w:sz w:val="22"/>
                <w:szCs w:val="24"/>
                <w:lang w:eastAsia="en-GB"/>
              </w:rPr>
              <w:t>Prefer not to say</w:t>
            </w:r>
          </w:p>
        </w:tc>
        <w:tc>
          <w:tcPr>
            <w:tcW w:w="1417" w:type="dxa"/>
            <w:tcBorders>
              <w:top w:val="single" w:sz="4" w:space="0" w:color="auto"/>
              <w:left w:val="nil"/>
              <w:bottom w:val="single" w:sz="4" w:space="0" w:color="auto"/>
              <w:right w:val="single" w:sz="4" w:space="0" w:color="auto"/>
            </w:tcBorders>
            <w:shd w:val="clear" w:color="auto" w:fill="auto"/>
            <w:noWrap/>
            <w:vAlign w:val="bottom"/>
          </w:tcPr>
          <w:p w14:paraId="72AAD7D4" w14:textId="0E18A71B" w:rsidR="000040F5" w:rsidRDefault="000040F5" w:rsidP="00BB0A71">
            <w:pPr>
              <w:rPr>
                <w:rFonts w:eastAsia="Times New Roman" w:cs="Arial"/>
                <w:b/>
                <w:bCs/>
                <w:color w:val="000000"/>
                <w:szCs w:val="24"/>
                <w:lang w:eastAsia="en-GB"/>
              </w:rPr>
            </w:pPr>
            <w:r>
              <w:rPr>
                <w:rFonts w:eastAsia="Times New Roman" w:cs="Arial"/>
                <w:b/>
                <w:bCs/>
                <w:color w:val="000000"/>
                <w:szCs w:val="24"/>
                <w:lang w:eastAsia="en-GB"/>
              </w:rPr>
              <w:t>Yes</w:t>
            </w:r>
          </w:p>
        </w:tc>
        <w:tc>
          <w:tcPr>
            <w:tcW w:w="1559" w:type="dxa"/>
            <w:tcBorders>
              <w:top w:val="single" w:sz="4" w:space="0" w:color="auto"/>
              <w:left w:val="nil"/>
              <w:bottom w:val="single" w:sz="4" w:space="0" w:color="auto"/>
              <w:right w:val="single" w:sz="4" w:space="0" w:color="auto"/>
            </w:tcBorders>
            <w:shd w:val="clear" w:color="auto" w:fill="auto"/>
            <w:noWrap/>
            <w:vAlign w:val="bottom"/>
          </w:tcPr>
          <w:p w14:paraId="1F26C65F" w14:textId="4CF903FD" w:rsidR="000040F5" w:rsidRPr="00F675FF" w:rsidRDefault="000040F5" w:rsidP="00BB0A71">
            <w:pPr>
              <w:rPr>
                <w:rFonts w:eastAsia="Times New Roman" w:cs="Arial"/>
                <w:b/>
                <w:bCs/>
                <w:color w:val="000000"/>
                <w:szCs w:val="24"/>
                <w:lang w:eastAsia="en-GB"/>
              </w:rPr>
            </w:pPr>
            <w:r w:rsidRPr="00F675FF">
              <w:rPr>
                <w:rFonts w:eastAsia="Times New Roman" w:cs="Arial"/>
                <w:b/>
                <w:bCs/>
                <w:color w:val="000000"/>
                <w:szCs w:val="24"/>
                <w:lang w:eastAsia="en-GB"/>
              </w:rPr>
              <w:t>Total</w:t>
            </w:r>
          </w:p>
        </w:tc>
      </w:tr>
      <w:tr w:rsidR="00DB22B9" w:rsidRPr="00F675FF" w14:paraId="390BF9E0" w14:textId="77777777" w:rsidTr="0062330A">
        <w:trPr>
          <w:trHeight w:val="300"/>
        </w:trPr>
        <w:tc>
          <w:tcPr>
            <w:tcW w:w="2552" w:type="dxa"/>
            <w:tcBorders>
              <w:top w:val="nil"/>
              <w:left w:val="single" w:sz="4" w:space="0" w:color="auto"/>
              <w:bottom w:val="single" w:sz="4" w:space="0" w:color="auto"/>
              <w:right w:val="single" w:sz="4" w:space="0" w:color="auto"/>
            </w:tcBorders>
            <w:shd w:val="clear" w:color="auto" w:fill="auto"/>
            <w:noWrap/>
            <w:vAlign w:val="bottom"/>
            <w:hideMark/>
          </w:tcPr>
          <w:p w14:paraId="42B88F0B" w14:textId="77777777" w:rsidR="00DB22B9" w:rsidRPr="00F675FF" w:rsidRDefault="00DB22B9" w:rsidP="00BB0A71">
            <w:pPr>
              <w:rPr>
                <w:rFonts w:eastAsia="Times New Roman" w:cs="Arial"/>
                <w:b/>
                <w:bCs/>
                <w:color w:val="000000"/>
                <w:szCs w:val="24"/>
                <w:lang w:eastAsia="en-GB"/>
              </w:rPr>
            </w:pPr>
            <w:r w:rsidRPr="00F675FF">
              <w:rPr>
                <w:rFonts w:eastAsia="Times New Roman" w:cs="Arial"/>
                <w:b/>
                <w:bCs/>
                <w:color w:val="000000"/>
                <w:szCs w:val="24"/>
                <w:lang w:eastAsia="en-GB"/>
              </w:rPr>
              <w:t>Agenda for Change</w:t>
            </w:r>
          </w:p>
        </w:tc>
        <w:tc>
          <w:tcPr>
            <w:tcW w:w="1559" w:type="dxa"/>
            <w:tcBorders>
              <w:top w:val="nil"/>
              <w:left w:val="nil"/>
              <w:bottom w:val="single" w:sz="4" w:space="0" w:color="auto"/>
              <w:right w:val="single" w:sz="4" w:space="0" w:color="auto"/>
            </w:tcBorders>
            <w:shd w:val="clear" w:color="auto" w:fill="auto"/>
            <w:noWrap/>
            <w:vAlign w:val="bottom"/>
          </w:tcPr>
          <w:p w14:paraId="3D546C8B" w14:textId="1582E5AA" w:rsidR="00DB22B9" w:rsidRPr="00F675FF" w:rsidRDefault="009537E4" w:rsidP="009537E4">
            <w:pPr>
              <w:jc w:val="right"/>
              <w:rPr>
                <w:rFonts w:eastAsia="Times New Roman" w:cs="Arial"/>
                <w:color w:val="000000"/>
                <w:szCs w:val="24"/>
                <w:lang w:eastAsia="en-GB"/>
              </w:rPr>
            </w:pPr>
            <w:r>
              <w:rPr>
                <w:rFonts w:eastAsia="Times New Roman" w:cs="Arial"/>
                <w:color w:val="000000"/>
                <w:szCs w:val="24"/>
                <w:lang w:eastAsia="en-GB"/>
              </w:rPr>
              <w:t>£20.05</w:t>
            </w:r>
          </w:p>
        </w:tc>
        <w:tc>
          <w:tcPr>
            <w:tcW w:w="1701" w:type="dxa"/>
            <w:tcBorders>
              <w:top w:val="nil"/>
              <w:left w:val="nil"/>
              <w:bottom w:val="single" w:sz="4" w:space="0" w:color="auto"/>
              <w:right w:val="single" w:sz="4" w:space="0" w:color="auto"/>
            </w:tcBorders>
            <w:shd w:val="clear" w:color="auto" w:fill="auto"/>
            <w:noWrap/>
            <w:vAlign w:val="bottom"/>
          </w:tcPr>
          <w:p w14:paraId="6AD4D846" w14:textId="62E8FA77" w:rsidR="00DB22B9" w:rsidRPr="00F675FF" w:rsidRDefault="000040F5" w:rsidP="009537E4">
            <w:pPr>
              <w:jc w:val="right"/>
              <w:rPr>
                <w:rFonts w:eastAsia="Times New Roman" w:cs="Arial"/>
                <w:color w:val="000000"/>
                <w:szCs w:val="24"/>
                <w:lang w:eastAsia="en-GB"/>
              </w:rPr>
            </w:pPr>
            <w:r>
              <w:rPr>
                <w:rFonts w:eastAsia="Times New Roman" w:cs="Arial"/>
                <w:color w:val="000000"/>
                <w:szCs w:val="24"/>
                <w:lang w:eastAsia="en-GB"/>
              </w:rPr>
              <w:t>£</w:t>
            </w:r>
            <w:r w:rsidR="009537E4">
              <w:rPr>
                <w:rFonts w:eastAsia="Times New Roman" w:cs="Arial"/>
                <w:color w:val="000000"/>
                <w:szCs w:val="24"/>
                <w:lang w:eastAsia="en-GB"/>
              </w:rPr>
              <w:t>20.47</w:t>
            </w:r>
          </w:p>
        </w:tc>
        <w:tc>
          <w:tcPr>
            <w:tcW w:w="1985" w:type="dxa"/>
            <w:tcBorders>
              <w:top w:val="nil"/>
              <w:left w:val="nil"/>
              <w:bottom w:val="single" w:sz="4" w:space="0" w:color="auto"/>
              <w:right w:val="single" w:sz="4" w:space="0" w:color="auto"/>
            </w:tcBorders>
            <w:shd w:val="clear" w:color="auto" w:fill="auto"/>
            <w:noWrap/>
            <w:vAlign w:val="bottom"/>
          </w:tcPr>
          <w:p w14:paraId="0279F616" w14:textId="05D7A1CB" w:rsidR="00DB22B9" w:rsidRPr="00F675FF" w:rsidRDefault="000040F5" w:rsidP="009537E4">
            <w:pPr>
              <w:jc w:val="right"/>
              <w:rPr>
                <w:rFonts w:eastAsia="Times New Roman" w:cs="Arial"/>
                <w:color w:val="000000"/>
                <w:szCs w:val="24"/>
                <w:lang w:eastAsia="en-GB"/>
              </w:rPr>
            </w:pPr>
            <w:r>
              <w:rPr>
                <w:rFonts w:eastAsia="Times New Roman" w:cs="Arial"/>
                <w:color w:val="000000"/>
                <w:szCs w:val="24"/>
                <w:lang w:eastAsia="en-GB"/>
              </w:rPr>
              <w:t>£</w:t>
            </w:r>
            <w:r w:rsidR="009537E4">
              <w:rPr>
                <w:rFonts w:eastAsia="Times New Roman" w:cs="Arial"/>
                <w:color w:val="000000"/>
                <w:szCs w:val="24"/>
                <w:lang w:eastAsia="en-GB"/>
              </w:rPr>
              <w:t>20.17</w:t>
            </w:r>
          </w:p>
        </w:tc>
        <w:tc>
          <w:tcPr>
            <w:tcW w:w="1417" w:type="dxa"/>
            <w:tcBorders>
              <w:top w:val="nil"/>
              <w:left w:val="nil"/>
              <w:bottom w:val="single" w:sz="4" w:space="0" w:color="auto"/>
              <w:right w:val="single" w:sz="4" w:space="0" w:color="auto"/>
            </w:tcBorders>
            <w:shd w:val="clear" w:color="auto" w:fill="auto"/>
            <w:noWrap/>
            <w:vAlign w:val="bottom"/>
          </w:tcPr>
          <w:p w14:paraId="1BE258D3" w14:textId="3584B7CD" w:rsidR="00DB22B9" w:rsidRPr="00F675FF" w:rsidRDefault="000040F5" w:rsidP="009537E4">
            <w:pPr>
              <w:jc w:val="right"/>
              <w:rPr>
                <w:rFonts w:eastAsia="Times New Roman" w:cs="Arial"/>
                <w:color w:val="000000"/>
                <w:szCs w:val="24"/>
                <w:lang w:eastAsia="en-GB"/>
              </w:rPr>
            </w:pPr>
            <w:r>
              <w:rPr>
                <w:rFonts w:eastAsia="Times New Roman" w:cs="Arial"/>
                <w:color w:val="000000"/>
                <w:szCs w:val="24"/>
                <w:lang w:eastAsia="en-GB"/>
              </w:rPr>
              <w:t>£</w:t>
            </w:r>
            <w:r w:rsidR="009537E4">
              <w:rPr>
                <w:rFonts w:eastAsia="Times New Roman" w:cs="Arial"/>
                <w:color w:val="000000"/>
                <w:szCs w:val="24"/>
                <w:lang w:eastAsia="en-GB"/>
              </w:rPr>
              <w:t>21.75</w:t>
            </w:r>
          </w:p>
        </w:tc>
        <w:tc>
          <w:tcPr>
            <w:tcW w:w="1559" w:type="dxa"/>
            <w:tcBorders>
              <w:top w:val="nil"/>
              <w:left w:val="nil"/>
              <w:bottom w:val="single" w:sz="4" w:space="0" w:color="auto"/>
              <w:right w:val="single" w:sz="4" w:space="0" w:color="auto"/>
            </w:tcBorders>
            <w:shd w:val="clear" w:color="auto" w:fill="auto"/>
            <w:noWrap/>
            <w:vAlign w:val="bottom"/>
          </w:tcPr>
          <w:p w14:paraId="55765E49" w14:textId="29097E99" w:rsidR="00DB22B9" w:rsidRPr="00F675FF" w:rsidRDefault="000040F5" w:rsidP="009537E4">
            <w:pPr>
              <w:jc w:val="right"/>
              <w:rPr>
                <w:rFonts w:eastAsia="Times New Roman" w:cs="Arial"/>
                <w:color w:val="000000"/>
                <w:szCs w:val="24"/>
                <w:lang w:eastAsia="en-GB"/>
              </w:rPr>
            </w:pPr>
            <w:r>
              <w:rPr>
                <w:rFonts w:eastAsia="Times New Roman" w:cs="Arial"/>
                <w:color w:val="000000"/>
                <w:szCs w:val="24"/>
                <w:lang w:eastAsia="en-GB"/>
              </w:rPr>
              <w:t>£</w:t>
            </w:r>
            <w:r w:rsidR="009537E4">
              <w:rPr>
                <w:rFonts w:eastAsia="Times New Roman" w:cs="Arial"/>
                <w:color w:val="000000"/>
                <w:szCs w:val="24"/>
                <w:lang w:eastAsia="en-GB"/>
              </w:rPr>
              <w:t>20.33</w:t>
            </w:r>
          </w:p>
        </w:tc>
      </w:tr>
      <w:tr w:rsidR="00DB22B9" w:rsidRPr="00F675FF" w14:paraId="5DDE122F" w14:textId="77777777" w:rsidTr="0062330A">
        <w:trPr>
          <w:trHeight w:val="300"/>
        </w:trPr>
        <w:tc>
          <w:tcPr>
            <w:tcW w:w="2552" w:type="dxa"/>
            <w:tcBorders>
              <w:top w:val="nil"/>
              <w:left w:val="single" w:sz="4" w:space="0" w:color="auto"/>
              <w:bottom w:val="single" w:sz="4" w:space="0" w:color="auto"/>
              <w:right w:val="single" w:sz="4" w:space="0" w:color="auto"/>
            </w:tcBorders>
            <w:shd w:val="clear" w:color="auto" w:fill="auto"/>
            <w:noWrap/>
            <w:vAlign w:val="bottom"/>
            <w:hideMark/>
          </w:tcPr>
          <w:p w14:paraId="1B7DDAAC" w14:textId="77777777" w:rsidR="00DB22B9" w:rsidRPr="00F675FF" w:rsidRDefault="00DB22B9" w:rsidP="00BB0A71">
            <w:pPr>
              <w:rPr>
                <w:rFonts w:eastAsia="Times New Roman" w:cs="Arial"/>
                <w:b/>
                <w:bCs/>
                <w:color w:val="000000"/>
                <w:szCs w:val="24"/>
                <w:lang w:eastAsia="en-GB"/>
              </w:rPr>
            </w:pPr>
            <w:r w:rsidRPr="00F675FF">
              <w:rPr>
                <w:rFonts w:eastAsia="Times New Roman" w:cs="Arial"/>
                <w:b/>
                <w:bCs/>
                <w:color w:val="000000"/>
                <w:szCs w:val="24"/>
                <w:lang w:eastAsia="en-GB"/>
              </w:rPr>
              <w:t>Medical and Dental</w:t>
            </w:r>
          </w:p>
        </w:tc>
        <w:tc>
          <w:tcPr>
            <w:tcW w:w="1559" w:type="dxa"/>
            <w:tcBorders>
              <w:top w:val="nil"/>
              <w:left w:val="nil"/>
              <w:bottom w:val="single" w:sz="4" w:space="0" w:color="auto"/>
              <w:right w:val="single" w:sz="4" w:space="0" w:color="auto"/>
            </w:tcBorders>
            <w:shd w:val="clear" w:color="auto" w:fill="auto"/>
            <w:noWrap/>
            <w:vAlign w:val="bottom"/>
          </w:tcPr>
          <w:p w14:paraId="463AB939" w14:textId="4D8D5B1E" w:rsidR="00DB22B9" w:rsidRPr="00F675FF" w:rsidRDefault="0062330A" w:rsidP="009537E4">
            <w:pPr>
              <w:jc w:val="right"/>
              <w:rPr>
                <w:rFonts w:eastAsia="Times New Roman" w:cs="Arial"/>
                <w:color w:val="000000"/>
                <w:szCs w:val="24"/>
                <w:lang w:eastAsia="en-GB"/>
              </w:rPr>
            </w:pPr>
            <w:r>
              <w:rPr>
                <w:rFonts w:eastAsia="Times New Roman" w:cs="Arial"/>
                <w:color w:val="000000"/>
                <w:szCs w:val="24"/>
                <w:lang w:eastAsia="en-GB"/>
              </w:rPr>
              <w:t>£</w:t>
            </w:r>
            <w:r w:rsidR="009537E4">
              <w:rPr>
                <w:rFonts w:eastAsia="Times New Roman" w:cs="Arial"/>
                <w:color w:val="000000"/>
                <w:szCs w:val="24"/>
                <w:lang w:eastAsia="en-GB"/>
              </w:rPr>
              <w:t>55.53</w:t>
            </w:r>
          </w:p>
        </w:tc>
        <w:tc>
          <w:tcPr>
            <w:tcW w:w="1701" w:type="dxa"/>
            <w:tcBorders>
              <w:top w:val="nil"/>
              <w:left w:val="nil"/>
              <w:bottom w:val="single" w:sz="4" w:space="0" w:color="auto"/>
              <w:right w:val="single" w:sz="4" w:space="0" w:color="auto"/>
            </w:tcBorders>
            <w:shd w:val="clear" w:color="auto" w:fill="auto"/>
            <w:noWrap/>
            <w:vAlign w:val="bottom"/>
          </w:tcPr>
          <w:p w14:paraId="55E09726" w14:textId="7F713634" w:rsidR="00DB22B9" w:rsidRPr="00F675FF" w:rsidRDefault="0062330A" w:rsidP="009537E4">
            <w:pPr>
              <w:jc w:val="right"/>
              <w:rPr>
                <w:rFonts w:eastAsia="Times New Roman" w:cs="Arial"/>
                <w:color w:val="000000"/>
                <w:szCs w:val="24"/>
                <w:lang w:eastAsia="en-GB"/>
              </w:rPr>
            </w:pPr>
            <w:r>
              <w:rPr>
                <w:rFonts w:eastAsia="Times New Roman" w:cs="Arial"/>
                <w:color w:val="000000"/>
                <w:szCs w:val="24"/>
                <w:lang w:eastAsia="en-GB"/>
              </w:rPr>
              <w:t>£</w:t>
            </w:r>
            <w:r w:rsidR="009537E4">
              <w:rPr>
                <w:rFonts w:eastAsia="Times New Roman" w:cs="Arial"/>
                <w:color w:val="000000"/>
                <w:szCs w:val="24"/>
                <w:lang w:eastAsia="en-GB"/>
              </w:rPr>
              <w:t>51.11</w:t>
            </w:r>
          </w:p>
        </w:tc>
        <w:tc>
          <w:tcPr>
            <w:tcW w:w="1985" w:type="dxa"/>
            <w:tcBorders>
              <w:top w:val="nil"/>
              <w:left w:val="nil"/>
              <w:bottom w:val="single" w:sz="4" w:space="0" w:color="auto"/>
              <w:right w:val="single" w:sz="4" w:space="0" w:color="auto"/>
            </w:tcBorders>
            <w:shd w:val="clear" w:color="auto" w:fill="auto"/>
            <w:noWrap/>
            <w:vAlign w:val="bottom"/>
          </w:tcPr>
          <w:p w14:paraId="241365AC" w14:textId="0A2B742B" w:rsidR="00DB22B9" w:rsidRPr="00F675FF" w:rsidRDefault="0062330A" w:rsidP="009537E4">
            <w:pPr>
              <w:jc w:val="right"/>
              <w:rPr>
                <w:rFonts w:eastAsia="Times New Roman" w:cs="Arial"/>
                <w:color w:val="000000"/>
                <w:szCs w:val="24"/>
                <w:lang w:eastAsia="en-GB"/>
              </w:rPr>
            </w:pPr>
            <w:r>
              <w:rPr>
                <w:rFonts w:eastAsia="Times New Roman" w:cs="Arial"/>
                <w:color w:val="000000"/>
                <w:szCs w:val="24"/>
                <w:lang w:eastAsia="en-GB"/>
              </w:rPr>
              <w:t>£</w:t>
            </w:r>
            <w:r w:rsidR="009537E4">
              <w:rPr>
                <w:rFonts w:eastAsia="Times New Roman" w:cs="Arial"/>
                <w:color w:val="000000"/>
                <w:szCs w:val="24"/>
                <w:lang w:eastAsia="en-GB"/>
              </w:rPr>
              <w:t>47.12</w:t>
            </w:r>
          </w:p>
        </w:tc>
        <w:tc>
          <w:tcPr>
            <w:tcW w:w="1417" w:type="dxa"/>
            <w:tcBorders>
              <w:top w:val="nil"/>
              <w:left w:val="nil"/>
              <w:bottom w:val="single" w:sz="4" w:space="0" w:color="auto"/>
              <w:right w:val="single" w:sz="4" w:space="0" w:color="auto"/>
            </w:tcBorders>
            <w:shd w:val="clear" w:color="auto" w:fill="auto"/>
            <w:noWrap/>
            <w:vAlign w:val="bottom"/>
          </w:tcPr>
          <w:p w14:paraId="17303B4C" w14:textId="2667928E" w:rsidR="00DB22B9" w:rsidRPr="00F675FF" w:rsidRDefault="0062330A" w:rsidP="009537E4">
            <w:pPr>
              <w:jc w:val="right"/>
              <w:rPr>
                <w:rFonts w:eastAsia="Times New Roman" w:cs="Arial"/>
                <w:color w:val="000000"/>
                <w:szCs w:val="24"/>
                <w:lang w:eastAsia="en-GB"/>
              </w:rPr>
            </w:pPr>
            <w:r>
              <w:rPr>
                <w:rFonts w:eastAsia="Times New Roman" w:cs="Arial"/>
                <w:color w:val="000000"/>
                <w:szCs w:val="24"/>
                <w:lang w:eastAsia="en-GB"/>
              </w:rPr>
              <w:t>£</w:t>
            </w:r>
            <w:r w:rsidR="009537E4">
              <w:rPr>
                <w:rFonts w:eastAsia="Times New Roman" w:cs="Arial"/>
                <w:color w:val="000000"/>
                <w:szCs w:val="24"/>
                <w:lang w:eastAsia="en-GB"/>
              </w:rPr>
              <w:t>60.80</w:t>
            </w:r>
          </w:p>
        </w:tc>
        <w:tc>
          <w:tcPr>
            <w:tcW w:w="1559" w:type="dxa"/>
            <w:tcBorders>
              <w:top w:val="nil"/>
              <w:left w:val="nil"/>
              <w:bottom w:val="single" w:sz="4" w:space="0" w:color="auto"/>
              <w:right w:val="single" w:sz="4" w:space="0" w:color="auto"/>
            </w:tcBorders>
            <w:shd w:val="clear" w:color="auto" w:fill="auto"/>
            <w:noWrap/>
            <w:vAlign w:val="bottom"/>
          </w:tcPr>
          <w:p w14:paraId="305F94D9" w14:textId="769478F4" w:rsidR="00DB22B9" w:rsidRPr="00F675FF" w:rsidRDefault="0062330A" w:rsidP="009537E4">
            <w:pPr>
              <w:jc w:val="right"/>
              <w:rPr>
                <w:rFonts w:eastAsia="Times New Roman" w:cs="Arial"/>
                <w:color w:val="000000"/>
                <w:szCs w:val="24"/>
                <w:lang w:eastAsia="en-GB"/>
              </w:rPr>
            </w:pPr>
            <w:r>
              <w:rPr>
                <w:rFonts w:eastAsia="Times New Roman" w:cs="Arial"/>
                <w:color w:val="000000"/>
                <w:szCs w:val="24"/>
                <w:lang w:eastAsia="en-GB"/>
              </w:rPr>
              <w:t>£</w:t>
            </w:r>
            <w:r w:rsidR="009537E4">
              <w:rPr>
                <w:rFonts w:eastAsia="Times New Roman" w:cs="Arial"/>
                <w:color w:val="000000"/>
                <w:szCs w:val="24"/>
                <w:lang w:eastAsia="en-GB"/>
              </w:rPr>
              <w:t>51.07</w:t>
            </w:r>
          </w:p>
        </w:tc>
      </w:tr>
      <w:tr w:rsidR="00DB22B9" w:rsidRPr="00F675FF" w14:paraId="7A637E6E" w14:textId="77777777" w:rsidTr="0062330A">
        <w:trPr>
          <w:trHeight w:val="300"/>
        </w:trPr>
        <w:tc>
          <w:tcPr>
            <w:tcW w:w="2552" w:type="dxa"/>
            <w:tcBorders>
              <w:top w:val="nil"/>
              <w:left w:val="single" w:sz="4" w:space="0" w:color="auto"/>
              <w:bottom w:val="single" w:sz="4" w:space="0" w:color="auto"/>
              <w:right w:val="single" w:sz="4" w:space="0" w:color="auto"/>
            </w:tcBorders>
            <w:shd w:val="clear" w:color="auto" w:fill="auto"/>
            <w:noWrap/>
            <w:vAlign w:val="bottom"/>
            <w:hideMark/>
          </w:tcPr>
          <w:p w14:paraId="2B6C8E9C" w14:textId="77777777" w:rsidR="00DB22B9" w:rsidRPr="00F675FF" w:rsidRDefault="00DB22B9" w:rsidP="00BB0A71">
            <w:pPr>
              <w:rPr>
                <w:rFonts w:eastAsia="Times New Roman" w:cs="Arial"/>
                <w:b/>
                <w:bCs/>
                <w:color w:val="000000"/>
                <w:szCs w:val="24"/>
                <w:lang w:eastAsia="en-GB"/>
              </w:rPr>
            </w:pPr>
            <w:r w:rsidRPr="00F675FF">
              <w:rPr>
                <w:rFonts w:eastAsia="Times New Roman" w:cs="Arial"/>
                <w:b/>
                <w:bCs/>
                <w:color w:val="000000"/>
                <w:szCs w:val="24"/>
                <w:lang w:eastAsia="en-GB"/>
              </w:rPr>
              <w:t>Senior Managers</w:t>
            </w:r>
          </w:p>
        </w:tc>
        <w:tc>
          <w:tcPr>
            <w:tcW w:w="1559" w:type="dxa"/>
            <w:tcBorders>
              <w:top w:val="nil"/>
              <w:left w:val="nil"/>
              <w:bottom w:val="single" w:sz="4" w:space="0" w:color="auto"/>
              <w:right w:val="single" w:sz="4" w:space="0" w:color="auto"/>
            </w:tcBorders>
            <w:shd w:val="clear" w:color="auto" w:fill="auto"/>
            <w:noWrap/>
            <w:vAlign w:val="bottom"/>
          </w:tcPr>
          <w:p w14:paraId="7EA7C1F9" w14:textId="74C5F3B1" w:rsidR="00DB22B9" w:rsidRPr="00F675FF" w:rsidRDefault="00DB22B9" w:rsidP="009537E4">
            <w:pPr>
              <w:jc w:val="right"/>
              <w:rPr>
                <w:rFonts w:eastAsia="Times New Roman" w:cs="Arial"/>
                <w:color w:val="000000"/>
                <w:szCs w:val="24"/>
                <w:lang w:eastAsia="en-GB"/>
              </w:rPr>
            </w:pPr>
          </w:p>
        </w:tc>
        <w:tc>
          <w:tcPr>
            <w:tcW w:w="1701" w:type="dxa"/>
            <w:tcBorders>
              <w:top w:val="nil"/>
              <w:left w:val="nil"/>
              <w:bottom w:val="single" w:sz="4" w:space="0" w:color="auto"/>
              <w:right w:val="single" w:sz="4" w:space="0" w:color="auto"/>
            </w:tcBorders>
            <w:shd w:val="clear" w:color="auto" w:fill="auto"/>
            <w:noWrap/>
            <w:vAlign w:val="bottom"/>
          </w:tcPr>
          <w:p w14:paraId="04C95C5B" w14:textId="0BF902B8" w:rsidR="00DB22B9" w:rsidRPr="00F675FF" w:rsidRDefault="009537E4" w:rsidP="009537E4">
            <w:pPr>
              <w:jc w:val="right"/>
              <w:rPr>
                <w:rFonts w:eastAsia="Times New Roman" w:cs="Arial"/>
                <w:color w:val="000000"/>
                <w:szCs w:val="24"/>
                <w:lang w:eastAsia="en-GB"/>
              </w:rPr>
            </w:pPr>
            <w:r>
              <w:rPr>
                <w:rFonts w:eastAsia="Times New Roman" w:cs="Arial"/>
                <w:color w:val="000000"/>
                <w:szCs w:val="24"/>
                <w:lang w:eastAsia="en-GB"/>
              </w:rPr>
              <w:t>£48.48</w:t>
            </w:r>
          </w:p>
        </w:tc>
        <w:tc>
          <w:tcPr>
            <w:tcW w:w="1985" w:type="dxa"/>
            <w:tcBorders>
              <w:top w:val="nil"/>
              <w:left w:val="nil"/>
              <w:bottom w:val="single" w:sz="4" w:space="0" w:color="auto"/>
              <w:right w:val="single" w:sz="4" w:space="0" w:color="auto"/>
            </w:tcBorders>
            <w:shd w:val="clear" w:color="auto" w:fill="auto"/>
            <w:noWrap/>
            <w:vAlign w:val="bottom"/>
          </w:tcPr>
          <w:p w14:paraId="3BE8BBF1" w14:textId="1E6FB3B0" w:rsidR="00DB22B9" w:rsidRPr="00F675FF" w:rsidRDefault="009537E4" w:rsidP="009537E4">
            <w:pPr>
              <w:jc w:val="right"/>
              <w:rPr>
                <w:rFonts w:eastAsia="Times New Roman" w:cs="Arial"/>
                <w:color w:val="000000"/>
                <w:szCs w:val="24"/>
                <w:lang w:eastAsia="en-GB"/>
              </w:rPr>
            </w:pPr>
            <w:r>
              <w:rPr>
                <w:rFonts w:eastAsia="Times New Roman" w:cs="Arial"/>
                <w:color w:val="000000"/>
                <w:szCs w:val="24"/>
                <w:lang w:eastAsia="en-GB"/>
              </w:rPr>
              <w:t>£49.56</w:t>
            </w:r>
          </w:p>
        </w:tc>
        <w:tc>
          <w:tcPr>
            <w:tcW w:w="1417" w:type="dxa"/>
            <w:tcBorders>
              <w:top w:val="nil"/>
              <w:left w:val="nil"/>
              <w:bottom w:val="single" w:sz="4" w:space="0" w:color="auto"/>
              <w:right w:val="single" w:sz="4" w:space="0" w:color="auto"/>
            </w:tcBorders>
            <w:shd w:val="clear" w:color="auto" w:fill="auto"/>
            <w:noWrap/>
            <w:vAlign w:val="bottom"/>
          </w:tcPr>
          <w:p w14:paraId="6A7EDED2" w14:textId="72C1F9D9" w:rsidR="00DB22B9" w:rsidRPr="00F675FF" w:rsidRDefault="00DB22B9" w:rsidP="009537E4">
            <w:pPr>
              <w:jc w:val="right"/>
              <w:rPr>
                <w:rFonts w:eastAsia="Times New Roman" w:cs="Arial"/>
                <w:color w:val="000000"/>
                <w:szCs w:val="24"/>
                <w:lang w:eastAsia="en-GB"/>
              </w:rPr>
            </w:pPr>
          </w:p>
        </w:tc>
        <w:tc>
          <w:tcPr>
            <w:tcW w:w="1559" w:type="dxa"/>
            <w:tcBorders>
              <w:top w:val="nil"/>
              <w:left w:val="nil"/>
              <w:bottom w:val="single" w:sz="4" w:space="0" w:color="auto"/>
              <w:right w:val="single" w:sz="4" w:space="0" w:color="auto"/>
            </w:tcBorders>
            <w:shd w:val="clear" w:color="auto" w:fill="auto"/>
            <w:noWrap/>
            <w:vAlign w:val="bottom"/>
          </w:tcPr>
          <w:p w14:paraId="20370910" w14:textId="42A0F255" w:rsidR="00DB22B9" w:rsidRPr="00F675FF" w:rsidRDefault="0062330A" w:rsidP="009537E4">
            <w:pPr>
              <w:jc w:val="right"/>
              <w:rPr>
                <w:rFonts w:eastAsia="Times New Roman" w:cs="Arial"/>
                <w:color w:val="000000"/>
                <w:szCs w:val="24"/>
                <w:lang w:eastAsia="en-GB"/>
              </w:rPr>
            </w:pPr>
            <w:r>
              <w:rPr>
                <w:rFonts w:eastAsia="Times New Roman" w:cs="Arial"/>
                <w:color w:val="000000"/>
                <w:szCs w:val="24"/>
                <w:lang w:eastAsia="en-GB"/>
              </w:rPr>
              <w:t>£</w:t>
            </w:r>
            <w:r w:rsidR="009537E4">
              <w:rPr>
                <w:rFonts w:eastAsia="Times New Roman" w:cs="Arial"/>
                <w:color w:val="000000"/>
                <w:szCs w:val="24"/>
                <w:lang w:eastAsia="en-GB"/>
              </w:rPr>
              <w:t>48.64</w:t>
            </w:r>
          </w:p>
        </w:tc>
      </w:tr>
      <w:tr w:rsidR="00DB22B9" w:rsidRPr="00F675FF" w14:paraId="1EDACA65" w14:textId="77777777" w:rsidTr="0062330A">
        <w:trPr>
          <w:trHeight w:val="300"/>
        </w:trPr>
        <w:tc>
          <w:tcPr>
            <w:tcW w:w="2552" w:type="dxa"/>
            <w:tcBorders>
              <w:top w:val="nil"/>
              <w:left w:val="single" w:sz="4" w:space="0" w:color="auto"/>
              <w:bottom w:val="single" w:sz="4" w:space="0" w:color="auto"/>
              <w:right w:val="single" w:sz="4" w:space="0" w:color="auto"/>
            </w:tcBorders>
            <w:shd w:val="clear" w:color="auto" w:fill="auto"/>
            <w:noWrap/>
            <w:vAlign w:val="bottom"/>
            <w:hideMark/>
          </w:tcPr>
          <w:p w14:paraId="55F63713" w14:textId="77777777" w:rsidR="00DB22B9" w:rsidRPr="00F675FF" w:rsidRDefault="00DB22B9" w:rsidP="00BB0A71">
            <w:pPr>
              <w:rPr>
                <w:rFonts w:eastAsia="Times New Roman" w:cs="Arial"/>
                <w:b/>
                <w:bCs/>
                <w:color w:val="000000"/>
                <w:szCs w:val="24"/>
                <w:lang w:eastAsia="en-GB"/>
              </w:rPr>
            </w:pPr>
            <w:r w:rsidRPr="00F675FF">
              <w:rPr>
                <w:rFonts w:eastAsia="Times New Roman" w:cs="Arial"/>
                <w:b/>
                <w:bCs/>
                <w:color w:val="000000"/>
                <w:szCs w:val="24"/>
                <w:lang w:eastAsia="en-GB"/>
              </w:rPr>
              <w:t>Total</w:t>
            </w:r>
          </w:p>
        </w:tc>
        <w:tc>
          <w:tcPr>
            <w:tcW w:w="1559" w:type="dxa"/>
            <w:tcBorders>
              <w:top w:val="nil"/>
              <w:left w:val="nil"/>
              <w:bottom w:val="single" w:sz="4" w:space="0" w:color="auto"/>
              <w:right w:val="single" w:sz="4" w:space="0" w:color="auto"/>
            </w:tcBorders>
            <w:shd w:val="clear" w:color="auto" w:fill="auto"/>
            <w:noWrap/>
            <w:vAlign w:val="bottom"/>
          </w:tcPr>
          <w:p w14:paraId="61ABAA25" w14:textId="4735D43B" w:rsidR="00DB22B9" w:rsidRPr="00F675FF" w:rsidRDefault="000040F5" w:rsidP="009537E4">
            <w:pPr>
              <w:jc w:val="right"/>
              <w:rPr>
                <w:rFonts w:eastAsia="Times New Roman" w:cs="Arial"/>
                <w:b/>
                <w:color w:val="000000"/>
                <w:szCs w:val="24"/>
                <w:lang w:eastAsia="en-GB"/>
              </w:rPr>
            </w:pPr>
            <w:r>
              <w:rPr>
                <w:rFonts w:eastAsia="Times New Roman" w:cs="Arial"/>
                <w:b/>
                <w:color w:val="000000"/>
                <w:szCs w:val="24"/>
                <w:lang w:eastAsia="en-GB"/>
              </w:rPr>
              <w:t>£</w:t>
            </w:r>
            <w:r w:rsidR="009537E4">
              <w:rPr>
                <w:rFonts w:eastAsia="Times New Roman" w:cs="Arial"/>
                <w:b/>
                <w:color w:val="000000"/>
                <w:szCs w:val="24"/>
                <w:lang w:eastAsia="en-GB"/>
              </w:rPr>
              <w:t>22.60</w:t>
            </w:r>
          </w:p>
        </w:tc>
        <w:tc>
          <w:tcPr>
            <w:tcW w:w="1701" w:type="dxa"/>
            <w:tcBorders>
              <w:top w:val="nil"/>
              <w:left w:val="nil"/>
              <w:bottom w:val="single" w:sz="4" w:space="0" w:color="auto"/>
              <w:right w:val="single" w:sz="4" w:space="0" w:color="auto"/>
            </w:tcBorders>
            <w:shd w:val="clear" w:color="auto" w:fill="auto"/>
            <w:noWrap/>
            <w:vAlign w:val="bottom"/>
          </w:tcPr>
          <w:p w14:paraId="11AB29E8" w14:textId="4B96B62C" w:rsidR="00DB22B9" w:rsidRPr="00F675FF" w:rsidRDefault="000040F5" w:rsidP="009537E4">
            <w:pPr>
              <w:jc w:val="right"/>
              <w:rPr>
                <w:rFonts w:eastAsia="Times New Roman" w:cs="Arial"/>
                <w:b/>
                <w:color w:val="000000"/>
                <w:szCs w:val="24"/>
                <w:lang w:eastAsia="en-GB"/>
              </w:rPr>
            </w:pPr>
            <w:r>
              <w:rPr>
                <w:rFonts w:eastAsia="Times New Roman" w:cs="Arial"/>
                <w:b/>
                <w:color w:val="000000"/>
                <w:szCs w:val="24"/>
                <w:lang w:eastAsia="en-GB"/>
              </w:rPr>
              <w:t>£</w:t>
            </w:r>
            <w:r w:rsidR="009537E4">
              <w:rPr>
                <w:rFonts w:eastAsia="Times New Roman" w:cs="Arial"/>
                <w:b/>
                <w:color w:val="000000"/>
                <w:szCs w:val="24"/>
                <w:lang w:eastAsia="en-GB"/>
              </w:rPr>
              <w:t>22.95</w:t>
            </w:r>
          </w:p>
        </w:tc>
        <w:tc>
          <w:tcPr>
            <w:tcW w:w="1985" w:type="dxa"/>
            <w:tcBorders>
              <w:top w:val="nil"/>
              <w:left w:val="nil"/>
              <w:bottom w:val="single" w:sz="4" w:space="0" w:color="auto"/>
              <w:right w:val="single" w:sz="4" w:space="0" w:color="auto"/>
            </w:tcBorders>
            <w:shd w:val="clear" w:color="auto" w:fill="auto"/>
            <w:noWrap/>
            <w:vAlign w:val="bottom"/>
          </w:tcPr>
          <w:p w14:paraId="6E73624D" w14:textId="29751722" w:rsidR="00DB22B9" w:rsidRPr="00F675FF" w:rsidRDefault="009537E4" w:rsidP="009537E4">
            <w:pPr>
              <w:jc w:val="right"/>
              <w:rPr>
                <w:rFonts w:eastAsia="Times New Roman" w:cs="Arial"/>
                <w:b/>
                <w:color w:val="000000"/>
                <w:szCs w:val="24"/>
                <w:lang w:eastAsia="en-GB"/>
              </w:rPr>
            </w:pPr>
            <w:r>
              <w:rPr>
                <w:rFonts w:eastAsia="Times New Roman" w:cs="Arial"/>
                <w:b/>
                <w:color w:val="000000"/>
                <w:szCs w:val="24"/>
                <w:lang w:eastAsia="en-GB"/>
              </w:rPr>
              <w:t>£24.10</w:t>
            </w:r>
          </w:p>
        </w:tc>
        <w:tc>
          <w:tcPr>
            <w:tcW w:w="1417" w:type="dxa"/>
            <w:tcBorders>
              <w:top w:val="nil"/>
              <w:left w:val="nil"/>
              <w:bottom w:val="single" w:sz="4" w:space="0" w:color="auto"/>
              <w:right w:val="single" w:sz="4" w:space="0" w:color="auto"/>
            </w:tcBorders>
            <w:shd w:val="clear" w:color="auto" w:fill="auto"/>
            <w:noWrap/>
            <w:vAlign w:val="bottom"/>
          </w:tcPr>
          <w:p w14:paraId="5B8F0694" w14:textId="3F80EEC4" w:rsidR="009537E4" w:rsidRPr="00F675FF" w:rsidRDefault="009537E4" w:rsidP="009537E4">
            <w:pPr>
              <w:jc w:val="right"/>
              <w:rPr>
                <w:rFonts w:eastAsia="Times New Roman" w:cs="Arial"/>
                <w:b/>
                <w:color w:val="000000"/>
                <w:szCs w:val="24"/>
                <w:lang w:eastAsia="en-GB"/>
              </w:rPr>
            </w:pPr>
            <w:r>
              <w:rPr>
                <w:rFonts w:eastAsia="Times New Roman" w:cs="Arial"/>
                <w:b/>
                <w:color w:val="000000"/>
                <w:szCs w:val="24"/>
                <w:lang w:eastAsia="en-GB"/>
              </w:rPr>
              <w:t>£22.73</w:t>
            </w:r>
          </w:p>
        </w:tc>
        <w:tc>
          <w:tcPr>
            <w:tcW w:w="1559" w:type="dxa"/>
            <w:tcBorders>
              <w:top w:val="nil"/>
              <w:left w:val="nil"/>
              <w:bottom w:val="single" w:sz="4" w:space="0" w:color="auto"/>
              <w:right w:val="single" w:sz="4" w:space="0" w:color="auto"/>
            </w:tcBorders>
            <w:shd w:val="clear" w:color="auto" w:fill="auto"/>
            <w:noWrap/>
            <w:vAlign w:val="bottom"/>
          </w:tcPr>
          <w:p w14:paraId="18FC371B" w14:textId="5C78846D" w:rsidR="00DB22B9" w:rsidRPr="00F675FF" w:rsidRDefault="000040F5" w:rsidP="009537E4">
            <w:pPr>
              <w:jc w:val="right"/>
              <w:rPr>
                <w:rFonts w:eastAsia="Times New Roman" w:cs="Arial"/>
                <w:b/>
                <w:color w:val="000000"/>
                <w:szCs w:val="24"/>
                <w:lang w:eastAsia="en-GB"/>
              </w:rPr>
            </w:pPr>
            <w:r>
              <w:rPr>
                <w:rFonts w:eastAsia="Times New Roman" w:cs="Arial"/>
                <w:b/>
                <w:color w:val="000000"/>
                <w:szCs w:val="24"/>
                <w:lang w:eastAsia="en-GB"/>
              </w:rPr>
              <w:t>£</w:t>
            </w:r>
            <w:r w:rsidR="009537E4">
              <w:rPr>
                <w:rFonts w:eastAsia="Times New Roman" w:cs="Arial"/>
                <w:b/>
                <w:color w:val="000000"/>
                <w:szCs w:val="24"/>
                <w:lang w:eastAsia="en-GB"/>
              </w:rPr>
              <w:t>22.75</w:t>
            </w:r>
          </w:p>
        </w:tc>
      </w:tr>
    </w:tbl>
    <w:p w14:paraId="4A935863" w14:textId="77777777" w:rsidR="00DB22B9" w:rsidRPr="00705A09" w:rsidRDefault="00DB22B9" w:rsidP="00BB0A71">
      <w:pPr>
        <w:rPr>
          <w:rFonts w:cs="Arial"/>
          <w:szCs w:val="24"/>
        </w:rPr>
      </w:pPr>
    </w:p>
    <w:p w14:paraId="11B2A3B0" w14:textId="75BBFF76" w:rsidR="00DB22B9" w:rsidRPr="00705A09" w:rsidRDefault="00DB22B9" w:rsidP="00BB0A71">
      <w:pPr>
        <w:rPr>
          <w:rFonts w:cs="Arial"/>
          <w:szCs w:val="24"/>
        </w:rPr>
      </w:pPr>
      <w:r w:rsidRPr="00705A09">
        <w:rPr>
          <w:rFonts w:cs="Arial"/>
          <w:szCs w:val="24"/>
        </w:rPr>
        <w:t xml:space="preserve">The average </w:t>
      </w:r>
      <w:r>
        <w:rPr>
          <w:rFonts w:cs="Arial"/>
          <w:szCs w:val="24"/>
        </w:rPr>
        <w:t>hourly rate</w:t>
      </w:r>
      <w:r w:rsidRPr="00705A09">
        <w:rPr>
          <w:rFonts w:cs="Arial"/>
          <w:szCs w:val="24"/>
        </w:rPr>
        <w:t xml:space="preserve"> for </w:t>
      </w:r>
      <w:r w:rsidR="00BD5279">
        <w:rPr>
          <w:rFonts w:cs="Arial"/>
          <w:szCs w:val="24"/>
        </w:rPr>
        <w:t xml:space="preserve">a colleague who has indicated that they have a disability is </w:t>
      </w:r>
      <w:r w:rsidR="009537E4">
        <w:rPr>
          <w:rFonts w:cs="Arial"/>
          <w:szCs w:val="24"/>
        </w:rPr>
        <w:t>£0.22</w:t>
      </w:r>
      <w:r w:rsidR="00647AF9">
        <w:rPr>
          <w:rFonts w:cs="Arial"/>
          <w:szCs w:val="24"/>
        </w:rPr>
        <w:t xml:space="preserve"> lower than a colleague who has indicated that they </w:t>
      </w:r>
      <w:r w:rsidR="009537E4">
        <w:rPr>
          <w:rFonts w:cs="Arial"/>
          <w:szCs w:val="24"/>
        </w:rPr>
        <w:t>do not have a disability (£22.73 v £22.95</w:t>
      </w:r>
      <w:r w:rsidR="00647AF9">
        <w:rPr>
          <w:rFonts w:cs="Arial"/>
          <w:szCs w:val="24"/>
        </w:rPr>
        <w:t>).</w:t>
      </w:r>
    </w:p>
    <w:p w14:paraId="0A5AAEBB" w14:textId="77777777" w:rsidR="00C13CC6" w:rsidRPr="00F825B7" w:rsidRDefault="00C13CC6" w:rsidP="00BB0A71">
      <w:pPr>
        <w:rPr>
          <w:rFonts w:cs="Arial"/>
          <w:szCs w:val="24"/>
        </w:rPr>
      </w:pPr>
    </w:p>
    <w:p w14:paraId="6DF85BB1" w14:textId="77777777" w:rsidR="003552A9" w:rsidRPr="00ED7FFA" w:rsidRDefault="003552A9" w:rsidP="008E7061">
      <w:pPr>
        <w:pStyle w:val="Heading3"/>
      </w:pPr>
      <w:bookmarkStart w:id="58" w:name="_Toc76025132"/>
      <w:r w:rsidRPr="00ED7FFA">
        <w:t>Recruitment Activity</w:t>
      </w:r>
      <w:bookmarkEnd w:id="58"/>
    </w:p>
    <w:p w14:paraId="20A856BA" w14:textId="23920CDC" w:rsidR="00CD51A5" w:rsidRDefault="00304D12" w:rsidP="00BB0A71">
      <w:pPr>
        <w:rPr>
          <w:rFonts w:cs="Arial"/>
          <w:szCs w:val="24"/>
        </w:rPr>
      </w:pPr>
      <w:r>
        <w:rPr>
          <w:rFonts w:cs="Arial"/>
          <w:szCs w:val="24"/>
        </w:rPr>
        <w:t>When asked to provide</w:t>
      </w:r>
      <w:r w:rsidR="004105CE">
        <w:rPr>
          <w:rFonts w:cs="Arial"/>
          <w:szCs w:val="24"/>
        </w:rPr>
        <w:t xml:space="preserve"> information on their disability status, the vast majority of starters indicated that th</w:t>
      </w:r>
      <w:r w:rsidR="0031193B">
        <w:rPr>
          <w:rFonts w:cs="Arial"/>
          <w:szCs w:val="24"/>
        </w:rPr>
        <w:t>ey did not have a disability (81.6</w:t>
      </w:r>
      <w:r w:rsidR="004105CE">
        <w:rPr>
          <w:rFonts w:cs="Arial"/>
          <w:szCs w:val="24"/>
        </w:rPr>
        <w:t>%).</w:t>
      </w:r>
      <w:r w:rsidR="000473CB">
        <w:rPr>
          <w:rFonts w:cs="Arial"/>
          <w:szCs w:val="24"/>
        </w:rPr>
        <w:t xml:space="preserve"> </w:t>
      </w:r>
      <w:r w:rsidR="0031193B">
        <w:rPr>
          <w:rFonts w:cs="Arial"/>
          <w:szCs w:val="24"/>
        </w:rPr>
        <w:t>However, 5</w:t>
      </w:r>
      <w:r w:rsidR="00360F54">
        <w:rPr>
          <w:rFonts w:cs="Arial"/>
          <w:szCs w:val="24"/>
        </w:rPr>
        <w:t xml:space="preserve"> starte</w:t>
      </w:r>
      <w:r w:rsidR="0031193B">
        <w:rPr>
          <w:rFonts w:cs="Arial"/>
          <w:szCs w:val="24"/>
        </w:rPr>
        <w:t>rs (1.6</w:t>
      </w:r>
      <w:r w:rsidR="004105CE">
        <w:rPr>
          <w:rFonts w:cs="Arial"/>
          <w:szCs w:val="24"/>
        </w:rPr>
        <w:t>%) did identify as disabled.</w:t>
      </w:r>
    </w:p>
    <w:p w14:paraId="72921D6A" w14:textId="77777777" w:rsidR="00251C44" w:rsidRPr="00F825B7" w:rsidRDefault="00251C44" w:rsidP="00BB0A71">
      <w:pPr>
        <w:rPr>
          <w:rFonts w:cs="Arial"/>
          <w:szCs w:val="24"/>
        </w:rPr>
      </w:pPr>
    </w:p>
    <w:p w14:paraId="6A7F6018" w14:textId="77777777" w:rsidR="00AB10C4" w:rsidRPr="00F825B7" w:rsidRDefault="00AB10C4" w:rsidP="008E7061">
      <w:pPr>
        <w:pStyle w:val="Heading3"/>
      </w:pPr>
      <w:bookmarkStart w:id="59" w:name="_Toc76025133"/>
      <w:r w:rsidRPr="00F825B7">
        <w:t>Training Activity</w:t>
      </w:r>
      <w:bookmarkEnd w:id="59"/>
    </w:p>
    <w:p w14:paraId="33966AD6" w14:textId="116F4787" w:rsidR="00946D21" w:rsidRPr="0096798A" w:rsidRDefault="00946D21" w:rsidP="006E160E">
      <w:pPr>
        <w:rPr>
          <w:rFonts w:cs="Arial"/>
          <w:szCs w:val="24"/>
        </w:rPr>
      </w:pPr>
      <w:r w:rsidRPr="0096798A">
        <w:rPr>
          <w:rFonts w:cs="Arial"/>
          <w:szCs w:val="24"/>
        </w:rPr>
        <w:t xml:space="preserve">Members of </w:t>
      </w:r>
      <w:r w:rsidR="004679AC">
        <w:rPr>
          <w:rFonts w:cs="Arial"/>
          <w:szCs w:val="24"/>
        </w:rPr>
        <w:t>the workforce</w:t>
      </w:r>
      <w:r w:rsidRPr="0096798A">
        <w:rPr>
          <w:rFonts w:cs="Arial"/>
          <w:szCs w:val="24"/>
        </w:rPr>
        <w:t xml:space="preserve"> who declared the</w:t>
      </w:r>
      <w:r w:rsidR="00EA56BD">
        <w:rPr>
          <w:rFonts w:cs="Arial"/>
          <w:szCs w:val="24"/>
        </w:rPr>
        <w:t xml:space="preserve">mselves to be disabled </w:t>
      </w:r>
      <w:r w:rsidR="00973CE0">
        <w:rPr>
          <w:rFonts w:cs="Arial"/>
          <w:szCs w:val="24"/>
        </w:rPr>
        <w:t xml:space="preserve">undertook 1.9% </w:t>
      </w:r>
      <w:r w:rsidRPr="0096798A">
        <w:rPr>
          <w:rFonts w:cs="Arial"/>
          <w:szCs w:val="24"/>
        </w:rPr>
        <w:t>of</w:t>
      </w:r>
      <w:r w:rsidR="00DD0F25" w:rsidRPr="0096798A">
        <w:rPr>
          <w:rFonts w:cs="Arial"/>
          <w:szCs w:val="24"/>
        </w:rPr>
        <w:t xml:space="preserve"> </w:t>
      </w:r>
      <w:r w:rsidR="00EA56BD">
        <w:rPr>
          <w:rFonts w:cs="Arial"/>
          <w:szCs w:val="24"/>
        </w:rPr>
        <w:t xml:space="preserve">all training </w:t>
      </w:r>
      <w:r w:rsidR="00973CE0">
        <w:rPr>
          <w:rFonts w:cs="Arial"/>
          <w:szCs w:val="24"/>
        </w:rPr>
        <w:t>completed in 2024</w:t>
      </w:r>
      <w:r w:rsidR="0088223B" w:rsidRPr="0096798A">
        <w:rPr>
          <w:rFonts w:cs="Arial"/>
          <w:szCs w:val="24"/>
        </w:rPr>
        <w:t>-202</w:t>
      </w:r>
      <w:r w:rsidR="00973CE0">
        <w:rPr>
          <w:rFonts w:cs="Arial"/>
          <w:szCs w:val="24"/>
        </w:rPr>
        <w:t>5</w:t>
      </w:r>
      <w:r w:rsidR="00DD0F25" w:rsidRPr="0096798A">
        <w:rPr>
          <w:rFonts w:cs="Arial"/>
          <w:szCs w:val="24"/>
        </w:rPr>
        <w:t xml:space="preserve">, which is </w:t>
      </w:r>
      <w:r w:rsidR="00973CE0">
        <w:rPr>
          <w:rFonts w:cs="Arial"/>
          <w:szCs w:val="24"/>
        </w:rPr>
        <w:t>slightly more</w:t>
      </w:r>
      <w:r w:rsidR="00044111">
        <w:rPr>
          <w:rFonts w:cs="Arial"/>
          <w:szCs w:val="24"/>
        </w:rPr>
        <w:t xml:space="preserve"> than</w:t>
      </w:r>
      <w:r w:rsidR="00DD0F25" w:rsidRPr="0096798A">
        <w:rPr>
          <w:rFonts w:cs="Arial"/>
          <w:szCs w:val="24"/>
        </w:rPr>
        <w:t xml:space="preserve"> the </w:t>
      </w:r>
      <w:r w:rsidR="00973CE0">
        <w:rPr>
          <w:rFonts w:cs="Arial"/>
          <w:szCs w:val="24"/>
        </w:rPr>
        <w:t xml:space="preserve">1.5% of the workforce who </w:t>
      </w:r>
      <w:r w:rsidR="006E160E">
        <w:rPr>
          <w:rFonts w:cs="Arial"/>
          <w:szCs w:val="24"/>
        </w:rPr>
        <w:t xml:space="preserve">declared that </w:t>
      </w:r>
      <w:r w:rsidR="00973CE0">
        <w:rPr>
          <w:rFonts w:cs="Arial"/>
          <w:szCs w:val="24"/>
        </w:rPr>
        <w:t>they had a disability</w:t>
      </w:r>
      <w:r w:rsidR="00C465FA">
        <w:rPr>
          <w:rFonts w:cs="Arial"/>
          <w:szCs w:val="24"/>
        </w:rPr>
        <w:t>.</w:t>
      </w:r>
    </w:p>
    <w:p w14:paraId="2C8D5FB9" w14:textId="77777777" w:rsidR="00AB10C4" w:rsidRPr="0096798A" w:rsidRDefault="00AB10C4" w:rsidP="00BB0A71">
      <w:pPr>
        <w:rPr>
          <w:rFonts w:cs="Arial"/>
          <w:szCs w:val="24"/>
        </w:rPr>
      </w:pPr>
    </w:p>
    <w:p w14:paraId="469DF6BA" w14:textId="77777777" w:rsidR="00381C6E" w:rsidRPr="0096798A" w:rsidRDefault="00381C6E" w:rsidP="008E7061">
      <w:pPr>
        <w:pStyle w:val="Heading3"/>
      </w:pPr>
      <w:bookmarkStart w:id="60" w:name="_Toc76025134"/>
      <w:r w:rsidRPr="0096798A">
        <w:t>Career Progression</w:t>
      </w:r>
      <w:bookmarkEnd w:id="60"/>
    </w:p>
    <w:p w14:paraId="350F1217" w14:textId="5FD551F4" w:rsidR="00381C6E" w:rsidRPr="0096798A" w:rsidRDefault="0031193B" w:rsidP="00BB0A71">
      <w:pPr>
        <w:rPr>
          <w:rFonts w:cs="Arial"/>
          <w:szCs w:val="24"/>
        </w:rPr>
      </w:pPr>
      <w:r>
        <w:rPr>
          <w:rFonts w:cs="Arial"/>
          <w:szCs w:val="24"/>
        </w:rPr>
        <w:t>The number of people who were promoted who indicated that they had a disability was fewer than 5.</w:t>
      </w:r>
      <w:r w:rsidR="006226E9">
        <w:rPr>
          <w:rFonts w:cs="Arial"/>
          <w:szCs w:val="24"/>
        </w:rPr>
        <w:t xml:space="preserve"> </w:t>
      </w:r>
    </w:p>
    <w:p w14:paraId="4B07CA45" w14:textId="77777777" w:rsidR="002A4312" w:rsidRPr="0096798A" w:rsidRDefault="002A4312" w:rsidP="00BB0A71">
      <w:pPr>
        <w:rPr>
          <w:rFonts w:cs="Arial"/>
          <w:szCs w:val="24"/>
        </w:rPr>
      </w:pPr>
    </w:p>
    <w:p w14:paraId="11C61515" w14:textId="5CE7FD26" w:rsidR="00DB1ACA" w:rsidRPr="0096798A" w:rsidRDefault="00156E05" w:rsidP="008E7061">
      <w:pPr>
        <w:pStyle w:val="Heading3"/>
      </w:pPr>
      <w:r>
        <w:t>Leavers</w:t>
      </w:r>
    </w:p>
    <w:p w14:paraId="59BBCD09" w14:textId="3940B96C" w:rsidR="00305EA0" w:rsidRDefault="007C08F7" w:rsidP="00BB0A71">
      <w:pPr>
        <w:rPr>
          <w:rFonts w:cs="Arial"/>
          <w:szCs w:val="24"/>
        </w:rPr>
      </w:pPr>
      <w:r w:rsidRPr="0096798A">
        <w:rPr>
          <w:rFonts w:cs="Arial"/>
          <w:szCs w:val="24"/>
        </w:rPr>
        <w:t xml:space="preserve">Of the </w:t>
      </w:r>
      <w:r w:rsidR="0031193B">
        <w:rPr>
          <w:rFonts w:cs="Arial"/>
          <w:szCs w:val="24"/>
        </w:rPr>
        <w:t>234</w:t>
      </w:r>
      <w:r w:rsidRPr="0096798A">
        <w:rPr>
          <w:rFonts w:cs="Arial"/>
          <w:szCs w:val="24"/>
        </w:rPr>
        <w:t xml:space="preserve"> </w:t>
      </w:r>
      <w:r w:rsidR="00DB1ACA" w:rsidRPr="0096798A">
        <w:rPr>
          <w:rFonts w:cs="Arial"/>
          <w:szCs w:val="24"/>
        </w:rPr>
        <w:t xml:space="preserve">members of </w:t>
      </w:r>
      <w:r w:rsidR="004679AC">
        <w:rPr>
          <w:rFonts w:cs="Arial"/>
          <w:szCs w:val="24"/>
        </w:rPr>
        <w:t>the workforce</w:t>
      </w:r>
      <w:r w:rsidR="00DB1ACA" w:rsidRPr="0096798A">
        <w:rPr>
          <w:rFonts w:cs="Arial"/>
          <w:szCs w:val="24"/>
        </w:rPr>
        <w:t xml:space="preserve"> who lef</w:t>
      </w:r>
      <w:r w:rsidR="001E2F89" w:rsidRPr="0096798A">
        <w:rPr>
          <w:rFonts w:cs="Arial"/>
          <w:szCs w:val="24"/>
        </w:rPr>
        <w:t xml:space="preserve">t </w:t>
      </w:r>
      <w:r w:rsidR="00C75078">
        <w:rPr>
          <w:rFonts w:cs="Arial"/>
          <w:szCs w:val="24"/>
        </w:rPr>
        <w:t>NHS GJ</w:t>
      </w:r>
      <w:r w:rsidR="001E2F89" w:rsidRPr="0096798A">
        <w:rPr>
          <w:rFonts w:cs="Arial"/>
          <w:szCs w:val="24"/>
        </w:rPr>
        <w:t xml:space="preserve">’s employment in </w:t>
      </w:r>
      <w:r w:rsidR="0031193B">
        <w:rPr>
          <w:rFonts w:cs="Arial"/>
          <w:szCs w:val="24"/>
        </w:rPr>
        <w:t>2024</w:t>
      </w:r>
      <w:r w:rsidR="00156E05">
        <w:rPr>
          <w:rFonts w:cs="Arial"/>
          <w:szCs w:val="24"/>
        </w:rPr>
        <w:t>/</w:t>
      </w:r>
      <w:r w:rsidR="004B4433" w:rsidRPr="0096798A">
        <w:rPr>
          <w:rFonts w:cs="Arial"/>
          <w:szCs w:val="24"/>
        </w:rPr>
        <w:t>20</w:t>
      </w:r>
      <w:r w:rsidR="0031193B">
        <w:rPr>
          <w:rFonts w:cs="Arial"/>
          <w:szCs w:val="24"/>
        </w:rPr>
        <w:t>25</w:t>
      </w:r>
      <w:r w:rsidR="00CD51A5">
        <w:rPr>
          <w:rFonts w:cs="Arial"/>
          <w:szCs w:val="24"/>
        </w:rPr>
        <w:t xml:space="preserve">, </w:t>
      </w:r>
      <w:r w:rsidR="0031193B">
        <w:rPr>
          <w:rFonts w:cs="Arial"/>
          <w:szCs w:val="24"/>
        </w:rPr>
        <w:t>6</w:t>
      </w:r>
      <w:r w:rsidR="00CD51A5">
        <w:rPr>
          <w:rFonts w:cs="Arial"/>
          <w:szCs w:val="24"/>
        </w:rPr>
        <w:t xml:space="preserve"> declared that they ha</w:t>
      </w:r>
      <w:r w:rsidR="00156E05">
        <w:rPr>
          <w:rFonts w:cs="Arial"/>
          <w:szCs w:val="24"/>
        </w:rPr>
        <w:t>d</w:t>
      </w:r>
      <w:r w:rsidR="0031193B">
        <w:rPr>
          <w:rFonts w:cs="Arial"/>
          <w:szCs w:val="24"/>
        </w:rPr>
        <w:t xml:space="preserve"> a disability, representing 2</w:t>
      </w:r>
      <w:r w:rsidR="003A3A0E">
        <w:rPr>
          <w:rFonts w:cs="Arial"/>
          <w:szCs w:val="24"/>
        </w:rPr>
        <w:t>.6</w:t>
      </w:r>
      <w:r w:rsidR="00CD51A5">
        <w:rPr>
          <w:rFonts w:cs="Arial"/>
          <w:szCs w:val="24"/>
        </w:rPr>
        <w:t xml:space="preserve">% of leavers, </w:t>
      </w:r>
      <w:r w:rsidR="00156E05">
        <w:rPr>
          <w:rFonts w:cs="Arial"/>
          <w:szCs w:val="24"/>
        </w:rPr>
        <w:t>a</w:t>
      </w:r>
      <w:r w:rsidR="003A3A0E">
        <w:rPr>
          <w:rFonts w:cs="Arial"/>
          <w:szCs w:val="24"/>
        </w:rPr>
        <w:t xml:space="preserve"> </w:t>
      </w:r>
      <w:r w:rsidR="0031193B">
        <w:rPr>
          <w:rFonts w:cs="Arial"/>
          <w:szCs w:val="24"/>
        </w:rPr>
        <w:t>greater proportion than the 1.5</w:t>
      </w:r>
      <w:r w:rsidR="00CD51A5">
        <w:rPr>
          <w:rFonts w:cs="Arial"/>
          <w:szCs w:val="24"/>
        </w:rPr>
        <w:t xml:space="preserve">% of the workforce </w:t>
      </w:r>
      <w:r w:rsidR="00156E05">
        <w:rPr>
          <w:rFonts w:cs="Arial"/>
          <w:szCs w:val="24"/>
        </w:rPr>
        <w:t>disabled colleagues</w:t>
      </w:r>
      <w:r w:rsidR="00CD51A5">
        <w:rPr>
          <w:rFonts w:cs="Arial"/>
          <w:szCs w:val="24"/>
        </w:rPr>
        <w:t xml:space="preserve"> represent.</w:t>
      </w:r>
    </w:p>
    <w:p w14:paraId="79F4CE47" w14:textId="3F376F5F" w:rsidR="00D734CF" w:rsidRDefault="00D734CF" w:rsidP="00BB0A71">
      <w:pPr>
        <w:rPr>
          <w:rFonts w:cs="Arial"/>
          <w:szCs w:val="24"/>
        </w:rPr>
      </w:pPr>
    </w:p>
    <w:p w14:paraId="4CB86754" w14:textId="78B575F0" w:rsidR="00D734CF" w:rsidRPr="00F22B5D" w:rsidRDefault="00D734CF" w:rsidP="008E7061">
      <w:pPr>
        <w:pStyle w:val="Heading3"/>
      </w:pPr>
      <w:r w:rsidRPr="00F22B5D">
        <w:t>Intersectionality</w:t>
      </w:r>
    </w:p>
    <w:p w14:paraId="73153F83" w14:textId="4AECCA9F" w:rsidR="005F78FF" w:rsidRPr="00F22B5D" w:rsidRDefault="00031820" w:rsidP="00BB0A71">
      <w:pPr>
        <w:rPr>
          <w:rFonts w:cs="Arial"/>
          <w:szCs w:val="24"/>
        </w:rPr>
      </w:pPr>
      <w:r>
        <w:rPr>
          <w:rFonts w:cs="Arial"/>
          <w:szCs w:val="24"/>
        </w:rPr>
        <w:t>Having explored gender</w:t>
      </w:r>
      <w:r w:rsidR="00D734CF" w:rsidRPr="00F22B5D">
        <w:rPr>
          <w:rFonts w:cs="Arial"/>
          <w:szCs w:val="24"/>
        </w:rPr>
        <w:t xml:space="preserve"> and disability separately, it may be insightful to examine the intersection of the two protected characteristics.</w:t>
      </w:r>
      <w:r w:rsidR="000473CB">
        <w:rPr>
          <w:rFonts w:cs="Arial"/>
          <w:szCs w:val="24"/>
        </w:rPr>
        <w:t xml:space="preserve"> </w:t>
      </w:r>
      <w:r w:rsidR="00D734CF" w:rsidRPr="00F22B5D">
        <w:rPr>
          <w:rFonts w:cs="Arial"/>
          <w:szCs w:val="24"/>
        </w:rPr>
        <w:t xml:space="preserve">Specifically, at NHS GJ, both male and female </w:t>
      </w:r>
      <w:r w:rsidR="004679AC">
        <w:rPr>
          <w:rFonts w:cs="Arial"/>
          <w:szCs w:val="24"/>
        </w:rPr>
        <w:t>members of the workforce</w:t>
      </w:r>
      <w:r w:rsidR="00D734CF" w:rsidRPr="00F22B5D">
        <w:rPr>
          <w:rFonts w:cs="Arial"/>
          <w:szCs w:val="24"/>
        </w:rPr>
        <w:t xml:space="preserve"> are equally likely not to disclose whether they have a disability.</w:t>
      </w:r>
      <w:r w:rsidR="000473CB">
        <w:rPr>
          <w:rFonts w:cs="Arial"/>
          <w:szCs w:val="24"/>
        </w:rPr>
        <w:t xml:space="preserve"> </w:t>
      </w:r>
      <w:r w:rsidR="00D734CF" w:rsidRPr="00F22B5D">
        <w:rPr>
          <w:rFonts w:cs="Arial"/>
          <w:szCs w:val="24"/>
        </w:rPr>
        <w:t xml:space="preserve">Male </w:t>
      </w:r>
      <w:r w:rsidR="004679AC">
        <w:rPr>
          <w:rFonts w:cs="Arial"/>
          <w:szCs w:val="24"/>
        </w:rPr>
        <w:t>colleagues</w:t>
      </w:r>
      <w:r w:rsidR="00D734CF" w:rsidRPr="00F22B5D">
        <w:rPr>
          <w:rFonts w:cs="Arial"/>
          <w:szCs w:val="24"/>
        </w:rPr>
        <w:t xml:space="preserve"> do </w:t>
      </w:r>
      <w:r w:rsidR="00F22B5D" w:rsidRPr="00F22B5D">
        <w:rPr>
          <w:rFonts w:cs="Arial"/>
          <w:szCs w:val="24"/>
        </w:rPr>
        <w:t xml:space="preserve">prefer </w:t>
      </w:r>
      <w:r w:rsidR="00D734CF" w:rsidRPr="00F22B5D">
        <w:rPr>
          <w:rFonts w:cs="Arial"/>
          <w:szCs w:val="24"/>
        </w:rPr>
        <w:t xml:space="preserve">not </w:t>
      </w:r>
      <w:r w:rsidR="00F22B5D" w:rsidRPr="00F22B5D">
        <w:rPr>
          <w:rFonts w:cs="Arial"/>
          <w:szCs w:val="24"/>
        </w:rPr>
        <w:t xml:space="preserve">to </w:t>
      </w:r>
      <w:r w:rsidR="00D734CF" w:rsidRPr="00F22B5D">
        <w:rPr>
          <w:rFonts w:cs="Arial"/>
          <w:szCs w:val="24"/>
        </w:rPr>
        <w:t xml:space="preserve">disclose at a rate of </w:t>
      </w:r>
      <w:r w:rsidR="0031193B">
        <w:rPr>
          <w:rFonts w:cs="Arial"/>
          <w:szCs w:val="24"/>
        </w:rPr>
        <w:t>4.2</w:t>
      </w:r>
      <w:r w:rsidR="00FE6FCA">
        <w:rPr>
          <w:rFonts w:cs="Arial"/>
          <w:szCs w:val="24"/>
        </w:rPr>
        <w:t>%, versus 2</w:t>
      </w:r>
      <w:r w:rsidR="0031193B">
        <w:rPr>
          <w:rFonts w:cs="Arial"/>
          <w:szCs w:val="24"/>
        </w:rPr>
        <w:t>.7</w:t>
      </w:r>
      <w:r w:rsidR="00D734CF" w:rsidRPr="00F22B5D">
        <w:rPr>
          <w:rFonts w:cs="Arial"/>
          <w:szCs w:val="24"/>
        </w:rPr>
        <w:t xml:space="preserve">% for female </w:t>
      </w:r>
      <w:r w:rsidR="004679AC">
        <w:rPr>
          <w:rFonts w:cs="Arial"/>
          <w:szCs w:val="24"/>
        </w:rPr>
        <w:t>colleagues</w:t>
      </w:r>
      <w:r w:rsidR="00D734CF" w:rsidRPr="00F22B5D">
        <w:rPr>
          <w:rFonts w:cs="Arial"/>
          <w:szCs w:val="24"/>
        </w:rPr>
        <w:t xml:space="preserve">. However, as is shown in the table below, male </w:t>
      </w:r>
      <w:r w:rsidR="004679AC">
        <w:rPr>
          <w:rFonts w:cs="Arial"/>
          <w:szCs w:val="24"/>
        </w:rPr>
        <w:t>members of the workforce</w:t>
      </w:r>
      <w:r w:rsidR="00D734CF" w:rsidRPr="00F22B5D">
        <w:rPr>
          <w:rFonts w:cs="Arial"/>
          <w:szCs w:val="24"/>
        </w:rPr>
        <w:t xml:space="preserve"> are </w:t>
      </w:r>
      <w:r w:rsidR="0031193B">
        <w:rPr>
          <w:rFonts w:cs="Arial"/>
          <w:szCs w:val="24"/>
        </w:rPr>
        <w:t>three times</w:t>
      </w:r>
      <w:r w:rsidR="00F22B5D" w:rsidRPr="00F22B5D">
        <w:rPr>
          <w:rFonts w:cs="Arial"/>
          <w:szCs w:val="24"/>
        </w:rPr>
        <w:t xml:space="preserve"> as likely to disclose a disability as</w:t>
      </w:r>
      <w:r w:rsidR="00D734CF" w:rsidRPr="00F22B5D">
        <w:rPr>
          <w:rFonts w:cs="Arial"/>
          <w:szCs w:val="24"/>
        </w:rPr>
        <w:t xml:space="preserve"> </w:t>
      </w:r>
      <w:r w:rsidR="004679AC">
        <w:rPr>
          <w:rFonts w:cs="Arial"/>
          <w:szCs w:val="24"/>
        </w:rPr>
        <w:t xml:space="preserve">their </w:t>
      </w:r>
      <w:r w:rsidR="00D734CF" w:rsidRPr="00F22B5D">
        <w:rPr>
          <w:rFonts w:cs="Arial"/>
          <w:szCs w:val="24"/>
        </w:rPr>
        <w:t xml:space="preserve">female </w:t>
      </w:r>
      <w:r w:rsidR="004679AC">
        <w:rPr>
          <w:rFonts w:cs="Arial"/>
          <w:szCs w:val="24"/>
        </w:rPr>
        <w:t>counterparts</w:t>
      </w:r>
      <w:r w:rsidR="00D734CF" w:rsidRPr="00F22B5D">
        <w:rPr>
          <w:rFonts w:cs="Arial"/>
          <w:szCs w:val="24"/>
        </w:rPr>
        <w:t>, despite global disabilities and long term health conditio</w:t>
      </w:r>
      <w:r w:rsidR="00553BFB">
        <w:rPr>
          <w:rFonts w:cs="Arial"/>
          <w:szCs w:val="24"/>
        </w:rPr>
        <w:t>ns being more prevalent in women</w:t>
      </w:r>
      <w:r w:rsidR="0034418A">
        <w:rPr>
          <w:rStyle w:val="FootnoteReference"/>
          <w:rFonts w:cs="Arial"/>
          <w:szCs w:val="24"/>
        </w:rPr>
        <w:footnoteReference w:id="11"/>
      </w:r>
      <w:r w:rsidR="005F78FF" w:rsidRPr="00F22B5D">
        <w:rPr>
          <w:rFonts w:cs="Arial"/>
          <w:szCs w:val="24"/>
        </w:rPr>
        <w:t>.</w:t>
      </w:r>
    </w:p>
    <w:p w14:paraId="2E31EDCF" w14:textId="63DC32B0" w:rsidR="005F78FF" w:rsidRPr="00F22B5D" w:rsidRDefault="005F78FF" w:rsidP="00BB0A71">
      <w:pPr>
        <w:rPr>
          <w:rFonts w:cs="Arial"/>
          <w:szCs w:val="24"/>
        </w:rPr>
      </w:pPr>
    </w:p>
    <w:tbl>
      <w:tblPr>
        <w:tblStyle w:val="TableGrid"/>
        <w:tblW w:w="0" w:type="auto"/>
        <w:jc w:val="center"/>
        <w:tblLook w:val="04A0" w:firstRow="1" w:lastRow="0" w:firstColumn="1" w:lastColumn="0" w:noHBand="0" w:noVBand="1"/>
      </w:tblPr>
      <w:tblGrid>
        <w:gridCol w:w="2802"/>
        <w:gridCol w:w="1063"/>
        <w:gridCol w:w="1063"/>
      </w:tblGrid>
      <w:tr w:rsidR="005F78FF" w:rsidRPr="00F22B5D" w14:paraId="6935CABE" w14:textId="77777777" w:rsidTr="00FE6FCA">
        <w:trPr>
          <w:jc w:val="center"/>
        </w:trPr>
        <w:tc>
          <w:tcPr>
            <w:tcW w:w="2802" w:type="dxa"/>
          </w:tcPr>
          <w:p w14:paraId="3CE01BD5" w14:textId="19816036" w:rsidR="005F78FF" w:rsidRPr="00F22B5D" w:rsidRDefault="005F78FF" w:rsidP="00BB0A71">
            <w:pPr>
              <w:rPr>
                <w:rFonts w:cs="Arial"/>
                <w:b/>
                <w:szCs w:val="24"/>
              </w:rPr>
            </w:pPr>
            <w:r w:rsidRPr="00F22B5D">
              <w:rPr>
                <w:rFonts w:cs="Arial"/>
                <w:b/>
                <w:szCs w:val="24"/>
              </w:rPr>
              <w:t>Disability declaration</w:t>
            </w:r>
          </w:p>
        </w:tc>
        <w:tc>
          <w:tcPr>
            <w:tcW w:w="1063" w:type="dxa"/>
            <w:tcBorders>
              <w:bottom w:val="single" w:sz="4" w:space="0" w:color="auto"/>
            </w:tcBorders>
          </w:tcPr>
          <w:p w14:paraId="7C989198" w14:textId="536490F6" w:rsidR="005F78FF" w:rsidRPr="00F22B5D" w:rsidRDefault="005F78FF" w:rsidP="00BB0A71">
            <w:pPr>
              <w:rPr>
                <w:rFonts w:cs="Arial"/>
                <w:b/>
                <w:szCs w:val="24"/>
              </w:rPr>
            </w:pPr>
            <w:r w:rsidRPr="00F22B5D">
              <w:rPr>
                <w:rFonts w:cs="Arial"/>
                <w:b/>
                <w:szCs w:val="24"/>
              </w:rPr>
              <w:t>Female</w:t>
            </w:r>
          </w:p>
        </w:tc>
        <w:tc>
          <w:tcPr>
            <w:tcW w:w="1063" w:type="dxa"/>
            <w:tcBorders>
              <w:bottom w:val="single" w:sz="4" w:space="0" w:color="auto"/>
            </w:tcBorders>
          </w:tcPr>
          <w:p w14:paraId="04165E8C" w14:textId="56F08965" w:rsidR="005F78FF" w:rsidRPr="00F22B5D" w:rsidRDefault="005F78FF" w:rsidP="00BB0A71">
            <w:pPr>
              <w:rPr>
                <w:rFonts w:cs="Arial"/>
                <w:b/>
                <w:szCs w:val="24"/>
              </w:rPr>
            </w:pPr>
            <w:r w:rsidRPr="00F22B5D">
              <w:rPr>
                <w:rFonts w:cs="Arial"/>
                <w:b/>
                <w:szCs w:val="24"/>
              </w:rPr>
              <w:t>Male</w:t>
            </w:r>
          </w:p>
        </w:tc>
      </w:tr>
      <w:tr w:rsidR="0031193B" w:rsidRPr="00F22B5D" w14:paraId="230993AE" w14:textId="77777777" w:rsidTr="00D06A08">
        <w:trPr>
          <w:jc w:val="center"/>
        </w:trPr>
        <w:tc>
          <w:tcPr>
            <w:tcW w:w="2802" w:type="dxa"/>
          </w:tcPr>
          <w:p w14:paraId="4FAFC978" w14:textId="6B94F567" w:rsidR="0031193B" w:rsidRPr="00F22B5D" w:rsidRDefault="0031193B" w:rsidP="0031193B">
            <w:pPr>
              <w:rPr>
                <w:rFonts w:cs="Arial"/>
                <w:szCs w:val="24"/>
              </w:rPr>
            </w:pPr>
            <w:r w:rsidRPr="00A301E4">
              <w:t>No</w:t>
            </w:r>
          </w:p>
        </w:tc>
        <w:tc>
          <w:tcPr>
            <w:tcW w:w="1063" w:type="dxa"/>
            <w:tcBorders>
              <w:top w:val="single" w:sz="4" w:space="0" w:color="auto"/>
              <w:left w:val="nil"/>
              <w:bottom w:val="single" w:sz="4" w:space="0" w:color="auto"/>
              <w:right w:val="single" w:sz="4" w:space="0" w:color="auto"/>
            </w:tcBorders>
            <w:shd w:val="clear" w:color="auto" w:fill="auto"/>
          </w:tcPr>
          <w:p w14:paraId="25D0D065" w14:textId="6621F407" w:rsidR="0031193B" w:rsidRPr="00FE6FCA" w:rsidRDefault="0031193B" w:rsidP="0031193B">
            <w:pPr>
              <w:jc w:val="right"/>
              <w:rPr>
                <w:rFonts w:cs="Arial"/>
                <w:szCs w:val="24"/>
              </w:rPr>
            </w:pPr>
            <w:r w:rsidRPr="00A301E4">
              <w:t>84.7%</w:t>
            </w:r>
          </w:p>
        </w:tc>
        <w:tc>
          <w:tcPr>
            <w:tcW w:w="1063" w:type="dxa"/>
            <w:tcBorders>
              <w:top w:val="single" w:sz="4" w:space="0" w:color="auto"/>
              <w:left w:val="single" w:sz="4" w:space="0" w:color="auto"/>
              <w:bottom w:val="single" w:sz="4" w:space="0" w:color="auto"/>
              <w:right w:val="single" w:sz="4" w:space="0" w:color="auto"/>
            </w:tcBorders>
            <w:shd w:val="clear" w:color="auto" w:fill="auto"/>
          </w:tcPr>
          <w:p w14:paraId="56D77753" w14:textId="501820BE" w:rsidR="0031193B" w:rsidRPr="00FE6FCA" w:rsidRDefault="0031193B" w:rsidP="0031193B">
            <w:pPr>
              <w:jc w:val="right"/>
              <w:rPr>
                <w:rFonts w:cs="Arial"/>
                <w:szCs w:val="24"/>
              </w:rPr>
            </w:pPr>
            <w:r w:rsidRPr="00A301E4">
              <w:t>81.2%</w:t>
            </w:r>
          </w:p>
        </w:tc>
      </w:tr>
      <w:tr w:rsidR="0031193B" w:rsidRPr="00F22B5D" w14:paraId="1180F864" w14:textId="77777777" w:rsidTr="00D06A08">
        <w:trPr>
          <w:jc w:val="center"/>
        </w:trPr>
        <w:tc>
          <w:tcPr>
            <w:tcW w:w="2802" w:type="dxa"/>
          </w:tcPr>
          <w:p w14:paraId="41733C99" w14:textId="2FB125A7" w:rsidR="0031193B" w:rsidRPr="00F22B5D" w:rsidRDefault="0031193B" w:rsidP="0031193B">
            <w:pPr>
              <w:rPr>
                <w:rFonts w:cs="Arial"/>
                <w:szCs w:val="24"/>
              </w:rPr>
            </w:pPr>
            <w:r w:rsidRPr="00A301E4">
              <w:t>No information provided</w:t>
            </w:r>
          </w:p>
        </w:tc>
        <w:tc>
          <w:tcPr>
            <w:tcW w:w="1063" w:type="dxa"/>
            <w:tcBorders>
              <w:top w:val="single" w:sz="4" w:space="0" w:color="auto"/>
              <w:left w:val="nil"/>
              <w:bottom w:val="single" w:sz="4" w:space="0" w:color="auto"/>
              <w:right w:val="single" w:sz="4" w:space="0" w:color="auto"/>
            </w:tcBorders>
            <w:shd w:val="clear" w:color="auto" w:fill="auto"/>
          </w:tcPr>
          <w:p w14:paraId="7CE890DF" w14:textId="6D3ED1C0" w:rsidR="0031193B" w:rsidRPr="00FE6FCA" w:rsidRDefault="0031193B" w:rsidP="0031193B">
            <w:pPr>
              <w:jc w:val="right"/>
              <w:rPr>
                <w:rFonts w:cs="Arial"/>
                <w:szCs w:val="24"/>
              </w:rPr>
            </w:pPr>
            <w:r w:rsidRPr="00A301E4">
              <w:t>11.6%</w:t>
            </w:r>
          </w:p>
        </w:tc>
        <w:tc>
          <w:tcPr>
            <w:tcW w:w="1063" w:type="dxa"/>
            <w:tcBorders>
              <w:top w:val="single" w:sz="4" w:space="0" w:color="auto"/>
              <w:left w:val="single" w:sz="4" w:space="0" w:color="auto"/>
              <w:bottom w:val="single" w:sz="4" w:space="0" w:color="auto"/>
              <w:right w:val="single" w:sz="4" w:space="0" w:color="auto"/>
            </w:tcBorders>
            <w:shd w:val="clear" w:color="auto" w:fill="auto"/>
          </w:tcPr>
          <w:p w14:paraId="010AAC4F" w14:textId="3DC01FEA" w:rsidR="0031193B" w:rsidRPr="00FE6FCA" w:rsidRDefault="0031193B" w:rsidP="0031193B">
            <w:pPr>
              <w:jc w:val="right"/>
              <w:rPr>
                <w:rFonts w:cs="Arial"/>
                <w:szCs w:val="24"/>
              </w:rPr>
            </w:pPr>
            <w:r w:rsidRPr="00A301E4">
              <w:t>11.8%</w:t>
            </w:r>
          </w:p>
        </w:tc>
      </w:tr>
      <w:tr w:rsidR="0031193B" w:rsidRPr="00F22B5D" w14:paraId="43E426C2" w14:textId="77777777" w:rsidTr="00D06A08">
        <w:trPr>
          <w:jc w:val="center"/>
        </w:trPr>
        <w:tc>
          <w:tcPr>
            <w:tcW w:w="2802" w:type="dxa"/>
          </w:tcPr>
          <w:p w14:paraId="1BC5D5D2" w14:textId="0B2F5977" w:rsidR="0031193B" w:rsidRPr="00F22B5D" w:rsidRDefault="0031193B" w:rsidP="0031193B">
            <w:pPr>
              <w:rPr>
                <w:rFonts w:cs="Arial"/>
                <w:szCs w:val="24"/>
              </w:rPr>
            </w:pPr>
            <w:r w:rsidRPr="00A301E4">
              <w:t>Prefer not to say</w:t>
            </w:r>
          </w:p>
        </w:tc>
        <w:tc>
          <w:tcPr>
            <w:tcW w:w="1063" w:type="dxa"/>
            <w:tcBorders>
              <w:top w:val="single" w:sz="4" w:space="0" w:color="auto"/>
              <w:left w:val="nil"/>
              <w:bottom w:val="single" w:sz="4" w:space="0" w:color="auto"/>
              <w:right w:val="single" w:sz="4" w:space="0" w:color="auto"/>
            </w:tcBorders>
            <w:shd w:val="clear" w:color="auto" w:fill="auto"/>
          </w:tcPr>
          <w:p w14:paraId="0FA88ED4" w14:textId="22CF893A" w:rsidR="0031193B" w:rsidRPr="00FE6FCA" w:rsidRDefault="0031193B" w:rsidP="0031193B">
            <w:pPr>
              <w:jc w:val="right"/>
              <w:rPr>
                <w:rFonts w:cs="Arial"/>
                <w:szCs w:val="24"/>
              </w:rPr>
            </w:pPr>
            <w:r w:rsidRPr="00A301E4">
              <w:t>2.7%</w:t>
            </w:r>
          </w:p>
        </w:tc>
        <w:tc>
          <w:tcPr>
            <w:tcW w:w="1063" w:type="dxa"/>
            <w:tcBorders>
              <w:top w:val="single" w:sz="4" w:space="0" w:color="auto"/>
              <w:left w:val="single" w:sz="4" w:space="0" w:color="auto"/>
              <w:bottom w:val="single" w:sz="4" w:space="0" w:color="auto"/>
              <w:right w:val="single" w:sz="4" w:space="0" w:color="auto"/>
            </w:tcBorders>
            <w:shd w:val="clear" w:color="auto" w:fill="auto"/>
          </w:tcPr>
          <w:p w14:paraId="507C1951" w14:textId="66DEA31A" w:rsidR="0031193B" w:rsidRPr="00FE6FCA" w:rsidRDefault="0031193B" w:rsidP="0031193B">
            <w:pPr>
              <w:jc w:val="right"/>
              <w:rPr>
                <w:rFonts w:cs="Arial"/>
                <w:szCs w:val="24"/>
              </w:rPr>
            </w:pPr>
            <w:r w:rsidRPr="00A301E4">
              <w:t>4.2%</w:t>
            </w:r>
          </w:p>
        </w:tc>
      </w:tr>
      <w:tr w:rsidR="0031193B" w:rsidRPr="00F22B5D" w14:paraId="71DCD3BC" w14:textId="77777777" w:rsidTr="00D06A08">
        <w:trPr>
          <w:jc w:val="center"/>
        </w:trPr>
        <w:tc>
          <w:tcPr>
            <w:tcW w:w="2802" w:type="dxa"/>
          </w:tcPr>
          <w:p w14:paraId="22AFB90B" w14:textId="2F1BE421" w:rsidR="0031193B" w:rsidRPr="00F22B5D" w:rsidRDefault="0031193B" w:rsidP="0031193B">
            <w:pPr>
              <w:rPr>
                <w:rFonts w:cs="Arial"/>
                <w:szCs w:val="24"/>
              </w:rPr>
            </w:pPr>
            <w:r w:rsidRPr="00A301E4">
              <w:t>Yes</w:t>
            </w:r>
          </w:p>
        </w:tc>
        <w:tc>
          <w:tcPr>
            <w:tcW w:w="1063" w:type="dxa"/>
            <w:tcBorders>
              <w:top w:val="single" w:sz="4" w:space="0" w:color="auto"/>
              <w:left w:val="nil"/>
              <w:bottom w:val="single" w:sz="4" w:space="0" w:color="auto"/>
              <w:right w:val="single" w:sz="4" w:space="0" w:color="auto"/>
            </w:tcBorders>
            <w:shd w:val="clear" w:color="auto" w:fill="auto"/>
          </w:tcPr>
          <w:p w14:paraId="4A5AA94C" w14:textId="43250F07" w:rsidR="0031193B" w:rsidRPr="00FE6FCA" w:rsidRDefault="0031193B" w:rsidP="0031193B">
            <w:pPr>
              <w:jc w:val="right"/>
              <w:rPr>
                <w:rFonts w:cs="Arial"/>
                <w:szCs w:val="24"/>
              </w:rPr>
            </w:pPr>
            <w:r w:rsidRPr="00A301E4">
              <w:t>1.0%</w:t>
            </w:r>
          </w:p>
        </w:tc>
        <w:tc>
          <w:tcPr>
            <w:tcW w:w="1063" w:type="dxa"/>
            <w:tcBorders>
              <w:top w:val="single" w:sz="4" w:space="0" w:color="auto"/>
              <w:left w:val="single" w:sz="4" w:space="0" w:color="auto"/>
              <w:bottom w:val="single" w:sz="4" w:space="0" w:color="auto"/>
              <w:right w:val="single" w:sz="4" w:space="0" w:color="auto"/>
            </w:tcBorders>
            <w:shd w:val="clear" w:color="auto" w:fill="auto"/>
          </w:tcPr>
          <w:p w14:paraId="131D9B55" w14:textId="42D14949" w:rsidR="0031193B" w:rsidRPr="00FE6FCA" w:rsidRDefault="0031193B" w:rsidP="0031193B">
            <w:pPr>
              <w:jc w:val="right"/>
              <w:rPr>
                <w:rFonts w:cs="Arial"/>
                <w:szCs w:val="24"/>
              </w:rPr>
            </w:pPr>
            <w:r w:rsidRPr="00A301E4">
              <w:t>2.7%</w:t>
            </w:r>
          </w:p>
        </w:tc>
      </w:tr>
    </w:tbl>
    <w:p w14:paraId="75FF7733" w14:textId="766523AB" w:rsidR="00D734CF" w:rsidRDefault="00D734CF" w:rsidP="00BB0A71">
      <w:pPr>
        <w:rPr>
          <w:rFonts w:eastAsiaTheme="majorEastAsia"/>
          <w:sz w:val="28"/>
          <w:szCs w:val="26"/>
        </w:rPr>
      </w:pPr>
      <w:bookmarkStart w:id="61" w:name="_Toc76025136"/>
      <w:r w:rsidRPr="00F22B5D">
        <w:rPr>
          <w:rFonts w:cs="Arial"/>
          <w:szCs w:val="24"/>
        </w:rPr>
        <w:br w:type="page"/>
      </w:r>
    </w:p>
    <w:p w14:paraId="501D5688" w14:textId="0C88C523" w:rsidR="00C06EE9" w:rsidRPr="00F825B7" w:rsidRDefault="00C06EE9" w:rsidP="0085071C">
      <w:pPr>
        <w:pStyle w:val="Heading2"/>
      </w:pPr>
      <w:r w:rsidRPr="00F825B7">
        <w:t>Sexual Orientation</w:t>
      </w:r>
      <w:bookmarkEnd w:id="61"/>
    </w:p>
    <w:p w14:paraId="108D8A7B" w14:textId="274FF4F9" w:rsidR="00852B0E" w:rsidRPr="00F825B7" w:rsidRDefault="00852B0E" w:rsidP="008E7061">
      <w:pPr>
        <w:pStyle w:val="Heading3"/>
      </w:pPr>
      <w:bookmarkStart w:id="62" w:name="_Toc76025137"/>
      <w:r w:rsidRPr="00F825B7">
        <w:t>Workforce Breakdown</w:t>
      </w:r>
      <w:bookmarkEnd w:id="62"/>
    </w:p>
    <w:p w14:paraId="210659D1" w14:textId="61F5EA59" w:rsidR="001C02F5" w:rsidRDefault="00852B0E" w:rsidP="00BB0A71">
      <w:pPr>
        <w:rPr>
          <w:rFonts w:cs="Arial"/>
          <w:szCs w:val="24"/>
        </w:rPr>
      </w:pPr>
      <w:r w:rsidRPr="0096798A">
        <w:rPr>
          <w:rFonts w:cs="Arial"/>
          <w:szCs w:val="24"/>
        </w:rPr>
        <w:t xml:space="preserve">Trend analysis of sexual orientation </w:t>
      </w:r>
      <w:r w:rsidR="00C13CC6">
        <w:rPr>
          <w:rFonts w:cs="Arial"/>
          <w:szCs w:val="24"/>
        </w:rPr>
        <w:t>since 2018</w:t>
      </w:r>
      <w:r w:rsidRPr="0096798A">
        <w:rPr>
          <w:rFonts w:cs="Arial"/>
          <w:szCs w:val="24"/>
        </w:rPr>
        <w:t xml:space="preserve"> indicates that the proportion of members </w:t>
      </w:r>
      <w:r w:rsidR="00704B06">
        <w:rPr>
          <w:rFonts w:cs="Arial"/>
          <w:szCs w:val="24"/>
        </w:rPr>
        <w:t xml:space="preserve">of the workforce </w:t>
      </w:r>
      <w:r w:rsidRPr="0096798A">
        <w:rPr>
          <w:rFonts w:cs="Arial"/>
          <w:szCs w:val="24"/>
        </w:rPr>
        <w:t xml:space="preserve">who </w:t>
      </w:r>
      <w:r w:rsidR="00E20E0D">
        <w:rPr>
          <w:rFonts w:cs="Arial"/>
          <w:szCs w:val="24"/>
        </w:rPr>
        <w:t>report identifying</w:t>
      </w:r>
      <w:r w:rsidRPr="0096798A">
        <w:rPr>
          <w:rFonts w:cs="Arial"/>
          <w:szCs w:val="24"/>
        </w:rPr>
        <w:t xml:space="preserve"> themselves as “Heterosexual” </w:t>
      </w:r>
      <w:r w:rsidR="001129CF" w:rsidRPr="0096798A">
        <w:rPr>
          <w:rFonts w:cs="Arial"/>
          <w:szCs w:val="24"/>
        </w:rPr>
        <w:t xml:space="preserve">has </w:t>
      </w:r>
      <w:r w:rsidR="001A15DE">
        <w:rPr>
          <w:rFonts w:cs="Arial"/>
          <w:szCs w:val="24"/>
        </w:rPr>
        <w:t>remaine</w:t>
      </w:r>
      <w:r w:rsidR="00F94155">
        <w:rPr>
          <w:rFonts w:cs="Arial"/>
          <w:szCs w:val="24"/>
        </w:rPr>
        <w:t>d relatively steady at around 75</w:t>
      </w:r>
      <w:r w:rsidR="001A15DE">
        <w:rPr>
          <w:rFonts w:cs="Arial"/>
          <w:szCs w:val="24"/>
        </w:rPr>
        <w:t>% to 77%</w:t>
      </w:r>
      <w:r w:rsidR="001129CF" w:rsidRPr="0096798A">
        <w:rPr>
          <w:rFonts w:cs="Arial"/>
          <w:szCs w:val="24"/>
        </w:rPr>
        <w:t>.</w:t>
      </w:r>
      <w:r w:rsidR="00901CC7" w:rsidRPr="0096798A">
        <w:rPr>
          <w:rFonts w:cs="Arial"/>
          <w:szCs w:val="24"/>
        </w:rPr>
        <w:t xml:space="preserve"> </w:t>
      </w:r>
      <w:r w:rsidR="00C13CC6">
        <w:rPr>
          <w:rFonts w:cs="Arial"/>
          <w:szCs w:val="24"/>
        </w:rPr>
        <w:t xml:space="preserve">However, </w:t>
      </w:r>
      <w:r w:rsidR="00704B06">
        <w:rPr>
          <w:rFonts w:cs="Arial"/>
          <w:szCs w:val="24"/>
        </w:rPr>
        <w:t>by 31 March 2025</w:t>
      </w:r>
      <w:r w:rsidR="00C13CC6">
        <w:rPr>
          <w:rFonts w:cs="Arial"/>
          <w:szCs w:val="24"/>
        </w:rPr>
        <w:t>, th</w:t>
      </w:r>
      <w:r w:rsidR="00704B06">
        <w:rPr>
          <w:rFonts w:cs="Arial"/>
          <w:szCs w:val="24"/>
        </w:rPr>
        <w:t>is proportion had fallen to 74.7</w:t>
      </w:r>
      <w:r w:rsidR="00C13CC6">
        <w:rPr>
          <w:rFonts w:cs="Arial"/>
          <w:szCs w:val="24"/>
        </w:rPr>
        <w:t xml:space="preserve">%.  </w:t>
      </w:r>
      <w:r w:rsidR="00CD21BE" w:rsidRPr="0096798A">
        <w:rPr>
          <w:rFonts w:cs="Arial"/>
          <w:szCs w:val="24"/>
        </w:rPr>
        <w:t xml:space="preserve">The numbers of those who did not provide information </w:t>
      </w:r>
      <w:r w:rsidR="00704B06">
        <w:rPr>
          <w:rFonts w:cs="Arial"/>
          <w:szCs w:val="24"/>
        </w:rPr>
        <w:t>fell by 1.4% to 12.4% between 2018 and 2025</w:t>
      </w:r>
      <w:r w:rsidR="00130DA3" w:rsidRPr="0096798A">
        <w:rPr>
          <w:rFonts w:cs="Arial"/>
          <w:szCs w:val="24"/>
        </w:rPr>
        <w:t>.</w:t>
      </w:r>
      <w:r w:rsidR="00901CC7" w:rsidRPr="0096798A">
        <w:rPr>
          <w:rFonts w:cs="Arial"/>
          <w:szCs w:val="24"/>
        </w:rPr>
        <w:t xml:space="preserve"> </w:t>
      </w:r>
      <w:r w:rsidR="00AC645F" w:rsidRPr="0096798A">
        <w:rPr>
          <w:rFonts w:cs="Arial"/>
          <w:szCs w:val="24"/>
        </w:rPr>
        <w:t xml:space="preserve">To help improve the </w:t>
      </w:r>
      <w:r w:rsidR="00BB22CC">
        <w:rPr>
          <w:rFonts w:cs="Arial"/>
          <w:szCs w:val="24"/>
        </w:rPr>
        <w:t>quality</w:t>
      </w:r>
      <w:r w:rsidR="00AC645F" w:rsidRPr="0096798A">
        <w:rPr>
          <w:rFonts w:cs="Arial"/>
          <w:szCs w:val="24"/>
        </w:rPr>
        <w:t xml:space="preserve"> of information the Recruitment Team ensure</w:t>
      </w:r>
      <w:r w:rsidR="008A19C8" w:rsidRPr="0096798A">
        <w:rPr>
          <w:rFonts w:cs="Arial"/>
          <w:szCs w:val="24"/>
        </w:rPr>
        <w:t>s</w:t>
      </w:r>
      <w:r w:rsidR="00AC645F" w:rsidRPr="0096798A">
        <w:rPr>
          <w:rFonts w:cs="Arial"/>
          <w:szCs w:val="24"/>
        </w:rPr>
        <w:t xml:space="preserve"> that new members of </w:t>
      </w:r>
      <w:r w:rsidR="00704B06">
        <w:rPr>
          <w:rFonts w:cs="Arial"/>
          <w:szCs w:val="24"/>
        </w:rPr>
        <w:t>the workforce</w:t>
      </w:r>
      <w:r w:rsidR="00AC645F" w:rsidRPr="0096798A">
        <w:rPr>
          <w:rFonts w:cs="Arial"/>
          <w:szCs w:val="24"/>
        </w:rPr>
        <w:t xml:space="preserve"> completing </w:t>
      </w:r>
      <w:r w:rsidR="00704B06">
        <w:rPr>
          <w:rFonts w:cs="Arial"/>
          <w:szCs w:val="24"/>
        </w:rPr>
        <w:t xml:space="preserve">the </w:t>
      </w:r>
      <w:r w:rsidR="00AE2144">
        <w:rPr>
          <w:rFonts w:cs="Arial"/>
          <w:szCs w:val="24"/>
        </w:rPr>
        <w:t>Staff Engagement Form</w:t>
      </w:r>
      <w:r w:rsidR="008A19C8" w:rsidRPr="0096798A">
        <w:rPr>
          <w:rFonts w:cs="Arial"/>
          <w:szCs w:val="24"/>
        </w:rPr>
        <w:t xml:space="preserve"> are asked to complete all parts of the Equal Opportunities Information section of the </w:t>
      </w:r>
      <w:r w:rsidR="00704B06">
        <w:rPr>
          <w:rFonts w:cs="Arial"/>
          <w:szCs w:val="24"/>
        </w:rPr>
        <w:t>f</w:t>
      </w:r>
      <w:r w:rsidR="008A19C8" w:rsidRPr="0096798A">
        <w:rPr>
          <w:rFonts w:cs="Arial"/>
          <w:szCs w:val="24"/>
        </w:rPr>
        <w:t>orm, reminding them that replying “</w:t>
      </w:r>
      <w:r w:rsidR="00CD21BE" w:rsidRPr="0096798A">
        <w:rPr>
          <w:rFonts w:cs="Arial"/>
          <w:szCs w:val="24"/>
        </w:rPr>
        <w:t>Prefer not to say</w:t>
      </w:r>
      <w:r w:rsidR="008A19C8" w:rsidRPr="0096798A">
        <w:rPr>
          <w:rFonts w:cs="Arial"/>
          <w:szCs w:val="24"/>
        </w:rPr>
        <w:t xml:space="preserve">” is a </w:t>
      </w:r>
      <w:r w:rsidR="00704B06">
        <w:rPr>
          <w:rFonts w:cs="Arial"/>
          <w:szCs w:val="24"/>
        </w:rPr>
        <w:t xml:space="preserve">perfectly </w:t>
      </w:r>
      <w:r w:rsidR="008A19C8" w:rsidRPr="0096798A">
        <w:rPr>
          <w:rFonts w:cs="Arial"/>
          <w:szCs w:val="24"/>
        </w:rPr>
        <w:t>acceptable response, and preferable to not providing any information.</w:t>
      </w:r>
    </w:p>
    <w:p w14:paraId="67E760B2" w14:textId="215C9342" w:rsidR="000D0A6A" w:rsidRDefault="000D0A6A" w:rsidP="00BB0A71">
      <w:pPr>
        <w:rPr>
          <w:rFonts w:cs="Arial"/>
          <w:szCs w:val="24"/>
        </w:rPr>
      </w:pPr>
    </w:p>
    <w:tbl>
      <w:tblPr>
        <w:tblW w:w="10773" w:type="dxa"/>
        <w:tblLayout w:type="fixed"/>
        <w:tblLook w:val="04A0" w:firstRow="1" w:lastRow="0" w:firstColumn="1" w:lastColumn="0" w:noHBand="0" w:noVBand="1"/>
      </w:tblPr>
      <w:tblGrid>
        <w:gridCol w:w="3119"/>
        <w:gridCol w:w="956"/>
        <w:gridCol w:w="957"/>
        <w:gridCol w:w="957"/>
        <w:gridCol w:w="957"/>
        <w:gridCol w:w="956"/>
        <w:gridCol w:w="957"/>
        <w:gridCol w:w="957"/>
        <w:gridCol w:w="957"/>
      </w:tblGrid>
      <w:tr w:rsidR="00704B06" w:rsidRPr="00704B06" w14:paraId="79592AAE" w14:textId="77777777" w:rsidTr="00704B06">
        <w:trPr>
          <w:trHeight w:val="330"/>
        </w:trPr>
        <w:tc>
          <w:tcPr>
            <w:tcW w:w="3119" w:type="dxa"/>
            <w:tcBorders>
              <w:top w:val="nil"/>
              <w:left w:val="nil"/>
              <w:bottom w:val="single" w:sz="8" w:space="0" w:color="auto"/>
              <w:right w:val="single" w:sz="8" w:space="0" w:color="auto"/>
            </w:tcBorders>
            <w:shd w:val="clear" w:color="auto" w:fill="auto"/>
            <w:noWrap/>
            <w:vAlign w:val="center"/>
            <w:hideMark/>
          </w:tcPr>
          <w:p w14:paraId="4E18F871" w14:textId="77777777" w:rsidR="00704B06" w:rsidRPr="00704B06" w:rsidRDefault="00704B06" w:rsidP="00704B06">
            <w:pPr>
              <w:rPr>
                <w:rFonts w:eastAsia="Times New Roman" w:cs="Arial"/>
                <w:color w:val="000000"/>
                <w:szCs w:val="24"/>
                <w:lang w:eastAsia="en-GB"/>
              </w:rPr>
            </w:pPr>
            <w:r w:rsidRPr="00704B06">
              <w:rPr>
                <w:rFonts w:eastAsia="Times New Roman" w:cs="Arial"/>
                <w:color w:val="000000"/>
                <w:szCs w:val="24"/>
                <w:lang w:eastAsia="en-GB"/>
              </w:rPr>
              <w:t> </w:t>
            </w:r>
          </w:p>
        </w:tc>
        <w:tc>
          <w:tcPr>
            <w:tcW w:w="956" w:type="dxa"/>
            <w:tcBorders>
              <w:top w:val="single" w:sz="8" w:space="0" w:color="auto"/>
              <w:left w:val="nil"/>
              <w:bottom w:val="single" w:sz="8" w:space="0" w:color="auto"/>
              <w:right w:val="single" w:sz="8" w:space="0" w:color="auto"/>
            </w:tcBorders>
            <w:shd w:val="clear" w:color="auto" w:fill="auto"/>
            <w:noWrap/>
            <w:vAlign w:val="center"/>
            <w:hideMark/>
          </w:tcPr>
          <w:p w14:paraId="2EFFD7AD" w14:textId="77777777" w:rsidR="00704B06" w:rsidRPr="00704B06" w:rsidRDefault="00704B06" w:rsidP="00704B06">
            <w:pPr>
              <w:jc w:val="right"/>
              <w:rPr>
                <w:rFonts w:eastAsia="Times New Roman" w:cs="Arial"/>
                <w:b/>
                <w:bCs/>
                <w:color w:val="000000"/>
                <w:szCs w:val="24"/>
                <w:lang w:eastAsia="en-GB"/>
              </w:rPr>
            </w:pPr>
            <w:r w:rsidRPr="00704B06">
              <w:rPr>
                <w:rFonts w:eastAsia="Times New Roman" w:cs="Arial"/>
                <w:b/>
                <w:bCs/>
                <w:color w:val="000000"/>
                <w:szCs w:val="24"/>
                <w:lang w:eastAsia="en-GB"/>
              </w:rPr>
              <w:t>2018</w:t>
            </w:r>
          </w:p>
        </w:tc>
        <w:tc>
          <w:tcPr>
            <w:tcW w:w="957" w:type="dxa"/>
            <w:tcBorders>
              <w:top w:val="single" w:sz="8" w:space="0" w:color="auto"/>
              <w:left w:val="nil"/>
              <w:bottom w:val="single" w:sz="8" w:space="0" w:color="auto"/>
              <w:right w:val="single" w:sz="8" w:space="0" w:color="auto"/>
            </w:tcBorders>
            <w:shd w:val="clear" w:color="auto" w:fill="auto"/>
            <w:noWrap/>
            <w:vAlign w:val="center"/>
            <w:hideMark/>
          </w:tcPr>
          <w:p w14:paraId="2801CC69" w14:textId="77777777" w:rsidR="00704B06" w:rsidRPr="00704B06" w:rsidRDefault="00704B06" w:rsidP="00704B06">
            <w:pPr>
              <w:jc w:val="right"/>
              <w:rPr>
                <w:rFonts w:eastAsia="Times New Roman" w:cs="Arial"/>
                <w:b/>
                <w:bCs/>
                <w:color w:val="000000"/>
                <w:szCs w:val="24"/>
                <w:lang w:eastAsia="en-GB"/>
              </w:rPr>
            </w:pPr>
            <w:r w:rsidRPr="00704B06">
              <w:rPr>
                <w:rFonts w:eastAsia="Times New Roman" w:cs="Arial"/>
                <w:b/>
                <w:bCs/>
                <w:color w:val="000000"/>
                <w:szCs w:val="24"/>
                <w:lang w:eastAsia="en-GB"/>
              </w:rPr>
              <w:t>2019</w:t>
            </w:r>
          </w:p>
        </w:tc>
        <w:tc>
          <w:tcPr>
            <w:tcW w:w="957" w:type="dxa"/>
            <w:tcBorders>
              <w:top w:val="single" w:sz="8" w:space="0" w:color="auto"/>
              <w:left w:val="nil"/>
              <w:bottom w:val="single" w:sz="8" w:space="0" w:color="auto"/>
              <w:right w:val="single" w:sz="8" w:space="0" w:color="auto"/>
            </w:tcBorders>
            <w:shd w:val="clear" w:color="auto" w:fill="auto"/>
            <w:noWrap/>
            <w:vAlign w:val="center"/>
            <w:hideMark/>
          </w:tcPr>
          <w:p w14:paraId="680B9356" w14:textId="77777777" w:rsidR="00704B06" w:rsidRPr="00704B06" w:rsidRDefault="00704B06" w:rsidP="00704B06">
            <w:pPr>
              <w:jc w:val="right"/>
              <w:rPr>
                <w:rFonts w:eastAsia="Times New Roman" w:cs="Arial"/>
                <w:b/>
                <w:bCs/>
                <w:color w:val="000000"/>
                <w:szCs w:val="24"/>
                <w:lang w:eastAsia="en-GB"/>
              </w:rPr>
            </w:pPr>
            <w:r w:rsidRPr="00704B06">
              <w:rPr>
                <w:rFonts w:eastAsia="Times New Roman" w:cs="Arial"/>
                <w:b/>
                <w:bCs/>
                <w:color w:val="000000"/>
                <w:szCs w:val="24"/>
                <w:lang w:eastAsia="en-GB"/>
              </w:rPr>
              <w:t>2020</w:t>
            </w:r>
          </w:p>
        </w:tc>
        <w:tc>
          <w:tcPr>
            <w:tcW w:w="957" w:type="dxa"/>
            <w:tcBorders>
              <w:top w:val="single" w:sz="8" w:space="0" w:color="auto"/>
              <w:left w:val="nil"/>
              <w:bottom w:val="single" w:sz="8" w:space="0" w:color="auto"/>
              <w:right w:val="single" w:sz="8" w:space="0" w:color="auto"/>
            </w:tcBorders>
            <w:shd w:val="clear" w:color="auto" w:fill="auto"/>
            <w:noWrap/>
            <w:vAlign w:val="center"/>
            <w:hideMark/>
          </w:tcPr>
          <w:p w14:paraId="1F20371E" w14:textId="77777777" w:rsidR="00704B06" w:rsidRPr="00704B06" w:rsidRDefault="00704B06" w:rsidP="00704B06">
            <w:pPr>
              <w:jc w:val="right"/>
              <w:rPr>
                <w:rFonts w:eastAsia="Times New Roman" w:cs="Arial"/>
                <w:b/>
                <w:bCs/>
                <w:color w:val="000000"/>
                <w:szCs w:val="24"/>
                <w:lang w:eastAsia="en-GB"/>
              </w:rPr>
            </w:pPr>
            <w:r w:rsidRPr="00704B06">
              <w:rPr>
                <w:rFonts w:eastAsia="Times New Roman" w:cs="Arial"/>
                <w:b/>
                <w:bCs/>
                <w:color w:val="000000"/>
                <w:szCs w:val="24"/>
                <w:lang w:eastAsia="en-GB"/>
              </w:rPr>
              <w:t>2021</w:t>
            </w:r>
          </w:p>
        </w:tc>
        <w:tc>
          <w:tcPr>
            <w:tcW w:w="956" w:type="dxa"/>
            <w:tcBorders>
              <w:top w:val="single" w:sz="8" w:space="0" w:color="auto"/>
              <w:left w:val="nil"/>
              <w:bottom w:val="single" w:sz="8" w:space="0" w:color="auto"/>
              <w:right w:val="single" w:sz="8" w:space="0" w:color="auto"/>
            </w:tcBorders>
            <w:shd w:val="clear" w:color="auto" w:fill="auto"/>
            <w:noWrap/>
            <w:vAlign w:val="center"/>
            <w:hideMark/>
          </w:tcPr>
          <w:p w14:paraId="31EF2A74" w14:textId="77777777" w:rsidR="00704B06" w:rsidRPr="00704B06" w:rsidRDefault="00704B06" w:rsidP="00704B06">
            <w:pPr>
              <w:jc w:val="right"/>
              <w:rPr>
                <w:rFonts w:eastAsia="Times New Roman" w:cs="Arial"/>
                <w:b/>
                <w:bCs/>
                <w:color w:val="000000"/>
                <w:szCs w:val="24"/>
                <w:lang w:eastAsia="en-GB"/>
              </w:rPr>
            </w:pPr>
            <w:r w:rsidRPr="00704B06">
              <w:rPr>
                <w:rFonts w:eastAsia="Times New Roman" w:cs="Arial"/>
                <w:b/>
                <w:bCs/>
                <w:color w:val="000000"/>
                <w:szCs w:val="24"/>
                <w:lang w:eastAsia="en-GB"/>
              </w:rPr>
              <w:t>2022</w:t>
            </w:r>
          </w:p>
        </w:tc>
        <w:tc>
          <w:tcPr>
            <w:tcW w:w="957" w:type="dxa"/>
            <w:tcBorders>
              <w:top w:val="single" w:sz="8" w:space="0" w:color="auto"/>
              <w:left w:val="nil"/>
              <w:bottom w:val="single" w:sz="8" w:space="0" w:color="auto"/>
              <w:right w:val="single" w:sz="8" w:space="0" w:color="auto"/>
            </w:tcBorders>
            <w:shd w:val="clear" w:color="auto" w:fill="auto"/>
            <w:noWrap/>
            <w:vAlign w:val="center"/>
            <w:hideMark/>
          </w:tcPr>
          <w:p w14:paraId="3F3C7297" w14:textId="77777777" w:rsidR="00704B06" w:rsidRPr="00704B06" w:rsidRDefault="00704B06" w:rsidP="00704B06">
            <w:pPr>
              <w:jc w:val="right"/>
              <w:rPr>
                <w:rFonts w:eastAsia="Times New Roman" w:cs="Arial"/>
                <w:b/>
                <w:bCs/>
                <w:color w:val="000000"/>
                <w:szCs w:val="24"/>
                <w:lang w:eastAsia="en-GB"/>
              </w:rPr>
            </w:pPr>
            <w:r w:rsidRPr="00704B06">
              <w:rPr>
                <w:rFonts w:eastAsia="Times New Roman" w:cs="Arial"/>
                <w:b/>
                <w:bCs/>
                <w:color w:val="000000"/>
                <w:szCs w:val="24"/>
                <w:lang w:eastAsia="en-GB"/>
              </w:rPr>
              <w:t>2023</w:t>
            </w:r>
          </w:p>
        </w:tc>
        <w:tc>
          <w:tcPr>
            <w:tcW w:w="957" w:type="dxa"/>
            <w:tcBorders>
              <w:top w:val="single" w:sz="8" w:space="0" w:color="auto"/>
              <w:left w:val="nil"/>
              <w:bottom w:val="single" w:sz="8" w:space="0" w:color="auto"/>
              <w:right w:val="single" w:sz="8" w:space="0" w:color="auto"/>
            </w:tcBorders>
            <w:shd w:val="clear" w:color="auto" w:fill="auto"/>
            <w:noWrap/>
            <w:vAlign w:val="center"/>
            <w:hideMark/>
          </w:tcPr>
          <w:p w14:paraId="0D04EB84" w14:textId="77777777" w:rsidR="00704B06" w:rsidRPr="00704B06" w:rsidRDefault="00704B06" w:rsidP="00704B06">
            <w:pPr>
              <w:jc w:val="right"/>
              <w:rPr>
                <w:rFonts w:eastAsia="Times New Roman" w:cs="Arial"/>
                <w:b/>
                <w:bCs/>
                <w:color w:val="000000"/>
                <w:szCs w:val="24"/>
                <w:lang w:eastAsia="en-GB"/>
              </w:rPr>
            </w:pPr>
            <w:r w:rsidRPr="00704B06">
              <w:rPr>
                <w:rFonts w:eastAsia="Times New Roman" w:cs="Arial"/>
                <w:b/>
                <w:bCs/>
                <w:color w:val="000000"/>
                <w:szCs w:val="24"/>
                <w:lang w:eastAsia="en-GB"/>
              </w:rPr>
              <w:t>2024</w:t>
            </w:r>
          </w:p>
        </w:tc>
        <w:tc>
          <w:tcPr>
            <w:tcW w:w="957" w:type="dxa"/>
            <w:tcBorders>
              <w:top w:val="single" w:sz="8" w:space="0" w:color="auto"/>
              <w:left w:val="nil"/>
              <w:bottom w:val="single" w:sz="8" w:space="0" w:color="auto"/>
              <w:right w:val="single" w:sz="8" w:space="0" w:color="auto"/>
            </w:tcBorders>
            <w:shd w:val="clear" w:color="auto" w:fill="auto"/>
            <w:noWrap/>
            <w:vAlign w:val="center"/>
            <w:hideMark/>
          </w:tcPr>
          <w:p w14:paraId="10CBE692" w14:textId="77777777" w:rsidR="00704B06" w:rsidRPr="00704B06" w:rsidRDefault="00704B06" w:rsidP="00704B06">
            <w:pPr>
              <w:jc w:val="right"/>
              <w:rPr>
                <w:rFonts w:eastAsia="Times New Roman" w:cs="Arial"/>
                <w:b/>
                <w:bCs/>
                <w:color w:val="000000"/>
                <w:szCs w:val="24"/>
                <w:lang w:eastAsia="en-GB"/>
              </w:rPr>
            </w:pPr>
            <w:r w:rsidRPr="00704B06">
              <w:rPr>
                <w:rFonts w:eastAsia="Times New Roman" w:cs="Arial"/>
                <w:b/>
                <w:bCs/>
                <w:color w:val="000000"/>
                <w:szCs w:val="24"/>
                <w:lang w:eastAsia="en-GB"/>
              </w:rPr>
              <w:t>2025</w:t>
            </w:r>
          </w:p>
        </w:tc>
      </w:tr>
      <w:tr w:rsidR="00704B06" w:rsidRPr="00704B06" w14:paraId="30148F89" w14:textId="77777777" w:rsidTr="00704B06">
        <w:trPr>
          <w:trHeight w:val="315"/>
        </w:trPr>
        <w:tc>
          <w:tcPr>
            <w:tcW w:w="3119" w:type="dxa"/>
            <w:tcBorders>
              <w:top w:val="nil"/>
              <w:left w:val="single" w:sz="8" w:space="0" w:color="auto"/>
              <w:bottom w:val="single" w:sz="8" w:space="0" w:color="auto"/>
              <w:right w:val="single" w:sz="8" w:space="0" w:color="auto"/>
            </w:tcBorders>
            <w:shd w:val="clear" w:color="auto" w:fill="auto"/>
            <w:noWrap/>
            <w:vAlign w:val="center"/>
            <w:hideMark/>
          </w:tcPr>
          <w:p w14:paraId="6CC74587" w14:textId="77777777" w:rsidR="00704B06" w:rsidRPr="00704B06" w:rsidRDefault="00704B06" w:rsidP="00704B06">
            <w:pPr>
              <w:rPr>
                <w:rFonts w:eastAsia="Times New Roman" w:cs="Arial"/>
                <w:b/>
                <w:bCs/>
                <w:color w:val="000000"/>
                <w:szCs w:val="24"/>
                <w:lang w:eastAsia="en-GB"/>
              </w:rPr>
            </w:pPr>
            <w:r w:rsidRPr="00704B06">
              <w:rPr>
                <w:rFonts w:eastAsia="Times New Roman" w:cs="Arial"/>
                <w:b/>
                <w:bCs/>
                <w:color w:val="000000"/>
                <w:szCs w:val="24"/>
                <w:lang w:eastAsia="en-GB"/>
              </w:rPr>
              <w:t>Heterosexual</w:t>
            </w:r>
          </w:p>
        </w:tc>
        <w:tc>
          <w:tcPr>
            <w:tcW w:w="956" w:type="dxa"/>
            <w:tcBorders>
              <w:top w:val="nil"/>
              <w:left w:val="nil"/>
              <w:bottom w:val="single" w:sz="8" w:space="0" w:color="auto"/>
              <w:right w:val="single" w:sz="8" w:space="0" w:color="auto"/>
            </w:tcBorders>
            <w:shd w:val="clear" w:color="auto" w:fill="auto"/>
            <w:noWrap/>
            <w:vAlign w:val="center"/>
            <w:hideMark/>
          </w:tcPr>
          <w:p w14:paraId="33C330AC"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77.0%</w:t>
            </w:r>
          </w:p>
        </w:tc>
        <w:tc>
          <w:tcPr>
            <w:tcW w:w="957" w:type="dxa"/>
            <w:tcBorders>
              <w:top w:val="nil"/>
              <w:left w:val="nil"/>
              <w:bottom w:val="single" w:sz="8" w:space="0" w:color="auto"/>
              <w:right w:val="single" w:sz="8" w:space="0" w:color="auto"/>
            </w:tcBorders>
            <w:shd w:val="clear" w:color="auto" w:fill="auto"/>
            <w:noWrap/>
            <w:vAlign w:val="center"/>
            <w:hideMark/>
          </w:tcPr>
          <w:p w14:paraId="622F0E39"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77.3%</w:t>
            </w:r>
          </w:p>
        </w:tc>
        <w:tc>
          <w:tcPr>
            <w:tcW w:w="957" w:type="dxa"/>
            <w:tcBorders>
              <w:top w:val="nil"/>
              <w:left w:val="nil"/>
              <w:bottom w:val="single" w:sz="8" w:space="0" w:color="auto"/>
              <w:right w:val="single" w:sz="8" w:space="0" w:color="auto"/>
            </w:tcBorders>
            <w:shd w:val="clear" w:color="auto" w:fill="auto"/>
            <w:noWrap/>
            <w:vAlign w:val="center"/>
            <w:hideMark/>
          </w:tcPr>
          <w:p w14:paraId="42419572"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72.7%</w:t>
            </w:r>
          </w:p>
        </w:tc>
        <w:tc>
          <w:tcPr>
            <w:tcW w:w="957" w:type="dxa"/>
            <w:tcBorders>
              <w:top w:val="nil"/>
              <w:left w:val="nil"/>
              <w:bottom w:val="single" w:sz="8" w:space="0" w:color="auto"/>
              <w:right w:val="single" w:sz="8" w:space="0" w:color="auto"/>
            </w:tcBorders>
            <w:shd w:val="clear" w:color="auto" w:fill="auto"/>
            <w:noWrap/>
            <w:vAlign w:val="center"/>
            <w:hideMark/>
          </w:tcPr>
          <w:p w14:paraId="690F101A"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76.3%</w:t>
            </w:r>
          </w:p>
        </w:tc>
        <w:tc>
          <w:tcPr>
            <w:tcW w:w="956" w:type="dxa"/>
            <w:tcBorders>
              <w:top w:val="nil"/>
              <w:left w:val="nil"/>
              <w:bottom w:val="single" w:sz="8" w:space="0" w:color="auto"/>
              <w:right w:val="single" w:sz="8" w:space="0" w:color="auto"/>
            </w:tcBorders>
            <w:shd w:val="clear" w:color="auto" w:fill="auto"/>
            <w:noWrap/>
            <w:vAlign w:val="center"/>
            <w:hideMark/>
          </w:tcPr>
          <w:p w14:paraId="01E99F8C"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77.4%</w:t>
            </w:r>
          </w:p>
        </w:tc>
        <w:tc>
          <w:tcPr>
            <w:tcW w:w="957" w:type="dxa"/>
            <w:tcBorders>
              <w:top w:val="nil"/>
              <w:left w:val="nil"/>
              <w:bottom w:val="single" w:sz="8" w:space="0" w:color="auto"/>
              <w:right w:val="single" w:sz="8" w:space="0" w:color="auto"/>
            </w:tcBorders>
            <w:shd w:val="clear" w:color="auto" w:fill="auto"/>
            <w:noWrap/>
            <w:vAlign w:val="center"/>
            <w:hideMark/>
          </w:tcPr>
          <w:p w14:paraId="7A9A7920"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77.6%</w:t>
            </w:r>
          </w:p>
        </w:tc>
        <w:tc>
          <w:tcPr>
            <w:tcW w:w="957" w:type="dxa"/>
            <w:tcBorders>
              <w:top w:val="nil"/>
              <w:left w:val="nil"/>
              <w:bottom w:val="single" w:sz="8" w:space="0" w:color="auto"/>
              <w:right w:val="single" w:sz="8" w:space="0" w:color="auto"/>
            </w:tcBorders>
            <w:shd w:val="clear" w:color="auto" w:fill="auto"/>
            <w:noWrap/>
            <w:vAlign w:val="center"/>
            <w:hideMark/>
          </w:tcPr>
          <w:p w14:paraId="1325B478"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74.6%</w:t>
            </w:r>
          </w:p>
        </w:tc>
        <w:tc>
          <w:tcPr>
            <w:tcW w:w="957" w:type="dxa"/>
            <w:tcBorders>
              <w:top w:val="nil"/>
              <w:left w:val="nil"/>
              <w:bottom w:val="single" w:sz="8" w:space="0" w:color="auto"/>
              <w:right w:val="single" w:sz="8" w:space="0" w:color="auto"/>
            </w:tcBorders>
            <w:shd w:val="clear" w:color="auto" w:fill="auto"/>
            <w:noWrap/>
            <w:vAlign w:val="center"/>
            <w:hideMark/>
          </w:tcPr>
          <w:p w14:paraId="2889231B"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74.7%</w:t>
            </w:r>
          </w:p>
        </w:tc>
      </w:tr>
      <w:tr w:rsidR="00704B06" w:rsidRPr="00704B06" w14:paraId="063F44ED" w14:textId="77777777" w:rsidTr="00704B06">
        <w:trPr>
          <w:trHeight w:val="315"/>
        </w:trPr>
        <w:tc>
          <w:tcPr>
            <w:tcW w:w="3119" w:type="dxa"/>
            <w:tcBorders>
              <w:top w:val="nil"/>
              <w:left w:val="single" w:sz="8" w:space="0" w:color="auto"/>
              <w:bottom w:val="single" w:sz="8" w:space="0" w:color="auto"/>
              <w:right w:val="single" w:sz="8" w:space="0" w:color="auto"/>
            </w:tcBorders>
            <w:shd w:val="clear" w:color="auto" w:fill="auto"/>
            <w:noWrap/>
            <w:vAlign w:val="center"/>
            <w:hideMark/>
          </w:tcPr>
          <w:p w14:paraId="1FD3549C" w14:textId="77777777" w:rsidR="00704B06" w:rsidRPr="00704B06" w:rsidRDefault="00704B06" w:rsidP="00704B06">
            <w:pPr>
              <w:rPr>
                <w:rFonts w:eastAsia="Times New Roman" w:cs="Arial"/>
                <w:b/>
                <w:bCs/>
                <w:color w:val="000000"/>
                <w:szCs w:val="24"/>
                <w:lang w:eastAsia="en-GB"/>
              </w:rPr>
            </w:pPr>
            <w:r w:rsidRPr="00704B06">
              <w:rPr>
                <w:rFonts w:eastAsia="Times New Roman" w:cs="Arial"/>
                <w:b/>
                <w:bCs/>
                <w:color w:val="000000"/>
                <w:szCs w:val="24"/>
                <w:lang w:eastAsia="en-GB"/>
              </w:rPr>
              <w:t>No information provided</w:t>
            </w:r>
          </w:p>
        </w:tc>
        <w:tc>
          <w:tcPr>
            <w:tcW w:w="956" w:type="dxa"/>
            <w:tcBorders>
              <w:top w:val="nil"/>
              <w:left w:val="nil"/>
              <w:bottom w:val="single" w:sz="8" w:space="0" w:color="auto"/>
              <w:right w:val="single" w:sz="8" w:space="0" w:color="auto"/>
            </w:tcBorders>
            <w:shd w:val="clear" w:color="auto" w:fill="auto"/>
            <w:noWrap/>
            <w:vAlign w:val="center"/>
            <w:hideMark/>
          </w:tcPr>
          <w:p w14:paraId="0961B659"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13.8%</w:t>
            </w:r>
          </w:p>
        </w:tc>
        <w:tc>
          <w:tcPr>
            <w:tcW w:w="957" w:type="dxa"/>
            <w:tcBorders>
              <w:top w:val="nil"/>
              <w:left w:val="nil"/>
              <w:bottom w:val="single" w:sz="8" w:space="0" w:color="auto"/>
              <w:right w:val="single" w:sz="8" w:space="0" w:color="auto"/>
            </w:tcBorders>
            <w:shd w:val="clear" w:color="auto" w:fill="auto"/>
            <w:noWrap/>
            <w:vAlign w:val="center"/>
            <w:hideMark/>
          </w:tcPr>
          <w:p w14:paraId="049D275D"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12.6%</w:t>
            </w:r>
          </w:p>
        </w:tc>
        <w:tc>
          <w:tcPr>
            <w:tcW w:w="957" w:type="dxa"/>
            <w:tcBorders>
              <w:top w:val="nil"/>
              <w:left w:val="nil"/>
              <w:bottom w:val="single" w:sz="8" w:space="0" w:color="auto"/>
              <w:right w:val="single" w:sz="8" w:space="0" w:color="auto"/>
            </w:tcBorders>
            <w:shd w:val="clear" w:color="auto" w:fill="auto"/>
            <w:noWrap/>
            <w:vAlign w:val="center"/>
            <w:hideMark/>
          </w:tcPr>
          <w:p w14:paraId="1BFBC2A6"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17.8%</w:t>
            </w:r>
          </w:p>
        </w:tc>
        <w:tc>
          <w:tcPr>
            <w:tcW w:w="957" w:type="dxa"/>
            <w:tcBorders>
              <w:top w:val="nil"/>
              <w:left w:val="nil"/>
              <w:bottom w:val="single" w:sz="8" w:space="0" w:color="auto"/>
              <w:right w:val="single" w:sz="8" w:space="0" w:color="auto"/>
            </w:tcBorders>
            <w:shd w:val="clear" w:color="auto" w:fill="auto"/>
            <w:noWrap/>
            <w:vAlign w:val="center"/>
            <w:hideMark/>
          </w:tcPr>
          <w:p w14:paraId="2467260F"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14.5%</w:t>
            </w:r>
          </w:p>
        </w:tc>
        <w:tc>
          <w:tcPr>
            <w:tcW w:w="956" w:type="dxa"/>
            <w:tcBorders>
              <w:top w:val="nil"/>
              <w:left w:val="nil"/>
              <w:bottom w:val="single" w:sz="8" w:space="0" w:color="auto"/>
              <w:right w:val="single" w:sz="8" w:space="0" w:color="auto"/>
            </w:tcBorders>
            <w:shd w:val="clear" w:color="auto" w:fill="auto"/>
            <w:noWrap/>
            <w:vAlign w:val="center"/>
            <w:hideMark/>
          </w:tcPr>
          <w:p w14:paraId="242BD96E"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12.7%</w:t>
            </w:r>
          </w:p>
        </w:tc>
        <w:tc>
          <w:tcPr>
            <w:tcW w:w="957" w:type="dxa"/>
            <w:tcBorders>
              <w:top w:val="nil"/>
              <w:left w:val="nil"/>
              <w:bottom w:val="single" w:sz="8" w:space="0" w:color="auto"/>
              <w:right w:val="single" w:sz="8" w:space="0" w:color="auto"/>
            </w:tcBorders>
            <w:shd w:val="clear" w:color="auto" w:fill="auto"/>
            <w:noWrap/>
            <w:vAlign w:val="center"/>
            <w:hideMark/>
          </w:tcPr>
          <w:p w14:paraId="41410B7B"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11.0%</w:t>
            </w:r>
          </w:p>
        </w:tc>
        <w:tc>
          <w:tcPr>
            <w:tcW w:w="957" w:type="dxa"/>
            <w:tcBorders>
              <w:top w:val="nil"/>
              <w:left w:val="nil"/>
              <w:bottom w:val="single" w:sz="8" w:space="0" w:color="auto"/>
              <w:right w:val="single" w:sz="8" w:space="0" w:color="auto"/>
            </w:tcBorders>
            <w:shd w:val="clear" w:color="auto" w:fill="auto"/>
            <w:noWrap/>
            <w:vAlign w:val="center"/>
            <w:hideMark/>
          </w:tcPr>
          <w:p w14:paraId="77624233"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12.3%</w:t>
            </w:r>
          </w:p>
        </w:tc>
        <w:tc>
          <w:tcPr>
            <w:tcW w:w="957" w:type="dxa"/>
            <w:tcBorders>
              <w:top w:val="nil"/>
              <w:left w:val="nil"/>
              <w:bottom w:val="single" w:sz="8" w:space="0" w:color="auto"/>
              <w:right w:val="single" w:sz="8" w:space="0" w:color="auto"/>
            </w:tcBorders>
            <w:shd w:val="clear" w:color="auto" w:fill="auto"/>
            <w:noWrap/>
            <w:vAlign w:val="center"/>
            <w:hideMark/>
          </w:tcPr>
          <w:p w14:paraId="0F929A89"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12.4%</w:t>
            </w:r>
          </w:p>
        </w:tc>
      </w:tr>
      <w:tr w:rsidR="00704B06" w:rsidRPr="00704B06" w14:paraId="22CDB2DE" w14:textId="77777777" w:rsidTr="00704B06">
        <w:trPr>
          <w:trHeight w:val="315"/>
        </w:trPr>
        <w:tc>
          <w:tcPr>
            <w:tcW w:w="3119" w:type="dxa"/>
            <w:tcBorders>
              <w:top w:val="nil"/>
              <w:left w:val="single" w:sz="8" w:space="0" w:color="auto"/>
              <w:bottom w:val="single" w:sz="8" w:space="0" w:color="auto"/>
              <w:right w:val="single" w:sz="8" w:space="0" w:color="auto"/>
            </w:tcBorders>
            <w:shd w:val="clear" w:color="auto" w:fill="auto"/>
            <w:noWrap/>
            <w:vAlign w:val="center"/>
            <w:hideMark/>
          </w:tcPr>
          <w:p w14:paraId="4443F2B1" w14:textId="77777777" w:rsidR="00704B06" w:rsidRPr="00704B06" w:rsidRDefault="00704B06" w:rsidP="00704B06">
            <w:pPr>
              <w:rPr>
                <w:rFonts w:eastAsia="Times New Roman" w:cs="Arial"/>
                <w:b/>
                <w:bCs/>
                <w:color w:val="000000"/>
                <w:szCs w:val="24"/>
                <w:lang w:eastAsia="en-GB"/>
              </w:rPr>
            </w:pPr>
            <w:r w:rsidRPr="00704B06">
              <w:rPr>
                <w:rFonts w:eastAsia="Times New Roman" w:cs="Arial"/>
                <w:b/>
                <w:bCs/>
                <w:color w:val="000000"/>
                <w:szCs w:val="24"/>
                <w:lang w:eastAsia="en-GB"/>
              </w:rPr>
              <w:t>Prefer not to say</w:t>
            </w:r>
          </w:p>
        </w:tc>
        <w:tc>
          <w:tcPr>
            <w:tcW w:w="956" w:type="dxa"/>
            <w:tcBorders>
              <w:top w:val="nil"/>
              <w:left w:val="nil"/>
              <w:bottom w:val="single" w:sz="8" w:space="0" w:color="auto"/>
              <w:right w:val="single" w:sz="8" w:space="0" w:color="auto"/>
            </w:tcBorders>
            <w:shd w:val="clear" w:color="auto" w:fill="auto"/>
            <w:noWrap/>
            <w:vAlign w:val="center"/>
            <w:hideMark/>
          </w:tcPr>
          <w:p w14:paraId="7DC24BC9"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7.1%</w:t>
            </w:r>
          </w:p>
        </w:tc>
        <w:tc>
          <w:tcPr>
            <w:tcW w:w="957" w:type="dxa"/>
            <w:tcBorders>
              <w:top w:val="nil"/>
              <w:left w:val="nil"/>
              <w:bottom w:val="single" w:sz="8" w:space="0" w:color="auto"/>
              <w:right w:val="single" w:sz="8" w:space="0" w:color="auto"/>
            </w:tcBorders>
            <w:shd w:val="clear" w:color="auto" w:fill="auto"/>
            <w:noWrap/>
            <w:vAlign w:val="center"/>
            <w:hideMark/>
          </w:tcPr>
          <w:p w14:paraId="21E255E8"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7.8%</w:t>
            </w:r>
          </w:p>
        </w:tc>
        <w:tc>
          <w:tcPr>
            <w:tcW w:w="957" w:type="dxa"/>
            <w:tcBorders>
              <w:top w:val="nil"/>
              <w:left w:val="nil"/>
              <w:bottom w:val="single" w:sz="8" w:space="0" w:color="auto"/>
              <w:right w:val="single" w:sz="8" w:space="0" w:color="auto"/>
            </w:tcBorders>
            <w:shd w:val="clear" w:color="auto" w:fill="auto"/>
            <w:noWrap/>
            <w:vAlign w:val="center"/>
            <w:hideMark/>
          </w:tcPr>
          <w:p w14:paraId="030670BD"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7.4%</w:t>
            </w:r>
          </w:p>
        </w:tc>
        <w:tc>
          <w:tcPr>
            <w:tcW w:w="957" w:type="dxa"/>
            <w:tcBorders>
              <w:top w:val="nil"/>
              <w:left w:val="nil"/>
              <w:bottom w:val="single" w:sz="8" w:space="0" w:color="auto"/>
              <w:right w:val="single" w:sz="8" w:space="0" w:color="auto"/>
            </w:tcBorders>
            <w:shd w:val="clear" w:color="auto" w:fill="auto"/>
            <w:noWrap/>
            <w:vAlign w:val="center"/>
            <w:hideMark/>
          </w:tcPr>
          <w:p w14:paraId="291FB2C4"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6.8%</w:t>
            </w:r>
          </w:p>
        </w:tc>
        <w:tc>
          <w:tcPr>
            <w:tcW w:w="956" w:type="dxa"/>
            <w:tcBorders>
              <w:top w:val="nil"/>
              <w:left w:val="nil"/>
              <w:bottom w:val="single" w:sz="8" w:space="0" w:color="auto"/>
              <w:right w:val="single" w:sz="8" w:space="0" w:color="auto"/>
            </w:tcBorders>
            <w:shd w:val="clear" w:color="auto" w:fill="auto"/>
            <w:noWrap/>
            <w:vAlign w:val="center"/>
            <w:hideMark/>
          </w:tcPr>
          <w:p w14:paraId="4019D436"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7.0%</w:t>
            </w:r>
          </w:p>
        </w:tc>
        <w:tc>
          <w:tcPr>
            <w:tcW w:w="957" w:type="dxa"/>
            <w:tcBorders>
              <w:top w:val="nil"/>
              <w:left w:val="nil"/>
              <w:bottom w:val="single" w:sz="8" w:space="0" w:color="auto"/>
              <w:right w:val="single" w:sz="8" w:space="0" w:color="auto"/>
            </w:tcBorders>
            <w:shd w:val="clear" w:color="auto" w:fill="auto"/>
            <w:noWrap/>
            <w:vAlign w:val="center"/>
            <w:hideMark/>
          </w:tcPr>
          <w:p w14:paraId="39EEDF47"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7.5%</w:t>
            </w:r>
          </w:p>
        </w:tc>
        <w:tc>
          <w:tcPr>
            <w:tcW w:w="957" w:type="dxa"/>
            <w:tcBorders>
              <w:top w:val="nil"/>
              <w:left w:val="nil"/>
              <w:bottom w:val="single" w:sz="8" w:space="0" w:color="auto"/>
              <w:right w:val="single" w:sz="8" w:space="0" w:color="auto"/>
            </w:tcBorders>
            <w:shd w:val="clear" w:color="auto" w:fill="auto"/>
            <w:noWrap/>
            <w:vAlign w:val="center"/>
            <w:hideMark/>
          </w:tcPr>
          <w:p w14:paraId="1BF88175"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9.0%</w:t>
            </w:r>
          </w:p>
        </w:tc>
        <w:tc>
          <w:tcPr>
            <w:tcW w:w="957" w:type="dxa"/>
            <w:tcBorders>
              <w:top w:val="nil"/>
              <w:left w:val="nil"/>
              <w:bottom w:val="single" w:sz="8" w:space="0" w:color="auto"/>
              <w:right w:val="single" w:sz="8" w:space="0" w:color="auto"/>
            </w:tcBorders>
            <w:shd w:val="clear" w:color="auto" w:fill="auto"/>
            <w:noWrap/>
            <w:vAlign w:val="center"/>
            <w:hideMark/>
          </w:tcPr>
          <w:p w14:paraId="278B371A"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8.7%</w:t>
            </w:r>
          </w:p>
        </w:tc>
      </w:tr>
      <w:tr w:rsidR="00704B06" w:rsidRPr="00704B06" w14:paraId="0C54922C" w14:textId="77777777" w:rsidTr="00704B06">
        <w:trPr>
          <w:trHeight w:val="315"/>
        </w:trPr>
        <w:tc>
          <w:tcPr>
            <w:tcW w:w="3119" w:type="dxa"/>
            <w:tcBorders>
              <w:top w:val="nil"/>
              <w:left w:val="single" w:sz="8" w:space="0" w:color="auto"/>
              <w:bottom w:val="single" w:sz="8" w:space="0" w:color="auto"/>
              <w:right w:val="single" w:sz="8" w:space="0" w:color="auto"/>
            </w:tcBorders>
            <w:shd w:val="clear" w:color="auto" w:fill="auto"/>
            <w:noWrap/>
            <w:vAlign w:val="center"/>
            <w:hideMark/>
          </w:tcPr>
          <w:p w14:paraId="4853C0FF" w14:textId="77777777" w:rsidR="00704B06" w:rsidRPr="00704B06" w:rsidRDefault="00704B06" w:rsidP="00704B06">
            <w:pPr>
              <w:rPr>
                <w:rFonts w:eastAsia="Times New Roman" w:cs="Arial"/>
                <w:b/>
                <w:bCs/>
                <w:color w:val="000000"/>
                <w:szCs w:val="24"/>
                <w:lang w:eastAsia="en-GB"/>
              </w:rPr>
            </w:pPr>
            <w:r w:rsidRPr="00704B06">
              <w:rPr>
                <w:rFonts w:eastAsia="Times New Roman" w:cs="Arial"/>
                <w:b/>
                <w:bCs/>
                <w:color w:val="000000"/>
                <w:szCs w:val="24"/>
                <w:lang w:eastAsia="en-GB"/>
              </w:rPr>
              <w:t>Gay/Lesbian</w:t>
            </w:r>
          </w:p>
        </w:tc>
        <w:tc>
          <w:tcPr>
            <w:tcW w:w="956" w:type="dxa"/>
            <w:tcBorders>
              <w:top w:val="nil"/>
              <w:left w:val="nil"/>
              <w:bottom w:val="single" w:sz="8" w:space="0" w:color="auto"/>
              <w:right w:val="single" w:sz="8" w:space="0" w:color="auto"/>
            </w:tcBorders>
            <w:shd w:val="clear" w:color="auto" w:fill="auto"/>
            <w:noWrap/>
            <w:vAlign w:val="center"/>
            <w:hideMark/>
          </w:tcPr>
          <w:p w14:paraId="501FC204"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1.3%</w:t>
            </w:r>
          </w:p>
        </w:tc>
        <w:tc>
          <w:tcPr>
            <w:tcW w:w="957" w:type="dxa"/>
            <w:tcBorders>
              <w:top w:val="nil"/>
              <w:left w:val="nil"/>
              <w:bottom w:val="single" w:sz="8" w:space="0" w:color="auto"/>
              <w:right w:val="single" w:sz="8" w:space="0" w:color="auto"/>
            </w:tcBorders>
            <w:shd w:val="clear" w:color="auto" w:fill="auto"/>
            <w:noWrap/>
            <w:vAlign w:val="center"/>
            <w:hideMark/>
          </w:tcPr>
          <w:p w14:paraId="6D62E2F3"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1.4%</w:t>
            </w:r>
          </w:p>
        </w:tc>
        <w:tc>
          <w:tcPr>
            <w:tcW w:w="957" w:type="dxa"/>
            <w:tcBorders>
              <w:top w:val="nil"/>
              <w:left w:val="nil"/>
              <w:bottom w:val="single" w:sz="8" w:space="0" w:color="auto"/>
              <w:right w:val="single" w:sz="8" w:space="0" w:color="auto"/>
            </w:tcBorders>
            <w:shd w:val="clear" w:color="auto" w:fill="auto"/>
            <w:noWrap/>
            <w:vAlign w:val="center"/>
            <w:hideMark/>
          </w:tcPr>
          <w:p w14:paraId="05A979C5"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1.3%</w:t>
            </w:r>
          </w:p>
        </w:tc>
        <w:tc>
          <w:tcPr>
            <w:tcW w:w="957" w:type="dxa"/>
            <w:tcBorders>
              <w:top w:val="nil"/>
              <w:left w:val="nil"/>
              <w:bottom w:val="single" w:sz="8" w:space="0" w:color="auto"/>
              <w:right w:val="single" w:sz="8" w:space="0" w:color="auto"/>
            </w:tcBorders>
            <w:shd w:val="clear" w:color="auto" w:fill="auto"/>
            <w:noWrap/>
            <w:vAlign w:val="center"/>
            <w:hideMark/>
          </w:tcPr>
          <w:p w14:paraId="51B126D9"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1.6%</w:t>
            </w:r>
          </w:p>
        </w:tc>
        <w:tc>
          <w:tcPr>
            <w:tcW w:w="956" w:type="dxa"/>
            <w:tcBorders>
              <w:top w:val="nil"/>
              <w:left w:val="nil"/>
              <w:bottom w:val="single" w:sz="8" w:space="0" w:color="auto"/>
              <w:right w:val="single" w:sz="8" w:space="0" w:color="auto"/>
            </w:tcBorders>
            <w:shd w:val="clear" w:color="auto" w:fill="auto"/>
            <w:noWrap/>
            <w:vAlign w:val="center"/>
            <w:hideMark/>
          </w:tcPr>
          <w:p w14:paraId="142C3A16"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1.9%</w:t>
            </w:r>
          </w:p>
        </w:tc>
        <w:tc>
          <w:tcPr>
            <w:tcW w:w="957" w:type="dxa"/>
            <w:tcBorders>
              <w:top w:val="nil"/>
              <w:left w:val="nil"/>
              <w:bottom w:val="single" w:sz="8" w:space="0" w:color="auto"/>
              <w:right w:val="single" w:sz="8" w:space="0" w:color="auto"/>
            </w:tcBorders>
            <w:shd w:val="clear" w:color="auto" w:fill="auto"/>
            <w:noWrap/>
            <w:vAlign w:val="center"/>
            <w:hideMark/>
          </w:tcPr>
          <w:p w14:paraId="7FBD1D01"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2.5%</w:t>
            </w:r>
          </w:p>
        </w:tc>
        <w:tc>
          <w:tcPr>
            <w:tcW w:w="957" w:type="dxa"/>
            <w:tcBorders>
              <w:top w:val="nil"/>
              <w:left w:val="nil"/>
              <w:bottom w:val="single" w:sz="8" w:space="0" w:color="auto"/>
              <w:right w:val="single" w:sz="8" w:space="0" w:color="auto"/>
            </w:tcBorders>
            <w:shd w:val="clear" w:color="auto" w:fill="auto"/>
            <w:noWrap/>
            <w:vAlign w:val="center"/>
            <w:hideMark/>
          </w:tcPr>
          <w:p w14:paraId="150EA65A"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2.4%</w:t>
            </w:r>
          </w:p>
        </w:tc>
        <w:tc>
          <w:tcPr>
            <w:tcW w:w="957" w:type="dxa"/>
            <w:tcBorders>
              <w:top w:val="nil"/>
              <w:left w:val="nil"/>
              <w:bottom w:val="single" w:sz="8" w:space="0" w:color="auto"/>
              <w:right w:val="single" w:sz="8" w:space="0" w:color="auto"/>
            </w:tcBorders>
            <w:shd w:val="clear" w:color="auto" w:fill="auto"/>
            <w:noWrap/>
            <w:vAlign w:val="center"/>
            <w:hideMark/>
          </w:tcPr>
          <w:p w14:paraId="6E108F41"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2.5%</w:t>
            </w:r>
          </w:p>
        </w:tc>
      </w:tr>
      <w:tr w:rsidR="00704B06" w:rsidRPr="00704B06" w14:paraId="58FC98FF" w14:textId="77777777" w:rsidTr="00704B06">
        <w:trPr>
          <w:trHeight w:val="315"/>
        </w:trPr>
        <w:tc>
          <w:tcPr>
            <w:tcW w:w="3119" w:type="dxa"/>
            <w:tcBorders>
              <w:top w:val="nil"/>
              <w:left w:val="single" w:sz="8" w:space="0" w:color="auto"/>
              <w:bottom w:val="single" w:sz="8" w:space="0" w:color="auto"/>
              <w:right w:val="single" w:sz="8" w:space="0" w:color="auto"/>
            </w:tcBorders>
            <w:shd w:val="clear" w:color="auto" w:fill="auto"/>
            <w:noWrap/>
            <w:vAlign w:val="center"/>
            <w:hideMark/>
          </w:tcPr>
          <w:p w14:paraId="237868A5" w14:textId="77777777" w:rsidR="00704B06" w:rsidRPr="00704B06" w:rsidRDefault="00704B06" w:rsidP="00704B06">
            <w:pPr>
              <w:rPr>
                <w:rFonts w:eastAsia="Times New Roman" w:cs="Arial"/>
                <w:b/>
                <w:bCs/>
                <w:color w:val="000000"/>
                <w:szCs w:val="24"/>
                <w:lang w:eastAsia="en-GB"/>
              </w:rPr>
            </w:pPr>
            <w:r w:rsidRPr="00704B06">
              <w:rPr>
                <w:rFonts w:eastAsia="Times New Roman" w:cs="Arial"/>
                <w:b/>
                <w:bCs/>
                <w:color w:val="000000"/>
                <w:szCs w:val="24"/>
                <w:lang w:eastAsia="en-GB"/>
              </w:rPr>
              <w:t>Bisexual</w:t>
            </w:r>
          </w:p>
        </w:tc>
        <w:tc>
          <w:tcPr>
            <w:tcW w:w="956" w:type="dxa"/>
            <w:tcBorders>
              <w:top w:val="nil"/>
              <w:left w:val="nil"/>
              <w:bottom w:val="single" w:sz="8" w:space="0" w:color="auto"/>
              <w:right w:val="single" w:sz="8" w:space="0" w:color="auto"/>
            </w:tcBorders>
            <w:shd w:val="clear" w:color="auto" w:fill="auto"/>
            <w:noWrap/>
            <w:vAlign w:val="center"/>
            <w:hideMark/>
          </w:tcPr>
          <w:p w14:paraId="5D53406E"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0.5%</w:t>
            </w:r>
          </w:p>
        </w:tc>
        <w:tc>
          <w:tcPr>
            <w:tcW w:w="957" w:type="dxa"/>
            <w:tcBorders>
              <w:top w:val="nil"/>
              <w:left w:val="nil"/>
              <w:bottom w:val="single" w:sz="8" w:space="0" w:color="auto"/>
              <w:right w:val="single" w:sz="8" w:space="0" w:color="auto"/>
            </w:tcBorders>
            <w:shd w:val="clear" w:color="auto" w:fill="auto"/>
            <w:noWrap/>
            <w:vAlign w:val="center"/>
            <w:hideMark/>
          </w:tcPr>
          <w:p w14:paraId="5DDBA888"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0.6%</w:t>
            </w:r>
          </w:p>
        </w:tc>
        <w:tc>
          <w:tcPr>
            <w:tcW w:w="957" w:type="dxa"/>
            <w:tcBorders>
              <w:top w:val="nil"/>
              <w:left w:val="nil"/>
              <w:bottom w:val="single" w:sz="8" w:space="0" w:color="auto"/>
              <w:right w:val="single" w:sz="8" w:space="0" w:color="auto"/>
            </w:tcBorders>
            <w:shd w:val="clear" w:color="auto" w:fill="auto"/>
            <w:noWrap/>
            <w:vAlign w:val="center"/>
            <w:hideMark/>
          </w:tcPr>
          <w:p w14:paraId="4EDD4AD0"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0.4%</w:t>
            </w:r>
          </w:p>
        </w:tc>
        <w:tc>
          <w:tcPr>
            <w:tcW w:w="957" w:type="dxa"/>
            <w:tcBorders>
              <w:top w:val="nil"/>
              <w:left w:val="nil"/>
              <w:bottom w:val="single" w:sz="8" w:space="0" w:color="auto"/>
              <w:right w:val="single" w:sz="8" w:space="0" w:color="auto"/>
            </w:tcBorders>
            <w:shd w:val="clear" w:color="auto" w:fill="auto"/>
            <w:noWrap/>
            <w:vAlign w:val="center"/>
            <w:hideMark/>
          </w:tcPr>
          <w:p w14:paraId="1A8BEC80"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0.6%</w:t>
            </w:r>
          </w:p>
        </w:tc>
        <w:tc>
          <w:tcPr>
            <w:tcW w:w="956" w:type="dxa"/>
            <w:tcBorders>
              <w:top w:val="nil"/>
              <w:left w:val="nil"/>
              <w:bottom w:val="single" w:sz="8" w:space="0" w:color="auto"/>
              <w:right w:val="single" w:sz="8" w:space="0" w:color="auto"/>
            </w:tcBorders>
            <w:shd w:val="clear" w:color="auto" w:fill="auto"/>
            <w:noWrap/>
            <w:vAlign w:val="center"/>
            <w:hideMark/>
          </w:tcPr>
          <w:p w14:paraId="04FCA34D"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0.7%</w:t>
            </w:r>
          </w:p>
        </w:tc>
        <w:tc>
          <w:tcPr>
            <w:tcW w:w="957" w:type="dxa"/>
            <w:tcBorders>
              <w:top w:val="nil"/>
              <w:left w:val="nil"/>
              <w:bottom w:val="single" w:sz="8" w:space="0" w:color="auto"/>
              <w:right w:val="single" w:sz="8" w:space="0" w:color="auto"/>
            </w:tcBorders>
            <w:shd w:val="clear" w:color="auto" w:fill="auto"/>
            <w:noWrap/>
            <w:vAlign w:val="center"/>
            <w:hideMark/>
          </w:tcPr>
          <w:p w14:paraId="6B11684F"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1.0%</w:t>
            </w:r>
          </w:p>
        </w:tc>
        <w:tc>
          <w:tcPr>
            <w:tcW w:w="957" w:type="dxa"/>
            <w:tcBorders>
              <w:top w:val="nil"/>
              <w:left w:val="nil"/>
              <w:bottom w:val="single" w:sz="8" w:space="0" w:color="auto"/>
              <w:right w:val="single" w:sz="8" w:space="0" w:color="auto"/>
            </w:tcBorders>
            <w:shd w:val="clear" w:color="auto" w:fill="auto"/>
            <w:noWrap/>
            <w:vAlign w:val="center"/>
            <w:hideMark/>
          </w:tcPr>
          <w:p w14:paraId="15DB8667"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1.2%</w:t>
            </w:r>
          </w:p>
        </w:tc>
        <w:tc>
          <w:tcPr>
            <w:tcW w:w="957" w:type="dxa"/>
            <w:tcBorders>
              <w:top w:val="nil"/>
              <w:left w:val="nil"/>
              <w:bottom w:val="single" w:sz="8" w:space="0" w:color="auto"/>
              <w:right w:val="single" w:sz="8" w:space="0" w:color="auto"/>
            </w:tcBorders>
            <w:shd w:val="clear" w:color="auto" w:fill="auto"/>
            <w:noWrap/>
            <w:vAlign w:val="center"/>
            <w:hideMark/>
          </w:tcPr>
          <w:p w14:paraId="21BFDFE2"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1.3%</w:t>
            </w:r>
          </w:p>
        </w:tc>
      </w:tr>
      <w:tr w:rsidR="00704B06" w:rsidRPr="00704B06" w14:paraId="29FA3AE7" w14:textId="77777777" w:rsidTr="00704B06">
        <w:trPr>
          <w:trHeight w:val="315"/>
        </w:trPr>
        <w:tc>
          <w:tcPr>
            <w:tcW w:w="3119" w:type="dxa"/>
            <w:tcBorders>
              <w:top w:val="nil"/>
              <w:left w:val="single" w:sz="8" w:space="0" w:color="auto"/>
              <w:bottom w:val="single" w:sz="8" w:space="0" w:color="auto"/>
              <w:right w:val="single" w:sz="8" w:space="0" w:color="auto"/>
            </w:tcBorders>
            <w:shd w:val="clear" w:color="auto" w:fill="auto"/>
            <w:noWrap/>
            <w:vAlign w:val="center"/>
            <w:hideMark/>
          </w:tcPr>
          <w:p w14:paraId="6D865BCE" w14:textId="77777777" w:rsidR="00704B06" w:rsidRPr="00704B06" w:rsidRDefault="00704B06" w:rsidP="00704B06">
            <w:pPr>
              <w:rPr>
                <w:rFonts w:eastAsia="Times New Roman" w:cs="Arial"/>
                <w:b/>
                <w:bCs/>
                <w:color w:val="000000"/>
                <w:szCs w:val="24"/>
                <w:lang w:eastAsia="en-GB"/>
              </w:rPr>
            </w:pPr>
            <w:r w:rsidRPr="00704B06">
              <w:rPr>
                <w:rFonts w:eastAsia="Times New Roman" w:cs="Arial"/>
                <w:b/>
                <w:bCs/>
                <w:color w:val="000000"/>
                <w:szCs w:val="24"/>
                <w:lang w:eastAsia="en-GB"/>
              </w:rPr>
              <w:t>Other</w:t>
            </w:r>
          </w:p>
        </w:tc>
        <w:tc>
          <w:tcPr>
            <w:tcW w:w="956" w:type="dxa"/>
            <w:tcBorders>
              <w:top w:val="nil"/>
              <w:left w:val="nil"/>
              <w:bottom w:val="single" w:sz="8" w:space="0" w:color="auto"/>
              <w:right w:val="single" w:sz="8" w:space="0" w:color="auto"/>
            </w:tcBorders>
            <w:shd w:val="clear" w:color="auto" w:fill="auto"/>
            <w:noWrap/>
            <w:vAlign w:val="center"/>
            <w:hideMark/>
          </w:tcPr>
          <w:p w14:paraId="567CE0A0"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0.3%</w:t>
            </w:r>
          </w:p>
        </w:tc>
        <w:tc>
          <w:tcPr>
            <w:tcW w:w="957" w:type="dxa"/>
            <w:tcBorders>
              <w:top w:val="nil"/>
              <w:left w:val="nil"/>
              <w:bottom w:val="single" w:sz="8" w:space="0" w:color="auto"/>
              <w:right w:val="single" w:sz="8" w:space="0" w:color="auto"/>
            </w:tcBorders>
            <w:shd w:val="clear" w:color="auto" w:fill="auto"/>
            <w:noWrap/>
            <w:vAlign w:val="center"/>
            <w:hideMark/>
          </w:tcPr>
          <w:p w14:paraId="0FC23E75"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0.3%</w:t>
            </w:r>
          </w:p>
        </w:tc>
        <w:tc>
          <w:tcPr>
            <w:tcW w:w="957" w:type="dxa"/>
            <w:tcBorders>
              <w:top w:val="nil"/>
              <w:left w:val="nil"/>
              <w:bottom w:val="single" w:sz="8" w:space="0" w:color="auto"/>
              <w:right w:val="single" w:sz="8" w:space="0" w:color="auto"/>
            </w:tcBorders>
            <w:shd w:val="clear" w:color="auto" w:fill="auto"/>
            <w:noWrap/>
            <w:vAlign w:val="center"/>
            <w:hideMark/>
          </w:tcPr>
          <w:p w14:paraId="29E2CA4C"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0.3%</w:t>
            </w:r>
          </w:p>
        </w:tc>
        <w:tc>
          <w:tcPr>
            <w:tcW w:w="957" w:type="dxa"/>
            <w:tcBorders>
              <w:top w:val="nil"/>
              <w:left w:val="nil"/>
              <w:bottom w:val="single" w:sz="8" w:space="0" w:color="auto"/>
              <w:right w:val="single" w:sz="8" w:space="0" w:color="auto"/>
            </w:tcBorders>
            <w:shd w:val="clear" w:color="auto" w:fill="auto"/>
            <w:noWrap/>
            <w:vAlign w:val="center"/>
            <w:hideMark/>
          </w:tcPr>
          <w:p w14:paraId="7C779D7F"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0.0%</w:t>
            </w:r>
          </w:p>
        </w:tc>
        <w:tc>
          <w:tcPr>
            <w:tcW w:w="956" w:type="dxa"/>
            <w:tcBorders>
              <w:top w:val="nil"/>
              <w:left w:val="nil"/>
              <w:bottom w:val="single" w:sz="8" w:space="0" w:color="auto"/>
              <w:right w:val="single" w:sz="8" w:space="0" w:color="auto"/>
            </w:tcBorders>
            <w:shd w:val="clear" w:color="auto" w:fill="auto"/>
            <w:noWrap/>
            <w:vAlign w:val="center"/>
            <w:hideMark/>
          </w:tcPr>
          <w:p w14:paraId="13E213D1"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0.3%</w:t>
            </w:r>
          </w:p>
        </w:tc>
        <w:tc>
          <w:tcPr>
            <w:tcW w:w="957" w:type="dxa"/>
            <w:tcBorders>
              <w:top w:val="nil"/>
              <w:left w:val="nil"/>
              <w:bottom w:val="single" w:sz="8" w:space="0" w:color="auto"/>
              <w:right w:val="single" w:sz="8" w:space="0" w:color="auto"/>
            </w:tcBorders>
            <w:shd w:val="clear" w:color="auto" w:fill="auto"/>
            <w:noWrap/>
            <w:vAlign w:val="center"/>
            <w:hideMark/>
          </w:tcPr>
          <w:p w14:paraId="631EE402"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0.4%</w:t>
            </w:r>
          </w:p>
        </w:tc>
        <w:tc>
          <w:tcPr>
            <w:tcW w:w="957" w:type="dxa"/>
            <w:tcBorders>
              <w:top w:val="nil"/>
              <w:left w:val="nil"/>
              <w:bottom w:val="single" w:sz="8" w:space="0" w:color="auto"/>
              <w:right w:val="single" w:sz="8" w:space="0" w:color="auto"/>
            </w:tcBorders>
            <w:shd w:val="clear" w:color="auto" w:fill="auto"/>
            <w:noWrap/>
            <w:vAlign w:val="center"/>
            <w:hideMark/>
          </w:tcPr>
          <w:p w14:paraId="331E0B93"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0.5%</w:t>
            </w:r>
          </w:p>
        </w:tc>
        <w:tc>
          <w:tcPr>
            <w:tcW w:w="957" w:type="dxa"/>
            <w:tcBorders>
              <w:top w:val="nil"/>
              <w:left w:val="nil"/>
              <w:bottom w:val="single" w:sz="8" w:space="0" w:color="auto"/>
              <w:right w:val="single" w:sz="8" w:space="0" w:color="auto"/>
            </w:tcBorders>
            <w:shd w:val="clear" w:color="auto" w:fill="auto"/>
            <w:noWrap/>
            <w:vAlign w:val="center"/>
            <w:hideMark/>
          </w:tcPr>
          <w:p w14:paraId="22AEE0FE" w14:textId="77777777" w:rsidR="00704B06" w:rsidRPr="00704B06" w:rsidRDefault="00704B06" w:rsidP="00704B06">
            <w:pPr>
              <w:jc w:val="right"/>
              <w:rPr>
                <w:rFonts w:eastAsia="Times New Roman" w:cs="Arial"/>
                <w:color w:val="000000"/>
                <w:szCs w:val="24"/>
                <w:lang w:eastAsia="en-GB"/>
              </w:rPr>
            </w:pPr>
            <w:r w:rsidRPr="00704B06">
              <w:rPr>
                <w:rFonts w:eastAsia="Times New Roman" w:cs="Arial"/>
                <w:color w:val="000000"/>
                <w:szCs w:val="24"/>
                <w:lang w:eastAsia="en-GB"/>
              </w:rPr>
              <w:t>0.4%</w:t>
            </w:r>
          </w:p>
        </w:tc>
      </w:tr>
    </w:tbl>
    <w:p w14:paraId="6B73ECDF" w14:textId="15529291" w:rsidR="001129CF" w:rsidRPr="0096798A" w:rsidRDefault="001129CF" w:rsidP="0090487D">
      <w:pPr>
        <w:rPr>
          <w:rFonts w:cs="Arial"/>
          <w:szCs w:val="24"/>
        </w:rPr>
      </w:pPr>
    </w:p>
    <w:p w14:paraId="59530B6A" w14:textId="637991F7" w:rsidR="007D1AC2" w:rsidRPr="0096798A" w:rsidRDefault="007D1AC2" w:rsidP="0090487D">
      <w:pPr>
        <w:rPr>
          <w:rFonts w:cs="Arial"/>
          <w:szCs w:val="24"/>
        </w:rPr>
      </w:pPr>
      <w:r w:rsidRPr="0096798A">
        <w:rPr>
          <w:rFonts w:cs="Arial"/>
          <w:szCs w:val="24"/>
        </w:rPr>
        <w:t xml:space="preserve">The quality of information held on the declared sexual orientation of members of </w:t>
      </w:r>
      <w:r w:rsidR="00704B06">
        <w:rPr>
          <w:rFonts w:cs="Arial"/>
          <w:szCs w:val="24"/>
        </w:rPr>
        <w:t>the workforce</w:t>
      </w:r>
      <w:r w:rsidRPr="0096798A">
        <w:rPr>
          <w:rFonts w:cs="Arial"/>
          <w:szCs w:val="24"/>
        </w:rPr>
        <w:t xml:space="preserve"> has improved over the years at </w:t>
      </w:r>
      <w:r w:rsidR="00CF0F31" w:rsidRPr="0096798A">
        <w:rPr>
          <w:rFonts w:cs="Arial"/>
          <w:szCs w:val="24"/>
        </w:rPr>
        <w:t>NHS GJ</w:t>
      </w:r>
      <w:r w:rsidRPr="0096798A">
        <w:rPr>
          <w:rFonts w:cs="Arial"/>
          <w:szCs w:val="24"/>
        </w:rPr>
        <w:t xml:space="preserve">, as can be seen in the decrease in the proportion of </w:t>
      </w:r>
      <w:r w:rsidR="001E2864">
        <w:rPr>
          <w:rFonts w:cs="Arial"/>
          <w:szCs w:val="24"/>
        </w:rPr>
        <w:t>members of the workforce</w:t>
      </w:r>
      <w:r w:rsidRPr="0096798A">
        <w:rPr>
          <w:rFonts w:cs="Arial"/>
          <w:szCs w:val="24"/>
        </w:rPr>
        <w:t xml:space="preserve"> for whom no information </w:t>
      </w:r>
      <w:r w:rsidR="00704B06">
        <w:rPr>
          <w:rFonts w:cs="Arial"/>
          <w:szCs w:val="24"/>
        </w:rPr>
        <w:t>has been provided</w:t>
      </w:r>
      <w:r w:rsidRPr="0096798A">
        <w:rPr>
          <w:rFonts w:cs="Arial"/>
          <w:szCs w:val="24"/>
        </w:rPr>
        <w:t>.</w:t>
      </w:r>
      <w:r w:rsidR="00901CC7" w:rsidRPr="0096798A">
        <w:rPr>
          <w:rFonts w:cs="Arial"/>
          <w:szCs w:val="24"/>
        </w:rPr>
        <w:t xml:space="preserve"> </w:t>
      </w:r>
      <w:r w:rsidRPr="0096798A">
        <w:rPr>
          <w:rFonts w:cs="Arial"/>
          <w:szCs w:val="24"/>
        </w:rPr>
        <w:t xml:space="preserve">This can be seen when compared to other Boards, where the proportion of </w:t>
      </w:r>
      <w:r w:rsidR="001E2864">
        <w:rPr>
          <w:rFonts w:cs="Arial"/>
          <w:szCs w:val="24"/>
        </w:rPr>
        <w:t>members of the workforce</w:t>
      </w:r>
      <w:r w:rsidRPr="0096798A">
        <w:rPr>
          <w:rFonts w:cs="Arial"/>
          <w:szCs w:val="24"/>
        </w:rPr>
        <w:t xml:space="preserve"> for whom no information has been provided on sexual orientation tends to be higher (</w:t>
      </w:r>
      <w:hyperlink r:id="rId78" w:history="1">
        <w:r w:rsidR="0090487D" w:rsidRPr="0090487D">
          <w:rPr>
            <w:rStyle w:val="Hyperlink"/>
            <w:rFonts w:cs="Arial"/>
            <w:szCs w:val="24"/>
          </w:rPr>
          <w:t>NHS Scotland Workforce Statistics release as at 31 March 2025</w:t>
        </w:r>
      </w:hyperlink>
      <w:r w:rsidR="00685653">
        <w:t>)</w:t>
      </w:r>
      <w:r w:rsidRPr="0096798A">
        <w:rPr>
          <w:rFonts w:cs="Arial"/>
          <w:szCs w:val="24"/>
        </w:rPr>
        <w:t>:</w:t>
      </w:r>
    </w:p>
    <w:p w14:paraId="61E9CAA1" w14:textId="1A0D913B" w:rsidR="007D1AC2" w:rsidRDefault="007D1AC2" w:rsidP="0090487D">
      <w:pPr>
        <w:rPr>
          <w:rFonts w:cs="Arial"/>
          <w:szCs w:val="24"/>
        </w:rPr>
      </w:pPr>
    </w:p>
    <w:tbl>
      <w:tblPr>
        <w:tblW w:w="10773" w:type="dxa"/>
        <w:tblLayout w:type="fixed"/>
        <w:tblLook w:val="04A0" w:firstRow="1" w:lastRow="0" w:firstColumn="1" w:lastColumn="0" w:noHBand="0" w:noVBand="1"/>
      </w:tblPr>
      <w:tblGrid>
        <w:gridCol w:w="3964"/>
        <w:gridCol w:w="851"/>
        <w:gridCol w:w="851"/>
        <w:gridCol w:w="851"/>
        <w:gridCol w:w="851"/>
        <w:gridCol w:w="851"/>
        <w:gridCol w:w="851"/>
        <w:gridCol w:w="851"/>
        <w:gridCol w:w="852"/>
      </w:tblGrid>
      <w:tr w:rsidR="001E2864" w:rsidRPr="00704B06" w14:paraId="63609D47" w14:textId="77777777" w:rsidTr="001E2864">
        <w:trPr>
          <w:trHeight w:val="330"/>
        </w:trPr>
        <w:tc>
          <w:tcPr>
            <w:tcW w:w="3964" w:type="dxa"/>
            <w:tcBorders>
              <w:bottom w:val="single" w:sz="4" w:space="0" w:color="auto"/>
              <w:right w:val="single" w:sz="4" w:space="0" w:color="auto"/>
            </w:tcBorders>
            <w:shd w:val="clear" w:color="auto" w:fill="auto"/>
            <w:noWrap/>
            <w:vAlign w:val="center"/>
          </w:tcPr>
          <w:p w14:paraId="286D2C11" w14:textId="77777777" w:rsidR="001E2864" w:rsidRPr="00704B06" w:rsidRDefault="001E2864" w:rsidP="0090487D">
            <w:pPr>
              <w:jc w:val="both"/>
              <w:rPr>
                <w:rFonts w:eastAsia="Times New Roman" w:cs="Arial"/>
                <w:b/>
                <w:color w:val="000000"/>
                <w:szCs w:val="24"/>
                <w:lang w:eastAsia="en-GB"/>
              </w:rPr>
            </w:pPr>
          </w:p>
        </w:tc>
        <w:tc>
          <w:tcPr>
            <w:tcW w:w="6809" w:type="dxa"/>
            <w:gridSpan w:val="8"/>
            <w:tcBorders>
              <w:top w:val="single" w:sz="4" w:space="0" w:color="auto"/>
              <w:left w:val="single" w:sz="4" w:space="0" w:color="auto"/>
              <w:bottom w:val="single" w:sz="4" w:space="0" w:color="auto"/>
              <w:right w:val="single" w:sz="4" w:space="0" w:color="auto"/>
            </w:tcBorders>
            <w:shd w:val="clear" w:color="auto" w:fill="auto"/>
            <w:noWrap/>
            <w:vAlign w:val="center"/>
          </w:tcPr>
          <w:p w14:paraId="69119A7D" w14:textId="3EFD27D4" w:rsidR="001E2864" w:rsidRPr="00704B06" w:rsidRDefault="001E2864" w:rsidP="0090487D">
            <w:pPr>
              <w:rPr>
                <w:rFonts w:eastAsia="Times New Roman" w:cs="Arial"/>
                <w:b/>
                <w:bCs/>
                <w:color w:val="000000"/>
                <w:szCs w:val="24"/>
                <w:lang w:eastAsia="en-GB"/>
              </w:rPr>
            </w:pPr>
            <w:r w:rsidRPr="001E2864">
              <w:rPr>
                <w:rFonts w:eastAsia="Times New Roman" w:cs="Arial"/>
                <w:b/>
                <w:bCs/>
                <w:color w:val="000000"/>
                <w:szCs w:val="24"/>
                <w:lang w:eastAsia="en-GB"/>
              </w:rPr>
              <w:t>Sexual Orientation – No Information Provided</w:t>
            </w:r>
          </w:p>
        </w:tc>
      </w:tr>
      <w:tr w:rsidR="00704B06" w:rsidRPr="00704B06" w14:paraId="6DD12E2C" w14:textId="77777777" w:rsidTr="001E2864">
        <w:trPr>
          <w:trHeight w:val="330"/>
        </w:trPr>
        <w:tc>
          <w:tcPr>
            <w:tcW w:w="3964"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DC0B3AC" w14:textId="045A1639" w:rsidR="00704B06" w:rsidRPr="00704B06" w:rsidRDefault="001E2864" w:rsidP="0090487D">
            <w:pPr>
              <w:jc w:val="both"/>
              <w:rPr>
                <w:rFonts w:eastAsia="Times New Roman" w:cs="Arial"/>
                <w:b/>
                <w:color w:val="000000"/>
                <w:szCs w:val="24"/>
                <w:lang w:eastAsia="en-GB"/>
              </w:rPr>
            </w:pPr>
            <w:r>
              <w:rPr>
                <w:rFonts w:eastAsia="Times New Roman" w:cs="Arial"/>
                <w:b/>
                <w:color w:val="000000"/>
                <w:szCs w:val="24"/>
                <w:lang w:eastAsia="en-GB"/>
              </w:rPr>
              <w:t>Health Board/Area</w:t>
            </w:r>
          </w:p>
        </w:tc>
        <w:tc>
          <w:tcPr>
            <w:tcW w:w="851" w:type="dxa"/>
            <w:tcBorders>
              <w:top w:val="single" w:sz="4" w:space="0" w:color="auto"/>
              <w:left w:val="single" w:sz="4" w:space="0" w:color="auto"/>
              <w:bottom w:val="single" w:sz="8" w:space="0" w:color="auto"/>
              <w:right w:val="single" w:sz="8" w:space="0" w:color="auto"/>
            </w:tcBorders>
            <w:shd w:val="clear" w:color="auto" w:fill="auto"/>
            <w:noWrap/>
            <w:vAlign w:val="center"/>
            <w:hideMark/>
          </w:tcPr>
          <w:p w14:paraId="24B9B0D7" w14:textId="77777777" w:rsidR="00704B06" w:rsidRPr="00704B06" w:rsidRDefault="00704B06" w:rsidP="0090487D">
            <w:pPr>
              <w:jc w:val="right"/>
              <w:rPr>
                <w:rFonts w:eastAsia="Times New Roman" w:cs="Arial"/>
                <w:b/>
                <w:bCs/>
                <w:color w:val="000000"/>
                <w:szCs w:val="24"/>
                <w:lang w:eastAsia="en-GB"/>
              </w:rPr>
            </w:pPr>
            <w:r w:rsidRPr="00704B06">
              <w:rPr>
                <w:rFonts w:eastAsia="Times New Roman" w:cs="Arial"/>
                <w:b/>
                <w:bCs/>
                <w:color w:val="000000"/>
                <w:szCs w:val="24"/>
                <w:lang w:eastAsia="en-GB"/>
              </w:rPr>
              <w:t>2018</w:t>
            </w:r>
          </w:p>
        </w:tc>
        <w:tc>
          <w:tcPr>
            <w:tcW w:w="851" w:type="dxa"/>
            <w:tcBorders>
              <w:top w:val="single" w:sz="4" w:space="0" w:color="auto"/>
              <w:left w:val="nil"/>
              <w:bottom w:val="single" w:sz="8" w:space="0" w:color="auto"/>
              <w:right w:val="single" w:sz="8" w:space="0" w:color="auto"/>
            </w:tcBorders>
            <w:shd w:val="clear" w:color="auto" w:fill="auto"/>
            <w:noWrap/>
            <w:vAlign w:val="center"/>
            <w:hideMark/>
          </w:tcPr>
          <w:p w14:paraId="02C1FC67" w14:textId="77777777" w:rsidR="00704B06" w:rsidRPr="00704B06" w:rsidRDefault="00704B06" w:rsidP="0090487D">
            <w:pPr>
              <w:jc w:val="right"/>
              <w:rPr>
                <w:rFonts w:eastAsia="Times New Roman" w:cs="Arial"/>
                <w:b/>
                <w:bCs/>
                <w:color w:val="000000"/>
                <w:szCs w:val="24"/>
                <w:lang w:eastAsia="en-GB"/>
              </w:rPr>
            </w:pPr>
            <w:r w:rsidRPr="00704B06">
              <w:rPr>
                <w:rFonts w:eastAsia="Times New Roman" w:cs="Arial"/>
                <w:b/>
                <w:bCs/>
                <w:color w:val="000000"/>
                <w:szCs w:val="24"/>
                <w:lang w:eastAsia="en-GB"/>
              </w:rPr>
              <w:t>2019</w:t>
            </w:r>
          </w:p>
        </w:tc>
        <w:tc>
          <w:tcPr>
            <w:tcW w:w="851" w:type="dxa"/>
            <w:tcBorders>
              <w:top w:val="single" w:sz="4" w:space="0" w:color="auto"/>
              <w:left w:val="nil"/>
              <w:bottom w:val="single" w:sz="8" w:space="0" w:color="auto"/>
              <w:right w:val="single" w:sz="8" w:space="0" w:color="auto"/>
            </w:tcBorders>
            <w:shd w:val="clear" w:color="auto" w:fill="auto"/>
            <w:noWrap/>
            <w:vAlign w:val="center"/>
            <w:hideMark/>
          </w:tcPr>
          <w:p w14:paraId="66FCBC27" w14:textId="77777777" w:rsidR="00704B06" w:rsidRPr="00704B06" w:rsidRDefault="00704B06" w:rsidP="0090487D">
            <w:pPr>
              <w:jc w:val="right"/>
              <w:rPr>
                <w:rFonts w:eastAsia="Times New Roman" w:cs="Arial"/>
                <w:b/>
                <w:bCs/>
                <w:color w:val="000000"/>
                <w:szCs w:val="24"/>
                <w:lang w:eastAsia="en-GB"/>
              </w:rPr>
            </w:pPr>
            <w:r w:rsidRPr="00704B06">
              <w:rPr>
                <w:rFonts w:eastAsia="Times New Roman" w:cs="Arial"/>
                <w:b/>
                <w:bCs/>
                <w:color w:val="000000"/>
                <w:szCs w:val="24"/>
                <w:lang w:eastAsia="en-GB"/>
              </w:rPr>
              <w:t>2020</w:t>
            </w:r>
          </w:p>
        </w:tc>
        <w:tc>
          <w:tcPr>
            <w:tcW w:w="851" w:type="dxa"/>
            <w:tcBorders>
              <w:top w:val="single" w:sz="4" w:space="0" w:color="auto"/>
              <w:left w:val="nil"/>
              <w:bottom w:val="single" w:sz="8" w:space="0" w:color="auto"/>
              <w:right w:val="single" w:sz="8" w:space="0" w:color="auto"/>
            </w:tcBorders>
            <w:shd w:val="clear" w:color="auto" w:fill="auto"/>
            <w:noWrap/>
            <w:vAlign w:val="center"/>
            <w:hideMark/>
          </w:tcPr>
          <w:p w14:paraId="08CB21FB" w14:textId="77777777" w:rsidR="00704B06" w:rsidRPr="00704B06" w:rsidRDefault="00704B06" w:rsidP="0090487D">
            <w:pPr>
              <w:jc w:val="right"/>
              <w:rPr>
                <w:rFonts w:eastAsia="Times New Roman" w:cs="Arial"/>
                <w:b/>
                <w:bCs/>
                <w:color w:val="000000"/>
                <w:szCs w:val="24"/>
                <w:lang w:eastAsia="en-GB"/>
              </w:rPr>
            </w:pPr>
            <w:r w:rsidRPr="00704B06">
              <w:rPr>
                <w:rFonts w:eastAsia="Times New Roman" w:cs="Arial"/>
                <w:b/>
                <w:bCs/>
                <w:color w:val="000000"/>
                <w:szCs w:val="24"/>
                <w:lang w:eastAsia="en-GB"/>
              </w:rPr>
              <w:t>2021</w:t>
            </w:r>
          </w:p>
        </w:tc>
        <w:tc>
          <w:tcPr>
            <w:tcW w:w="851" w:type="dxa"/>
            <w:tcBorders>
              <w:top w:val="single" w:sz="4" w:space="0" w:color="auto"/>
              <w:left w:val="nil"/>
              <w:bottom w:val="single" w:sz="8" w:space="0" w:color="auto"/>
              <w:right w:val="single" w:sz="8" w:space="0" w:color="auto"/>
            </w:tcBorders>
            <w:shd w:val="clear" w:color="auto" w:fill="auto"/>
            <w:noWrap/>
            <w:vAlign w:val="center"/>
            <w:hideMark/>
          </w:tcPr>
          <w:p w14:paraId="73E33D52" w14:textId="77777777" w:rsidR="00704B06" w:rsidRPr="00704B06" w:rsidRDefault="00704B06" w:rsidP="0090487D">
            <w:pPr>
              <w:jc w:val="right"/>
              <w:rPr>
                <w:rFonts w:eastAsia="Times New Roman" w:cs="Arial"/>
                <w:b/>
                <w:bCs/>
                <w:color w:val="000000"/>
                <w:szCs w:val="24"/>
                <w:lang w:eastAsia="en-GB"/>
              </w:rPr>
            </w:pPr>
            <w:r w:rsidRPr="00704B06">
              <w:rPr>
                <w:rFonts w:eastAsia="Times New Roman" w:cs="Arial"/>
                <w:b/>
                <w:bCs/>
                <w:color w:val="000000"/>
                <w:szCs w:val="24"/>
                <w:lang w:eastAsia="en-GB"/>
              </w:rPr>
              <w:t>2022</w:t>
            </w:r>
          </w:p>
        </w:tc>
        <w:tc>
          <w:tcPr>
            <w:tcW w:w="851" w:type="dxa"/>
            <w:tcBorders>
              <w:top w:val="single" w:sz="4" w:space="0" w:color="auto"/>
              <w:left w:val="nil"/>
              <w:bottom w:val="single" w:sz="8" w:space="0" w:color="auto"/>
              <w:right w:val="single" w:sz="8" w:space="0" w:color="auto"/>
            </w:tcBorders>
            <w:shd w:val="clear" w:color="auto" w:fill="auto"/>
            <w:noWrap/>
            <w:vAlign w:val="center"/>
            <w:hideMark/>
          </w:tcPr>
          <w:p w14:paraId="6FB47A42" w14:textId="77777777" w:rsidR="00704B06" w:rsidRPr="00704B06" w:rsidRDefault="00704B06" w:rsidP="0090487D">
            <w:pPr>
              <w:jc w:val="right"/>
              <w:rPr>
                <w:rFonts w:eastAsia="Times New Roman" w:cs="Arial"/>
                <w:b/>
                <w:bCs/>
                <w:color w:val="000000"/>
                <w:szCs w:val="24"/>
                <w:lang w:eastAsia="en-GB"/>
              </w:rPr>
            </w:pPr>
            <w:r w:rsidRPr="00704B06">
              <w:rPr>
                <w:rFonts w:eastAsia="Times New Roman" w:cs="Arial"/>
                <w:b/>
                <w:bCs/>
                <w:color w:val="000000"/>
                <w:szCs w:val="24"/>
                <w:lang w:eastAsia="en-GB"/>
              </w:rPr>
              <w:t>2023</w:t>
            </w:r>
          </w:p>
        </w:tc>
        <w:tc>
          <w:tcPr>
            <w:tcW w:w="851" w:type="dxa"/>
            <w:tcBorders>
              <w:top w:val="single" w:sz="4" w:space="0" w:color="auto"/>
              <w:left w:val="nil"/>
              <w:bottom w:val="single" w:sz="8" w:space="0" w:color="auto"/>
              <w:right w:val="single" w:sz="8" w:space="0" w:color="auto"/>
            </w:tcBorders>
            <w:shd w:val="clear" w:color="auto" w:fill="auto"/>
            <w:noWrap/>
            <w:vAlign w:val="center"/>
            <w:hideMark/>
          </w:tcPr>
          <w:p w14:paraId="79C31F66" w14:textId="77777777" w:rsidR="00704B06" w:rsidRPr="00704B06" w:rsidRDefault="00704B06" w:rsidP="0090487D">
            <w:pPr>
              <w:jc w:val="right"/>
              <w:rPr>
                <w:rFonts w:eastAsia="Times New Roman" w:cs="Arial"/>
                <w:b/>
                <w:bCs/>
                <w:color w:val="000000"/>
                <w:szCs w:val="24"/>
                <w:lang w:eastAsia="en-GB"/>
              </w:rPr>
            </w:pPr>
            <w:r w:rsidRPr="00704B06">
              <w:rPr>
                <w:rFonts w:eastAsia="Times New Roman" w:cs="Arial"/>
                <w:b/>
                <w:bCs/>
                <w:color w:val="000000"/>
                <w:szCs w:val="24"/>
                <w:lang w:eastAsia="en-GB"/>
              </w:rPr>
              <w:t>2024</w:t>
            </w:r>
          </w:p>
        </w:tc>
        <w:tc>
          <w:tcPr>
            <w:tcW w:w="852" w:type="dxa"/>
            <w:tcBorders>
              <w:top w:val="single" w:sz="4" w:space="0" w:color="auto"/>
              <w:left w:val="nil"/>
              <w:bottom w:val="single" w:sz="8" w:space="0" w:color="auto"/>
              <w:right w:val="single" w:sz="8" w:space="0" w:color="auto"/>
            </w:tcBorders>
            <w:shd w:val="clear" w:color="auto" w:fill="auto"/>
            <w:noWrap/>
            <w:vAlign w:val="center"/>
            <w:hideMark/>
          </w:tcPr>
          <w:p w14:paraId="4D987BC6" w14:textId="77777777" w:rsidR="00704B06" w:rsidRPr="00704B06" w:rsidRDefault="00704B06" w:rsidP="0090487D">
            <w:pPr>
              <w:jc w:val="right"/>
              <w:rPr>
                <w:rFonts w:eastAsia="Times New Roman" w:cs="Arial"/>
                <w:b/>
                <w:bCs/>
                <w:color w:val="000000"/>
                <w:szCs w:val="24"/>
                <w:lang w:eastAsia="en-GB"/>
              </w:rPr>
            </w:pPr>
            <w:r w:rsidRPr="00704B06">
              <w:rPr>
                <w:rFonts w:eastAsia="Times New Roman" w:cs="Arial"/>
                <w:b/>
                <w:bCs/>
                <w:color w:val="000000"/>
                <w:szCs w:val="24"/>
                <w:lang w:eastAsia="en-GB"/>
              </w:rPr>
              <w:t>2025</w:t>
            </w:r>
          </w:p>
        </w:tc>
      </w:tr>
      <w:tr w:rsidR="0090487D" w:rsidRPr="00704B06" w14:paraId="5B9421B1" w14:textId="77777777" w:rsidTr="001E2864">
        <w:trPr>
          <w:trHeight w:val="315"/>
        </w:trPr>
        <w:tc>
          <w:tcPr>
            <w:tcW w:w="3964" w:type="dxa"/>
            <w:tcBorders>
              <w:top w:val="single" w:sz="4" w:space="0" w:color="auto"/>
              <w:left w:val="single" w:sz="8" w:space="0" w:color="auto"/>
              <w:bottom w:val="single" w:sz="8" w:space="0" w:color="auto"/>
              <w:right w:val="single" w:sz="8" w:space="0" w:color="auto"/>
            </w:tcBorders>
            <w:shd w:val="clear" w:color="auto" w:fill="auto"/>
            <w:noWrap/>
            <w:hideMark/>
          </w:tcPr>
          <w:p w14:paraId="0CE5469F" w14:textId="2CA6727D" w:rsidR="0090487D" w:rsidRPr="00704B06" w:rsidRDefault="0090487D" w:rsidP="0090487D">
            <w:pPr>
              <w:rPr>
                <w:rFonts w:eastAsia="Times New Roman" w:cs="Arial"/>
                <w:b/>
                <w:bCs/>
                <w:color w:val="000000"/>
                <w:szCs w:val="24"/>
                <w:lang w:eastAsia="en-GB"/>
              </w:rPr>
            </w:pPr>
            <w:r w:rsidRPr="007D0BC3">
              <w:rPr>
                <w:rFonts w:cs="Arial"/>
                <w:b/>
                <w:bCs/>
                <w:szCs w:val="24"/>
              </w:rPr>
              <w:t>NHS Scotland</w:t>
            </w:r>
          </w:p>
        </w:tc>
        <w:tc>
          <w:tcPr>
            <w:tcW w:w="851" w:type="dxa"/>
            <w:tcBorders>
              <w:top w:val="nil"/>
              <w:left w:val="nil"/>
              <w:bottom w:val="single" w:sz="8" w:space="0" w:color="auto"/>
              <w:right w:val="single" w:sz="8" w:space="0" w:color="auto"/>
            </w:tcBorders>
            <w:shd w:val="clear" w:color="auto" w:fill="auto"/>
            <w:noWrap/>
            <w:vAlign w:val="center"/>
            <w:hideMark/>
          </w:tcPr>
          <w:p w14:paraId="52D30652" w14:textId="043ACEEE"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28.7%</w:t>
            </w:r>
          </w:p>
        </w:tc>
        <w:tc>
          <w:tcPr>
            <w:tcW w:w="851" w:type="dxa"/>
            <w:tcBorders>
              <w:top w:val="nil"/>
              <w:left w:val="nil"/>
              <w:bottom w:val="single" w:sz="8" w:space="0" w:color="auto"/>
              <w:right w:val="single" w:sz="8" w:space="0" w:color="auto"/>
            </w:tcBorders>
            <w:shd w:val="clear" w:color="auto" w:fill="auto"/>
            <w:noWrap/>
            <w:vAlign w:val="center"/>
            <w:hideMark/>
          </w:tcPr>
          <w:p w14:paraId="04A6595A" w14:textId="19DA9874"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28.9%</w:t>
            </w:r>
          </w:p>
        </w:tc>
        <w:tc>
          <w:tcPr>
            <w:tcW w:w="851" w:type="dxa"/>
            <w:tcBorders>
              <w:top w:val="nil"/>
              <w:left w:val="nil"/>
              <w:bottom w:val="single" w:sz="8" w:space="0" w:color="auto"/>
              <w:right w:val="single" w:sz="8" w:space="0" w:color="auto"/>
            </w:tcBorders>
            <w:shd w:val="clear" w:color="auto" w:fill="auto"/>
            <w:noWrap/>
            <w:vAlign w:val="center"/>
            <w:hideMark/>
          </w:tcPr>
          <w:p w14:paraId="7CBE71D6" w14:textId="062B73FE"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29.8%</w:t>
            </w:r>
          </w:p>
        </w:tc>
        <w:tc>
          <w:tcPr>
            <w:tcW w:w="851" w:type="dxa"/>
            <w:tcBorders>
              <w:top w:val="nil"/>
              <w:left w:val="nil"/>
              <w:bottom w:val="single" w:sz="8" w:space="0" w:color="auto"/>
              <w:right w:val="single" w:sz="8" w:space="0" w:color="auto"/>
            </w:tcBorders>
            <w:shd w:val="clear" w:color="auto" w:fill="auto"/>
            <w:noWrap/>
            <w:vAlign w:val="center"/>
            <w:hideMark/>
          </w:tcPr>
          <w:p w14:paraId="31221C06" w14:textId="3EAD7821"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26.3%</w:t>
            </w:r>
          </w:p>
        </w:tc>
        <w:tc>
          <w:tcPr>
            <w:tcW w:w="851" w:type="dxa"/>
            <w:tcBorders>
              <w:top w:val="nil"/>
              <w:left w:val="nil"/>
              <w:bottom w:val="single" w:sz="8" w:space="0" w:color="auto"/>
              <w:right w:val="single" w:sz="8" w:space="0" w:color="auto"/>
            </w:tcBorders>
            <w:shd w:val="clear" w:color="auto" w:fill="auto"/>
            <w:noWrap/>
            <w:vAlign w:val="center"/>
            <w:hideMark/>
          </w:tcPr>
          <w:p w14:paraId="0499E0A2" w14:textId="64121360"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24.9%</w:t>
            </w:r>
          </w:p>
        </w:tc>
        <w:tc>
          <w:tcPr>
            <w:tcW w:w="851" w:type="dxa"/>
            <w:tcBorders>
              <w:top w:val="nil"/>
              <w:left w:val="nil"/>
              <w:bottom w:val="single" w:sz="8" w:space="0" w:color="auto"/>
              <w:right w:val="single" w:sz="8" w:space="0" w:color="auto"/>
            </w:tcBorders>
            <w:shd w:val="clear" w:color="auto" w:fill="auto"/>
            <w:noWrap/>
            <w:vAlign w:val="center"/>
            <w:hideMark/>
          </w:tcPr>
          <w:p w14:paraId="1E4B6126" w14:textId="1A4905D2"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21.4%</w:t>
            </w:r>
          </w:p>
        </w:tc>
        <w:tc>
          <w:tcPr>
            <w:tcW w:w="851" w:type="dxa"/>
            <w:tcBorders>
              <w:top w:val="nil"/>
              <w:left w:val="nil"/>
              <w:bottom w:val="single" w:sz="8" w:space="0" w:color="auto"/>
              <w:right w:val="single" w:sz="8" w:space="0" w:color="auto"/>
            </w:tcBorders>
            <w:shd w:val="clear" w:color="auto" w:fill="auto"/>
            <w:noWrap/>
            <w:vAlign w:val="center"/>
            <w:hideMark/>
          </w:tcPr>
          <w:p w14:paraId="4CDAAE6B" w14:textId="537A9063"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20.2%</w:t>
            </w:r>
          </w:p>
        </w:tc>
        <w:tc>
          <w:tcPr>
            <w:tcW w:w="852" w:type="dxa"/>
            <w:tcBorders>
              <w:top w:val="nil"/>
              <w:left w:val="nil"/>
              <w:bottom w:val="single" w:sz="8" w:space="0" w:color="auto"/>
              <w:right w:val="single" w:sz="8" w:space="0" w:color="auto"/>
            </w:tcBorders>
            <w:shd w:val="clear" w:color="auto" w:fill="auto"/>
            <w:noWrap/>
            <w:vAlign w:val="center"/>
          </w:tcPr>
          <w:p w14:paraId="7C6220E0" w14:textId="23FC63A2" w:rsidR="0090487D" w:rsidRPr="00704B06" w:rsidRDefault="0090487D" w:rsidP="0090487D">
            <w:pPr>
              <w:jc w:val="right"/>
              <w:rPr>
                <w:rFonts w:eastAsia="Times New Roman" w:cs="Arial"/>
                <w:color w:val="000000"/>
                <w:sz w:val="22"/>
                <w:szCs w:val="24"/>
                <w:lang w:eastAsia="en-GB"/>
              </w:rPr>
            </w:pPr>
            <w:r>
              <w:rPr>
                <w:rFonts w:cs="Arial"/>
                <w:color w:val="000000"/>
                <w:sz w:val="22"/>
              </w:rPr>
              <w:t>19.5%</w:t>
            </w:r>
          </w:p>
        </w:tc>
      </w:tr>
      <w:tr w:rsidR="0090487D" w:rsidRPr="00704B06" w14:paraId="00B133B8" w14:textId="77777777" w:rsidTr="001E2864">
        <w:trPr>
          <w:trHeight w:val="315"/>
        </w:trPr>
        <w:tc>
          <w:tcPr>
            <w:tcW w:w="3964" w:type="dxa"/>
            <w:tcBorders>
              <w:top w:val="nil"/>
              <w:left w:val="single" w:sz="8" w:space="0" w:color="auto"/>
              <w:bottom w:val="single" w:sz="8" w:space="0" w:color="auto"/>
              <w:right w:val="single" w:sz="8" w:space="0" w:color="auto"/>
            </w:tcBorders>
            <w:shd w:val="clear" w:color="auto" w:fill="auto"/>
            <w:noWrap/>
            <w:hideMark/>
          </w:tcPr>
          <w:p w14:paraId="5CDD67EE" w14:textId="24E8C787" w:rsidR="0090487D" w:rsidRPr="00704B06" w:rsidRDefault="0090487D" w:rsidP="0090487D">
            <w:pPr>
              <w:rPr>
                <w:rFonts w:eastAsia="Times New Roman" w:cs="Arial"/>
                <w:b/>
                <w:bCs/>
                <w:color w:val="000000"/>
                <w:szCs w:val="24"/>
                <w:lang w:eastAsia="en-GB"/>
              </w:rPr>
            </w:pPr>
            <w:r w:rsidRPr="007D0BC3">
              <w:rPr>
                <w:rFonts w:cs="Arial"/>
                <w:b/>
                <w:bCs/>
                <w:szCs w:val="24"/>
              </w:rPr>
              <w:t>West of Scotland Region</w:t>
            </w:r>
          </w:p>
        </w:tc>
        <w:tc>
          <w:tcPr>
            <w:tcW w:w="851" w:type="dxa"/>
            <w:tcBorders>
              <w:top w:val="nil"/>
              <w:left w:val="nil"/>
              <w:bottom w:val="single" w:sz="8" w:space="0" w:color="auto"/>
              <w:right w:val="single" w:sz="8" w:space="0" w:color="auto"/>
            </w:tcBorders>
            <w:shd w:val="clear" w:color="auto" w:fill="auto"/>
            <w:noWrap/>
            <w:vAlign w:val="center"/>
            <w:hideMark/>
          </w:tcPr>
          <w:p w14:paraId="34E8ED21" w14:textId="6F73C16D"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32.9%</w:t>
            </w:r>
          </w:p>
        </w:tc>
        <w:tc>
          <w:tcPr>
            <w:tcW w:w="851" w:type="dxa"/>
            <w:tcBorders>
              <w:top w:val="nil"/>
              <w:left w:val="nil"/>
              <w:bottom w:val="single" w:sz="8" w:space="0" w:color="auto"/>
              <w:right w:val="single" w:sz="8" w:space="0" w:color="auto"/>
            </w:tcBorders>
            <w:shd w:val="clear" w:color="auto" w:fill="auto"/>
            <w:noWrap/>
            <w:vAlign w:val="center"/>
            <w:hideMark/>
          </w:tcPr>
          <w:p w14:paraId="66DDD265" w14:textId="4532DB42"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34.3%</w:t>
            </w:r>
          </w:p>
        </w:tc>
        <w:tc>
          <w:tcPr>
            <w:tcW w:w="851" w:type="dxa"/>
            <w:tcBorders>
              <w:top w:val="nil"/>
              <w:left w:val="nil"/>
              <w:bottom w:val="single" w:sz="8" w:space="0" w:color="auto"/>
              <w:right w:val="single" w:sz="8" w:space="0" w:color="auto"/>
            </w:tcBorders>
            <w:shd w:val="clear" w:color="auto" w:fill="auto"/>
            <w:noWrap/>
            <w:vAlign w:val="center"/>
            <w:hideMark/>
          </w:tcPr>
          <w:p w14:paraId="66DD4A80" w14:textId="17816674"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37.0%</w:t>
            </w:r>
          </w:p>
        </w:tc>
        <w:tc>
          <w:tcPr>
            <w:tcW w:w="851" w:type="dxa"/>
            <w:tcBorders>
              <w:top w:val="nil"/>
              <w:left w:val="nil"/>
              <w:bottom w:val="single" w:sz="8" w:space="0" w:color="auto"/>
              <w:right w:val="single" w:sz="8" w:space="0" w:color="auto"/>
            </w:tcBorders>
            <w:shd w:val="clear" w:color="auto" w:fill="auto"/>
            <w:noWrap/>
            <w:vAlign w:val="center"/>
            <w:hideMark/>
          </w:tcPr>
          <w:p w14:paraId="527FFA39" w14:textId="070268F0"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34.9%</w:t>
            </w:r>
          </w:p>
        </w:tc>
        <w:tc>
          <w:tcPr>
            <w:tcW w:w="851" w:type="dxa"/>
            <w:tcBorders>
              <w:top w:val="nil"/>
              <w:left w:val="nil"/>
              <w:bottom w:val="single" w:sz="8" w:space="0" w:color="auto"/>
              <w:right w:val="single" w:sz="8" w:space="0" w:color="auto"/>
            </w:tcBorders>
            <w:shd w:val="clear" w:color="auto" w:fill="auto"/>
            <w:noWrap/>
            <w:vAlign w:val="center"/>
            <w:hideMark/>
          </w:tcPr>
          <w:p w14:paraId="12AF41DD" w14:textId="1798B474"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32.2%</w:t>
            </w:r>
          </w:p>
        </w:tc>
        <w:tc>
          <w:tcPr>
            <w:tcW w:w="851" w:type="dxa"/>
            <w:tcBorders>
              <w:top w:val="nil"/>
              <w:left w:val="nil"/>
              <w:bottom w:val="single" w:sz="8" w:space="0" w:color="auto"/>
              <w:right w:val="single" w:sz="8" w:space="0" w:color="auto"/>
            </w:tcBorders>
            <w:shd w:val="clear" w:color="auto" w:fill="auto"/>
            <w:noWrap/>
            <w:vAlign w:val="center"/>
            <w:hideMark/>
          </w:tcPr>
          <w:p w14:paraId="687E7700" w14:textId="7F6643A0"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29.5%</w:t>
            </w:r>
          </w:p>
        </w:tc>
        <w:tc>
          <w:tcPr>
            <w:tcW w:w="851" w:type="dxa"/>
            <w:tcBorders>
              <w:top w:val="nil"/>
              <w:left w:val="nil"/>
              <w:bottom w:val="single" w:sz="8" w:space="0" w:color="auto"/>
              <w:right w:val="single" w:sz="8" w:space="0" w:color="auto"/>
            </w:tcBorders>
            <w:shd w:val="clear" w:color="auto" w:fill="auto"/>
            <w:noWrap/>
            <w:vAlign w:val="center"/>
            <w:hideMark/>
          </w:tcPr>
          <w:p w14:paraId="56A83249" w14:textId="78549609"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27.8%</w:t>
            </w:r>
          </w:p>
        </w:tc>
        <w:tc>
          <w:tcPr>
            <w:tcW w:w="852" w:type="dxa"/>
            <w:tcBorders>
              <w:top w:val="nil"/>
              <w:left w:val="nil"/>
              <w:bottom w:val="single" w:sz="8" w:space="0" w:color="auto"/>
              <w:right w:val="single" w:sz="8" w:space="0" w:color="auto"/>
            </w:tcBorders>
            <w:shd w:val="clear" w:color="auto" w:fill="auto"/>
            <w:noWrap/>
            <w:vAlign w:val="center"/>
          </w:tcPr>
          <w:p w14:paraId="0D9DFAF5" w14:textId="7B9F82FA" w:rsidR="0090487D" w:rsidRPr="00704B06" w:rsidRDefault="0090487D" w:rsidP="0090487D">
            <w:pPr>
              <w:jc w:val="right"/>
              <w:rPr>
                <w:rFonts w:eastAsia="Times New Roman" w:cs="Arial"/>
                <w:color w:val="000000"/>
                <w:sz w:val="22"/>
                <w:szCs w:val="24"/>
                <w:lang w:eastAsia="en-GB"/>
              </w:rPr>
            </w:pPr>
            <w:r>
              <w:rPr>
                <w:rFonts w:cs="Arial"/>
                <w:color w:val="000000"/>
                <w:sz w:val="22"/>
              </w:rPr>
              <w:t>26.3%</w:t>
            </w:r>
          </w:p>
        </w:tc>
      </w:tr>
      <w:tr w:rsidR="0090487D" w:rsidRPr="00704B06" w14:paraId="5D8B4227" w14:textId="77777777" w:rsidTr="001E2864">
        <w:trPr>
          <w:trHeight w:val="315"/>
        </w:trPr>
        <w:tc>
          <w:tcPr>
            <w:tcW w:w="3964" w:type="dxa"/>
            <w:tcBorders>
              <w:top w:val="nil"/>
              <w:left w:val="single" w:sz="8" w:space="0" w:color="auto"/>
              <w:bottom w:val="single" w:sz="8" w:space="0" w:color="auto"/>
              <w:right w:val="single" w:sz="8" w:space="0" w:color="auto"/>
            </w:tcBorders>
            <w:shd w:val="clear" w:color="auto" w:fill="auto"/>
            <w:noWrap/>
            <w:hideMark/>
          </w:tcPr>
          <w:p w14:paraId="2919BB7D" w14:textId="2A08DEBF" w:rsidR="0090487D" w:rsidRPr="00704B06" w:rsidRDefault="0090487D" w:rsidP="0090487D">
            <w:pPr>
              <w:rPr>
                <w:rFonts w:eastAsia="Times New Roman" w:cs="Arial"/>
                <w:b/>
                <w:bCs/>
                <w:color w:val="000000"/>
                <w:szCs w:val="24"/>
                <w:lang w:eastAsia="en-GB"/>
              </w:rPr>
            </w:pPr>
            <w:r w:rsidRPr="007D0BC3">
              <w:rPr>
                <w:rFonts w:cs="Arial"/>
                <w:b/>
                <w:bCs/>
                <w:szCs w:val="24"/>
              </w:rPr>
              <w:t>NHS Greater Glasgow and Clyde</w:t>
            </w:r>
          </w:p>
        </w:tc>
        <w:tc>
          <w:tcPr>
            <w:tcW w:w="851" w:type="dxa"/>
            <w:tcBorders>
              <w:top w:val="nil"/>
              <w:left w:val="nil"/>
              <w:bottom w:val="single" w:sz="8" w:space="0" w:color="auto"/>
              <w:right w:val="single" w:sz="8" w:space="0" w:color="auto"/>
            </w:tcBorders>
            <w:shd w:val="clear" w:color="auto" w:fill="auto"/>
            <w:noWrap/>
            <w:vAlign w:val="center"/>
            <w:hideMark/>
          </w:tcPr>
          <w:p w14:paraId="5B3A733E" w14:textId="6F23C443"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29.6%</w:t>
            </w:r>
          </w:p>
        </w:tc>
        <w:tc>
          <w:tcPr>
            <w:tcW w:w="851" w:type="dxa"/>
            <w:tcBorders>
              <w:top w:val="nil"/>
              <w:left w:val="nil"/>
              <w:bottom w:val="single" w:sz="8" w:space="0" w:color="auto"/>
              <w:right w:val="single" w:sz="8" w:space="0" w:color="auto"/>
            </w:tcBorders>
            <w:shd w:val="clear" w:color="auto" w:fill="auto"/>
            <w:noWrap/>
            <w:vAlign w:val="center"/>
            <w:hideMark/>
          </w:tcPr>
          <w:p w14:paraId="6C63E5C7" w14:textId="4371FB81"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30.9%</w:t>
            </w:r>
          </w:p>
        </w:tc>
        <w:tc>
          <w:tcPr>
            <w:tcW w:w="851" w:type="dxa"/>
            <w:tcBorders>
              <w:top w:val="nil"/>
              <w:left w:val="nil"/>
              <w:bottom w:val="single" w:sz="8" w:space="0" w:color="auto"/>
              <w:right w:val="single" w:sz="8" w:space="0" w:color="auto"/>
            </w:tcBorders>
            <w:shd w:val="clear" w:color="auto" w:fill="auto"/>
            <w:noWrap/>
            <w:vAlign w:val="center"/>
            <w:hideMark/>
          </w:tcPr>
          <w:p w14:paraId="4F72FA21" w14:textId="1B967E48"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38.1%</w:t>
            </w:r>
          </w:p>
        </w:tc>
        <w:tc>
          <w:tcPr>
            <w:tcW w:w="851" w:type="dxa"/>
            <w:tcBorders>
              <w:top w:val="nil"/>
              <w:left w:val="nil"/>
              <w:bottom w:val="single" w:sz="8" w:space="0" w:color="auto"/>
              <w:right w:val="single" w:sz="8" w:space="0" w:color="auto"/>
            </w:tcBorders>
            <w:shd w:val="clear" w:color="auto" w:fill="auto"/>
            <w:noWrap/>
            <w:vAlign w:val="center"/>
            <w:hideMark/>
          </w:tcPr>
          <w:p w14:paraId="08F2A121" w14:textId="3824F019"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26.3%</w:t>
            </w:r>
          </w:p>
        </w:tc>
        <w:tc>
          <w:tcPr>
            <w:tcW w:w="851" w:type="dxa"/>
            <w:tcBorders>
              <w:top w:val="nil"/>
              <w:left w:val="nil"/>
              <w:bottom w:val="single" w:sz="8" w:space="0" w:color="auto"/>
              <w:right w:val="single" w:sz="8" w:space="0" w:color="auto"/>
            </w:tcBorders>
            <w:shd w:val="clear" w:color="auto" w:fill="auto"/>
            <w:noWrap/>
            <w:vAlign w:val="center"/>
            <w:hideMark/>
          </w:tcPr>
          <w:p w14:paraId="5F1C19FF" w14:textId="50511EE8"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36.3%</w:t>
            </w:r>
          </w:p>
        </w:tc>
        <w:tc>
          <w:tcPr>
            <w:tcW w:w="851" w:type="dxa"/>
            <w:tcBorders>
              <w:top w:val="nil"/>
              <w:left w:val="nil"/>
              <w:bottom w:val="single" w:sz="8" w:space="0" w:color="auto"/>
              <w:right w:val="single" w:sz="8" w:space="0" w:color="auto"/>
            </w:tcBorders>
            <w:shd w:val="clear" w:color="auto" w:fill="auto"/>
            <w:noWrap/>
            <w:vAlign w:val="center"/>
            <w:hideMark/>
          </w:tcPr>
          <w:p w14:paraId="541E2F84" w14:textId="62EA5C72"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32.1%</w:t>
            </w:r>
          </w:p>
        </w:tc>
        <w:tc>
          <w:tcPr>
            <w:tcW w:w="851" w:type="dxa"/>
            <w:tcBorders>
              <w:top w:val="nil"/>
              <w:left w:val="nil"/>
              <w:bottom w:val="single" w:sz="8" w:space="0" w:color="auto"/>
              <w:right w:val="single" w:sz="8" w:space="0" w:color="auto"/>
            </w:tcBorders>
            <w:shd w:val="clear" w:color="auto" w:fill="auto"/>
            <w:noWrap/>
            <w:vAlign w:val="center"/>
            <w:hideMark/>
          </w:tcPr>
          <w:p w14:paraId="2511B9AA" w14:textId="3FDF1EEA"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30.3%</w:t>
            </w:r>
          </w:p>
        </w:tc>
        <w:tc>
          <w:tcPr>
            <w:tcW w:w="852" w:type="dxa"/>
            <w:tcBorders>
              <w:top w:val="nil"/>
              <w:left w:val="nil"/>
              <w:bottom w:val="single" w:sz="8" w:space="0" w:color="auto"/>
              <w:right w:val="single" w:sz="8" w:space="0" w:color="auto"/>
            </w:tcBorders>
            <w:shd w:val="clear" w:color="auto" w:fill="auto"/>
            <w:noWrap/>
            <w:vAlign w:val="center"/>
          </w:tcPr>
          <w:p w14:paraId="340C7903" w14:textId="242251F0" w:rsidR="0090487D" w:rsidRPr="00704B06" w:rsidRDefault="0090487D" w:rsidP="0090487D">
            <w:pPr>
              <w:jc w:val="right"/>
              <w:rPr>
                <w:rFonts w:eastAsia="Times New Roman" w:cs="Arial"/>
                <w:color w:val="000000"/>
                <w:sz w:val="22"/>
                <w:szCs w:val="24"/>
                <w:lang w:eastAsia="en-GB"/>
              </w:rPr>
            </w:pPr>
            <w:r>
              <w:rPr>
                <w:rFonts w:cs="Arial"/>
                <w:color w:val="000000"/>
                <w:sz w:val="22"/>
              </w:rPr>
              <w:t>28.6</w:t>
            </w:r>
            <w:r w:rsidRPr="001E2864">
              <w:rPr>
                <w:rFonts w:cs="Arial"/>
                <w:color w:val="000000"/>
                <w:sz w:val="22"/>
              </w:rPr>
              <w:t>%</w:t>
            </w:r>
          </w:p>
        </w:tc>
      </w:tr>
      <w:tr w:rsidR="0090487D" w:rsidRPr="00704B06" w14:paraId="380CD049" w14:textId="77777777" w:rsidTr="001E2864">
        <w:trPr>
          <w:trHeight w:val="315"/>
        </w:trPr>
        <w:tc>
          <w:tcPr>
            <w:tcW w:w="3964" w:type="dxa"/>
            <w:tcBorders>
              <w:top w:val="nil"/>
              <w:left w:val="single" w:sz="8" w:space="0" w:color="auto"/>
              <w:bottom w:val="single" w:sz="8" w:space="0" w:color="auto"/>
              <w:right w:val="single" w:sz="8" w:space="0" w:color="auto"/>
            </w:tcBorders>
            <w:shd w:val="clear" w:color="auto" w:fill="auto"/>
            <w:noWrap/>
            <w:hideMark/>
          </w:tcPr>
          <w:p w14:paraId="4275B8BF" w14:textId="4D2A2613" w:rsidR="0090487D" w:rsidRPr="00704B06" w:rsidRDefault="0090487D" w:rsidP="0090487D">
            <w:pPr>
              <w:rPr>
                <w:rFonts w:eastAsia="Times New Roman" w:cs="Arial"/>
                <w:b/>
                <w:bCs/>
                <w:color w:val="000000"/>
                <w:szCs w:val="24"/>
                <w:lang w:eastAsia="en-GB"/>
              </w:rPr>
            </w:pPr>
            <w:r w:rsidRPr="007D0BC3">
              <w:rPr>
                <w:rFonts w:cs="Arial"/>
                <w:b/>
                <w:bCs/>
                <w:szCs w:val="24"/>
              </w:rPr>
              <w:t>National Health Boards</w:t>
            </w:r>
          </w:p>
        </w:tc>
        <w:tc>
          <w:tcPr>
            <w:tcW w:w="851" w:type="dxa"/>
            <w:tcBorders>
              <w:top w:val="nil"/>
              <w:left w:val="nil"/>
              <w:bottom w:val="single" w:sz="8" w:space="0" w:color="auto"/>
              <w:right w:val="single" w:sz="8" w:space="0" w:color="auto"/>
            </w:tcBorders>
            <w:shd w:val="clear" w:color="auto" w:fill="auto"/>
            <w:noWrap/>
            <w:vAlign w:val="center"/>
            <w:hideMark/>
          </w:tcPr>
          <w:p w14:paraId="393D446A" w14:textId="560B30B9"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36.0%</w:t>
            </w:r>
          </w:p>
        </w:tc>
        <w:tc>
          <w:tcPr>
            <w:tcW w:w="851" w:type="dxa"/>
            <w:tcBorders>
              <w:top w:val="nil"/>
              <w:left w:val="nil"/>
              <w:bottom w:val="single" w:sz="8" w:space="0" w:color="auto"/>
              <w:right w:val="single" w:sz="8" w:space="0" w:color="auto"/>
            </w:tcBorders>
            <w:shd w:val="clear" w:color="auto" w:fill="auto"/>
            <w:noWrap/>
            <w:vAlign w:val="center"/>
            <w:hideMark/>
          </w:tcPr>
          <w:p w14:paraId="7E7665DA" w14:textId="1ECB6110"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33.0%</w:t>
            </w:r>
          </w:p>
        </w:tc>
        <w:tc>
          <w:tcPr>
            <w:tcW w:w="851" w:type="dxa"/>
            <w:tcBorders>
              <w:top w:val="nil"/>
              <w:left w:val="nil"/>
              <w:bottom w:val="single" w:sz="8" w:space="0" w:color="auto"/>
              <w:right w:val="single" w:sz="8" w:space="0" w:color="auto"/>
            </w:tcBorders>
            <w:shd w:val="clear" w:color="auto" w:fill="auto"/>
            <w:noWrap/>
            <w:vAlign w:val="center"/>
            <w:hideMark/>
          </w:tcPr>
          <w:p w14:paraId="1F2E6A1D" w14:textId="607687FA"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37.8%</w:t>
            </w:r>
          </w:p>
        </w:tc>
        <w:tc>
          <w:tcPr>
            <w:tcW w:w="851" w:type="dxa"/>
            <w:tcBorders>
              <w:top w:val="nil"/>
              <w:left w:val="nil"/>
              <w:bottom w:val="single" w:sz="8" w:space="0" w:color="auto"/>
              <w:right w:val="single" w:sz="8" w:space="0" w:color="auto"/>
            </w:tcBorders>
            <w:shd w:val="clear" w:color="auto" w:fill="auto"/>
            <w:noWrap/>
            <w:vAlign w:val="center"/>
            <w:hideMark/>
          </w:tcPr>
          <w:p w14:paraId="52A98F35" w14:textId="6D0528AF"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29.4%</w:t>
            </w:r>
          </w:p>
        </w:tc>
        <w:tc>
          <w:tcPr>
            <w:tcW w:w="851" w:type="dxa"/>
            <w:tcBorders>
              <w:top w:val="nil"/>
              <w:left w:val="nil"/>
              <w:bottom w:val="single" w:sz="8" w:space="0" w:color="auto"/>
              <w:right w:val="single" w:sz="8" w:space="0" w:color="auto"/>
            </w:tcBorders>
            <w:shd w:val="clear" w:color="auto" w:fill="auto"/>
            <w:noWrap/>
            <w:vAlign w:val="center"/>
            <w:hideMark/>
          </w:tcPr>
          <w:p w14:paraId="4DE7D8B1" w14:textId="07C89FD3"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28.2%</w:t>
            </w:r>
          </w:p>
        </w:tc>
        <w:tc>
          <w:tcPr>
            <w:tcW w:w="851" w:type="dxa"/>
            <w:tcBorders>
              <w:top w:val="nil"/>
              <w:left w:val="nil"/>
              <w:bottom w:val="single" w:sz="8" w:space="0" w:color="auto"/>
              <w:right w:val="single" w:sz="8" w:space="0" w:color="auto"/>
            </w:tcBorders>
            <w:shd w:val="clear" w:color="auto" w:fill="auto"/>
            <w:noWrap/>
            <w:vAlign w:val="center"/>
            <w:hideMark/>
          </w:tcPr>
          <w:p w14:paraId="5270E27B" w14:textId="67BE35FD"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22.8%</w:t>
            </w:r>
          </w:p>
        </w:tc>
        <w:tc>
          <w:tcPr>
            <w:tcW w:w="851" w:type="dxa"/>
            <w:tcBorders>
              <w:top w:val="nil"/>
              <w:left w:val="nil"/>
              <w:bottom w:val="single" w:sz="8" w:space="0" w:color="auto"/>
              <w:right w:val="single" w:sz="8" w:space="0" w:color="auto"/>
            </w:tcBorders>
            <w:shd w:val="clear" w:color="auto" w:fill="auto"/>
            <w:noWrap/>
            <w:vAlign w:val="center"/>
            <w:hideMark/>
          </w:tcPr>
          <w:p w14:paraId="4FAD5CE7" w14:textId="74387212"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21.7%</w:t>
            </w:r>
          </w:p>
        </w:tc>
        <w:tc>
          <w:tcPr>
            <w:tcW w:w="852" w:type="dxa"/>
            <w:tcBorders>
              <w:top w:val="nil"/>
              <w:left w:val="nil"/>
              <w:bottom w:val="single" w:sz="8" w:space="0" w:color="auto"/>
              <w:right w:val="single" w:sz="8" w:space="0" w:color="auto"/>
            </w:tcBorders>
            <w:shd w:val="clear" w:color="auto" w:fill="auto"/>
            <w:noWrap/>
            <w:vAlign w:val="center"/>
          </w:tcPr>
          <w:p w14:paraId="48D1EA0D" w14:textId="366319BE" w:rsidR="0090487D" w:rsidRPr="00704B06" w:rsidRDefault="0090487D" w:rsidP="0090487D">
            <w:pPr>
              <w:jc w:val="right"/>
              <w:rPr>
                <w:rFonts w:eastAsia="Times New Roman" w:cs="Arial"/>
                <w:color w:val="000000"/>
                <w:sz w:val="22"/>
                <w:szCs w:val="24"/>
                <w:lang w:eastAsia="en-GB"/>
              </w:rPr>
            </w:pPr>
            <w:r>
              <w:rPr>
                <w:rFonts w:cs="Arial"/>
                <w:color w:val="000000"/>
                <w:sz w:val="22"/>
              </w:rPr>
              <w:t>21.4%</w:t>
            </w:r>
          </w:p>
        </w:tc>
      </w:tr>
      <w:tr w:rsidR="0090487D" w:rsidRPr="00704B06" w14:paraId="1D1972DC" w14:textId="77777777" w:rsidTr="001E2864">
        <w:trPr>
          <w:trHeight w:val="315"/>
        </w:trPr>
        <w:tc>
          <w:tcPr>
            <w:tcW w:w="3964" w:type="dxa"/>
            <w:tcBorders>
              <w:top w:val="nil"/>
              <w:left w:val="single" w:sz="8" w:space="0" w:color="auto"/>
              <w:bottom w:val="single" w:sz="8" w:space="0" w:color="auto"/>
              <w:right w:val="single" w:sz="8" w:space="0" w:color="auto"/>
            </w:tcBorders>
            <w:shd w:val="clear" w:color="auto" w:fill="auto"/>
            <w:noWrap/>
            <w:hideMark/>
          </w:tcPr>
          <w:p w14:paraId="5E9F5902" w14:textId="5188D50A" w:rsidR="0090487D" w:rsidRPr="00704B06" w:rsidRDefault="0090487D" w:rsidP="0090487D">
            <w:pPr>
              <w:rPr>
                <w:rFonts w:eastAsia="Times New Roman" w:cs="Arial"/>
                <w:b/>
                <w:bCs/>
                <w:color w:val="000000"/>
                <w:szCs w:val="24"/>
                <w:lang w:eastAsia="en-GB"/>
              </w:rPr>
            </w:pPr>
            <w:r w:rsidRPr="007D0BC3">
              <w:rPr>
                <w:rFonts w:cs="Arial"/>
                <w:b/>
                <w:bCs/>
                <w:szCs w:val="24"/>
              </w:rPr>
              <w:t>NHS Golden Jubilee</w:t>
            </w:r>
          </w:p>
        </w:tc>
        <w:tc>
          <w:tcPr>
            <w:tcW w:w="851" w:type="dxa"/>
            <w:tcBorders>
              <w:top w:val="nil"/>
              <w:left w:val="nil"/>
              <w:bottom w:val="single" w:sz="8" w:space="0" w:color="auto"/>
              <w:right w:val="single" w:sz="8" w:space="0" w:color="auto"/>
            </w:tcBorders>
            <w:shd w:val="clear" w:color="auto" w:fill="auto"/>
            <w:noWrap/>
            <w:vAlign w:val="center"/>
            <w:hideMark/>
          </w:tcPr>
          <w:p w14:paraId="22268F6C" w14:textId="6CB333A4"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13.8%</w:t>
            </w:r>
          </w:p>
        </w:tc>
        <w:tc>
          <w:tcPr>
            <w:tcW w:w="851" w:type="dxa"/>
            <w:tcBorders>
              <w:top w:val="nil"/>
              <w:left w:val="nil"/>
              <w:bottom w:val="single" w:sz="8" w:space="0" w:color="auto"/>
              <w:right w:val="single" w:sz="8" w:space="0" w:color="auto"/>
            </w:tcBorders>
            <w:shd w:val="clear" w:color="auto" w:fill="auto"/>
            <w:noWrap/>
            <w:vAlign w:val="center"/>
            <w:hideMark/>
          </w:tcPr>
          <w:p w14:paraId="3C58F914" w14:textId="39B8ED8C"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12.6%</w:t>
            </w:r>
          </w:p>
        </w:tc>
        <w:tc>
          <w:tcPr>
            <w:tcW w:w="851" w:type="dxa"/>
            <w:tcBorders>
              <w:top w:val="nil"/>
              <w:left w:val="nil"/>
              <w:bottom w:val="single" w:sz="8" w:space="0" w:color="auto"/>
              <w:right w:val="single" w:sz="8" w:space="0" w:color="auto"/>
            </w:tcBorders>
            <w:shd w:val="clear" w:color="auto" w:fill="auto"/>
            <w:noWrap/>
            <w:vAlign w:val="center"/>
            <w:hideMark/>
          </w:tcPr>
          <w:p w14:paraId="3C583BBF" w14:textId="28065E59"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17.8%</w:t>
            </w:r>
          </w:p>
        </w:tc>
        <w:tc>
          <w:tcPr>
            <w:tcW w:w="851" w:type="dxa"/>
            <w:tcBorders>
              <w:top w:val="nil"/>
              <w:left w:val="nil"/>
              <w:bottom w:val="single" w:sz="8" w:space="0" w:color="auto"/>
              <w:right w:val="single" w:sz="8" w:space="0" w:color="auto"/>
            </w:tcBorders>
            <w:shd w:val="clear" w:color="auto" w:fill="auto"/>
            <w:noWrap/>
            <w:vAlign w:val="center"/>
            <w:hideMark/>
          </w:tcPr>
          <w:p w14:paraId="1FF8F32B" w14:textId="16622716"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14.5%</w:t>
            </w:r>
          </w:p>
        </w:tc>
        <w:tc>
          <w:tcPr>
            <w:tcW w:w="851" w:type="dxa"/>
            <w:tcBorders>
              <w:top w:val="nil"/>
              <w:left w:val="nil"/>
              <w:bottom w:val="single" w:sz="8" w:space="0" w:color="auto"/>
              <w:right w:val="single" w:sz="8" w:space="0" w:color="auto"/>
            </w:tcBorders>
            <w:shd w:val="clear" w:color="auto" w:fill="auto"/>
            <w:noWrap/>
            <w:vAlign w:val="center"/>
            <w:hideMark/>
          </w:tcPr>
          <w:p w14:paraId="2C9577DD" w14:textId="732B292F"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12.7%</w:t>
            </w:r>
          </w:p>
        </w:tc>
        <w:tc>
          <w:tcPr>
            <w:tcW w:w="851" w:type="dxa"/>
            <w:tcBorders>
              <w:top w:val="nil"/>
              <w:left w:val="nil"/>
              <w:bottom w:val="single" w:sz="8" w:space="0" w:color="auto"/>
              <w:right w:val="single" w:sz="8" w:space="0" w:color="auto"/>
            </w:tcBorders>
            <w:shd w:val="clear" w:color="auto" w:fill="auto"/>
            <w:noWrap/>
            <w:vAlign w:val="center"/>
            <w:hideMark/>
          </w:tcPr>
          <w:p w14:paraId="7D241872" w14:textId="4BD08979"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11.0%</w:t>
            </w:r>
          </w:p>
        </w:tc>
        <w:tc>
          <w:tcPr>
            <w:tcW w:w="851" w:type="dxa"/>
            <w:tcBorders>
              <w:top w:val="nil"/>
              <w:left w:val="nil"/>
              <w:bottom w:val="single" w:sz="8" w:space="0" w:color="auto"/>
              <w:right w:val="single" w:sz="8" w:space="0" w:color="auto"/>
            </w:tcBorders>
            <w:shd w:val="clear" w:color="auto" w:fill="auto"/>
            <w:noWrap/>
            <w:vAlign w:val="center"/>
            <w:hideMark/>
          </w:tcPr>
          <w:p w14:paraId="6CCAD256" w14:textId="4363AEB4"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12.3%</w:t>
            </w:r>
          </w:p>
        </w:tc>
        <w:tc>
          <w:tcPr>
            <w:tcW w:w="852" w:type="dxa"/>
            <w:tcBorders>
              <w:top w:val="nil"/>
              <w:left w:val="nil"/>
              <w:bottom w:val="single" w:sz="8" w:space="0" w:color="auto"/>
              <w:right w:val="single" w:sz="8" w:space="0" w:color="auto"/>
            </w:tcBorders>
            <w:shd w:val="clear" w:color="auto" w:fill="auto"/>
            <w:noWrap/>
            <w:vAlign w:val="center"/>
          </w:tcPr>
          <w:p w14:paraId="3BF41013" w14:textId="6231F539" w:rsidR="0090487D" w:rsidRPr="00704B06" w:rsidRDefault="0090487D" w:rsidP="0090487D">
            <w:pPr>
              <w:jc w:val="right"/>
              <w:rPr>
                <w:rFonts w:eastAsia="Times New Roman" w:cs="Arial"/>
                <w:color w:val="000000"/>
                <w:sz w:val="22"/>
                <w:szCs w:val="24"/>
                <w:lang w:eastAsia="en-GB"/>
              </w:rPr>
            </w:pPr>
            <w:r w:rsidRPr="001E2864">
              <w:rPr>
                <w:rFonts w:cs="Arial"/>
                <w:color w:val="000000"/>
                <w:sz w:val="22"/>
              </w:rPr>
              <w:t>12.4%</w:t>
            </w:r>
          </w:p>
        </w:tc>
      </w:tr>
    </w:tbl>
    <w:p w14:paraId="2A4C3C7B" w14:textId="060104FF" w:rsidR="00580FF9" w:rsidRDefault="00580FF9" w:rsidP="0090487D">
      <w:pPr>
        <w:rPr>
          <w:rFonts w:cs="Arial"/>
          <w:szCs w:val="24"/>
        </w:rPr>
      </w:pPr>
    </w:p>
    <w:p w14:paraId="7A2B0736" w14:textId="77777777" w:rsidR="00A03AAF" w:rsidRPr="005D0AC5" w:rsidRDefault="00A03AAF" w:rsidP="008E7061">
      <w:pPr>
        <w:pStyle w:val="Heading3"/>
      </w:pPr>
      <w:bookmarkStart w:id="63" w:name="_Toc76025138"/>
      <w:r w:rsidRPr="005D0AC5">
        <w:t>Recruitment Activity</w:t>
      </w:r>
      <w:bookmarkEnd w:id="63"/>
    </w:p>
    <w:p w14:paraId="5FC08B37" w14:textId="0E21DB7A" w:rsidR="00852B0E" w:rsidRDefault="00130DA3" w:rsidP="00BB0A71">
      <w:pPr>
        <w:rPr>
          <w:rFonts w:cs="Arial"/>
          <w:szCs w:val="24"/>
        </w:rPr>
      </w:pPr>
      <w:r w:rsidRPr="005D0AC5">
        <w:rPr>
          <w:rFonts w:cs="Arial"/>
          <w:szCs w:val="24"/>
        </w:rPr>
        <w:t xml:space="preserve">The table below highlights the number and proportion of </w:t>
      </w:r>
      <w:r w:rsidR="00304D12">
        <w:rPr>
          <w:rFonts w:cs="Arial"/>
          <w:szCs w:val="24"/>
        </w:rPr>
        <w:t>starters</w:t>
      </w:r>
      <w:r w:rsidRPr="005D0AC5">
        <w:rPr>
          <w:rFonts w:cs="Arial"/>
          <w:szCs w:val="24"/>
        </w:rPr>
        <w:t xml:space="preserve"> in the monitored period, split b</w:t>
      </w:r>
      <w:r w:rsidR="005D0AC5" w:rsidRPr="005D0AC5">
        <w:rPr>
          <w:rFonts w:cs="Arial"/>
          <w:szCs w:val="24"/>
        </w:rPr>
        <w:t>y declared sexual orientation:</w:t>
      </w:r>
    </w:p>
    <w:p w14:paraId="62F43E97" w14:textId="77777777" w:rsidR="005D0AC5" w:rsidRDefault="005D0AC5" w:rsidP="00BB0A71">
      <w:pPr>
        <w:rPr>
          <w:rFonts w:cs="Arial"/>
          <w:szCs w:val="24"/>
        </w:rPr>
      </w:pPr>
    </w:p>
    <w:tbl>
      <w:tblPr>
        <w:tblStyle w:val="TableGrid"/>
        <w:tblW w:w="0" w:type="auto"/>
        <w:jc w:val="center"/>
        <w:tblLayout w:type="fixed"/>
        <w:tblLook w:val="04A0" w:firstRow="1" w:lastRow="0" w:firstColumn="1" w:lastColumn="0" w:noHBand="0" w:noVBand="1"/>
      </w:tblPr>
      <w:tblGrid>
        <w:gridCol w:w="2802"/>
        <w:gridCol w:w="1630"/>
        <w:gridCol w:w="1630"/>
      </w:tblGrid>
      <w:tr w:rsidR="00594113" w:rsidRPr="005B0191" w14:paraId="1D3C9987" w14:textId="77777777" w:rsidTr="001D7CB4">
        <w:trPr>
          <w:jc w:val="center"/>
        </w:trPr>
        <w:tc>
          <w:tcPr>
            <w:tcW w:w="2802" w:type="dxa"/>
          </w:tcPr>
          <w:p w14:paraId="3A505517" w14:textId="6E8EBC5A" w:rsidR="00594113" w:rsidRPr="005B0191" w:rsidRDefault="00594113" w:rsidP="00BB0A71">
            <w:pPr>
              <w:rPr>
                <w:rFonts w:cs="Arial"/>
                <w:b/>
                <w:szCs w:val="24"/>
              </w:rPr>
            </w:pPr>
            <w:r w:rsidRPr="005B0191">
              <w:rPr>
                <w:b/>
                <w:szCs w:val="24"/>
              </w:rPr>
              <w:t>Sexual Orientation</w:t>
            </w:r>
          </w:p>
        </w:tc>
        <w:tc>
          <w:tcPr>
            <w:tcW w:w="1630" w:type="dxa"/>
            <w:tcBorders>
              <w:bottom w:val="single" w:sz="4" w:space="0" w:color="auto"/>
            </w:tcBorders>
          </w:tcPr>
          <w:p w14:paraId="36DD2FAB" w14:textId="74DCBB1C" w:rsidR="00594113" w:rsidRPr="005B0191" w:rsidRDefault="00594113" w:rsidP="00BB0A71">
            <w:pPr>
              <w:rPr>
                <w:rFonts w:cs="Arial"/>
                <w:b/>
                <w:szCs w:val="24"/>
              </w:rPr>
            </w:pPr>
            <w:r w:rsidRPr="005B0191">
              <w:rPr>
                <w:rFonts w:cs="Arial"/>
                <w:b/>
                <w:szCs w:val="24"/>
              </w:rPr>
              <w:t>Headcount</w:t>
            </w:r>
          </w:p>
        </w:tc>
        <w:tc>
          <w:tcPr>
            <w:tcW w:w="1630" w:type="dxa"/>
            <w:tcBorders>
              <w:bottom w:val="single" w:sz="4" w:space="0" w:color="auto"/>
            </w:tcBorders>
          </w:tcPr>
          <w:p w14:paraId="5E7A8491" w14:textId="4D158A7B" w:rsidR="00594113" w:rsidRPr="005B0191" w:rsidRDefault="00071A36" w:rsidP="00BB0A71">
            <w:pPr>
              <w:rPr>
                <w:rFonts w:cs="Arial"/>
                <w:b/>
                <w:szCs w:val="24"/>
              </w:rPr>
            </w:pPr>
            <w:r w:rsidRPr="005B0191">
              <w:rPr>
                <w:rFonts w:cs="Arial"/>
                <w:b/>
                <w:szCs w:val="24"/>
              </w:rPr>
              <w:t>Percentage</w:t>
            </w:r>
          </w:p>
        </w:tc>
      </w:tr>
      <w:tr w:rsidR="001E2864" w:rsidRPr="00071A36" w14:paraId="6CCBD739" w14:textId="77777777" w:rsidTr="00D06A08">
        <w:trPr>
          <w:jc w:val="center"/>
        </w:trPr>
        <w:tc>
          <w:tcPr>
            <w:tcW w:w="2802" w:type="dxa"/>
            <w:vAlign w:val="bottom"/>
          </w:tcPr>
          <w:p w14:paraId="38DA8445" w14:textId="4B059150" w:rsidR="001E2864" w:rsidRPr="001E2864" w:rsidRDefault="001E2864" w:rsidP="001E2864">
            <w:pPr>
              <w:rPr>
                <w:rFonts w:cs="Arial"/>
                <w:szCs w:val="24"/>
              </w:rPr>
            </w:pPr>
            <w:r w:rsidRPr="001E2864">
              <w:rPr>
                <w:rFonts w:cs="Arial"/>
                <w:color w:val="000000"/>
              </w:rPr>
              <w:t>Heterosexual</w:t>
            </w:r>
          </w:p>
        </w:tc>
        <w:tc>
          <w:tcPr>
            <w:tcW w:w="1630" w:type="dxa"/>
            <w:tcBorders>
              <w:top w:val="single" w:sz="4" w:space="0" w:color="auto"/>
              <w:left w:val="nil"/>
              <w:bottom w:val="single" w:sz="4" w:space="0" w:color="auto"/>
              <w:right w:val="single" w:sz="4" w:space="0" w:color="auto"/>
            </w:tcBorders>
            <w:shd w:val="clear" w:color="auto" w:fill="auto"/>
            <w:vAlign w:val="bottom"/>
          </w:tcPr>
          <w:p w14:paraId="321115B2" w14:textId="5847C55A" w:rsidR="001E2864" w:rsidRPr="001E2864" w:rsidRDefault="001E2864" w:rsidP="001E2864">
            <w:pPr>
              <w:jc w:val="right"/>
              <w:rPr>
                <w:rFonts w:cs="Arial"/>
                <w:szCs w:val="24"/>
              </w:rPr>
            </w:pPr>
            <w:r w:rsidRPr="001E2864">
              <w:rPr>
                <w:rFonts w:cs="Arial"/>
                <w:color w:val="000000"/>
              </w:rPr>
              <w:t>242</w:t>
            </w:r>
          </w:p>
        </w:tc>
        <w:tc>
          <w:tcPr>
            <w:tcW w:w="1630" w:type="dxa"/>
            <w:tcBorders>
              <w:top w:val="single" w:sz="4" w:space="0" w:color="auto"/>
              <w:left w:val="single" w:sz="4" w:space="0" w:color="auto"/>
              <w:bottom w:val="single" w:sz="4" w:space="0" w:color="auto"/>
              <w:right w:val="single" w:sz="4" w:space="0" w:color="auto"/>
            </w:tcBorders>
            <w:shd w:val="clear" w:color="auto" w:fill="auto"/>
            <w:vAlign w:val="bottom"/>
          </w:tcPr>
          <w:p w14:paraId="547A2435" w14:textId="2671CB3A" w:rsidR="001E2864" w:rsidRPr="001E2864" w:rsidRDefault="001E2864" w:rsidP="001E2864">
            <w:pPr>
              <w:jc w:val="right"/>
              <w:rPr>
                <w:rFonts w:cs="Arial"/>
                <w:szCs w:val="24"/>
              </w:rPr>
            </w:pPr>
            <w:r w:rsidRPr="001E2864">
              <w:rPr>
                <w:rFonts w:cs="Arial"/>
                <w:color w:val="000000"/>
              </w:rPr>
              <w:t>75.6%</w:t>
            </w:r>
          </w:p>
        </w:tc>
      </w:tr>
      <w:tr w:rsidR="001E2864" w:rsidRPr="00071A36" w14:paraId="5ED62D70" w14:textId="77777777" w:rsidTr="00D06A08">
        <w:trPr>
          <w:jc w:val="center"/>
        </w:trPr>
        <w:tc>
          <w:tcPr>
            <w:tcW w:w="2802" w:type="dxa"/>
            <w:vAlign w:val="bottom"/>
          </w:tcPr>
          <w:p w14:paraId="630C9AF8" w14:textId="4632E0D1" w:rsidR="001E2864" w:rsidRPr="001E2864" w:rsidRDefault="001E2864" w:rsidP="001E2864">
            <w:pPr>
              <w:rPr>
                <w:rFonts w:cs="Arial"/>
                <w:szCs w:val="24"/>
              </w:rPr>
            </w:pPr>
            <w:r w:rsidRPr="001E2864">
              <w:rPr>
                <w:rFonts w:cs="Arial"/>
                <w:color w:val="000000"/>
              </w:rPr>
              <w:t>Prefer not to say</w:t>
            </w:r>
          </w:p>
        </w:tc>
        <w:tc>
          <w:tcPr>
            <w:tcW w:w="1630" w:type="dxa"/>
            <w:tcBorders>
              <w:top w:val="single" w:sz="4" w:space="0" w:color="auto"/>
              <w:left w:val="nil"/>
              <w:bottom w:val="single" w:sz="4" w:space="0" w:color="auto"/>
              <w:right w:val="single" w:sz="4" w:space="0" w:color="auto"/>
            </w:tcBorders>
            <w:shd w:val="clear" w:color="auto" w:fill="auto"/>
            <w:vAlign w:val="bottom"/>
          </w:tcPr>
          <w:p w14:paraId="75A20045" w14:textId="5462C176" w:rsidR="001E2864" w:rsidRPr="001E2864" w:rsidRDefault="001E2864" w:rsidP="001E2864">
            <w:pPr>
              <w:jc w:val="right"/>
              <w:rPr>
                <w:rFonts w:cs="Arial"/>
                <w:szCs w:val="24"/>
              </w:rPr>
            </w:pPr>
            <w:r w:rsidRPr="001E2864">
              <w:rPr>
                <w:rFonts w:cs="Arial"/>
                <w:color w:val="000000"/>
              </w:rPr>
              <w:t>36</w:t>
            </w:r>
          </w:p>
        </w:tc>
        <w:tc>
          <w:tcPr>
            <w:tcW w:w="1630" w:type="dxa"/>
            <w:tcBorders>
              <w:top w:val="single" w:sz="4" w:space="0" w:color="auto"/>
              <w:left w:val="single" w:sz="4" w:space="0" w:color="auto"/>
              <w:bottom w:val="single" w:sz="4" w:space="0" w:color="auto"/>
              <w:right w:val="single" w:sz="4" w:space="0" w:color="auto"/>
            </w:tcBorders>
            <w:shd w:val="clear" w:color="auto" w:fill="auto"/>
            <w:vAlign w:val="bottom"/>
          </w:tcPr>
          <w:p w14:paraId="62F151A6" w14:textId="29E57ADB" w:rsidR="001E2864" w:rsidRPr="001E2864" w:rsidRDefault="001E2864" w:rsidP="001E2864">
            <w:pPr>
              <w:jc w:val="right"/>
              <w:rPr>
                <w:rFonts w:cs="Arial"/>
                <w:szCs w:val="24"/>
              </w:rPr>
            </w:pPr>
            <w:r w:rsidRPr="001E2864">
              <w:rPr>
                <w:rFonts w:cs="Arial"/>
                <w:color w:val="000000"/>
              </w:rPr>
              <w:t>11.3%</w:t>
            </w:r>
          </w:p>
        </w:tc>
      </w:tr>
      <w:tr w:rsidR="001E2864" w:rsidRPr="00071A36" w14:paraId="52D0D1E6" w14:textId="77777777" w:rsidTr="00D06A08">
        <w:trPr>
          <w:jc w:val="center"/>
        </w:trPr>
        <w:tc>
          <w:tcPr>
            <w:tcW w:w="2802" w:type="dxa"/>
            <w:vAlign w:val="bottom"/>
          </w:tcPr>
          <w:p w14:paraId="5999FD40" w14:textId="1340BE2F" w:rsidR="001E2864" w:rsidRPr="001E2864" w:rsidRDefault="001E2864" w:rsidP="001E2864">
            <w:pPr>
              <w:rPr>
                <w:rFonts w:cs="Arial"/>
                <w:szCs w:val="24"/>
              </w:rPr>
            </w:pPr>
            <w:r w:rsidRPr="001E2864">
              <w:rPr>
                <w:rFonts w:cs="Arial"/>
                <w:color w:val="000000"/>
              </w:rPr>
              <w:t>No information provided</w:t>
            </w:r>
          </w:p>
        </w:tc>
        <w:tc>
          <w:tcPr>
            <w:tcW w:w="1630" w:type="dxa"/>
            <w:tcBorders>
              <w:top w:val="single" w:sz="4" w:space="0" w:color="auto"/>
              <w:left w:val="nil"/>
              <w:bottom w:val="single" w:sz="4" w:space="0" w:color="auto"/>
              <w:right w:val="single" w:sz="4" w:space="0" w:color="auto"/>
            </w:tcBorders>
            <w:shd w:val="clear" w:color="auto" w:fill="auto"/>
            <w:vAlign w:val="bottom"/>
          </w:tcPr>
          <w:p w14:paraId="039558BF" w14:textId="0EBC42F2" w:rsidR="001E2864" w:rsidRPr="001E2864" w:rsidRDefault="001E2864" w:rsidP="001E2864">
            <w:pPr>
              <w:jc w:val="right"/>
              <w:rPr>
                <w:rFonts w:cs="Arial"/>
                <w:szCs w:val="24"/>
              </w:rPr>
            </w:pPr>
            <w:r w:rsidRPr="001E2864">
              <w:rPr>
                <w:rFonts w:cs="Arial"/>
                <w:color w:val="000000"/>
              </w:rPr>
              <w:t>20</w:t>
            </w:r>
          </w:p>
        </w:tc>
        <w:tc>
          <w:tcPr>
            <w:tcW w:w="1630" w:type="dxa"/>
            <w:tcBorders>
              <w:top w:val="single" w:sz="4" w:space="0" w:color="auto"/>
              <w:left w:val="single" w:sz="4" w:space="0" w:color="auto"/>
              <w:bottom w:val="single" w:sz="4" w:space="0" w:color="auto"/>
              <w:right w:val="single" w:sz="4" w:space="0" w:color="auto"/>
            </w:tcBorders>
            <w:shd w:val="clear" w:color="auto" w:fill="auto"/>
            <w:vAlign w:val="bottom"/>
          </w:tcPr>
          <w:p w14:paraId="137A385C" w14:textId="0DD152BA" w:rsidR="001E2864" w:rsidRPr="001E2864" w:rsidRDefault="001E2864" w:rsidP="001E2864">
            <w:pPr>
              <w:jc w:val="right"/>
              <w:rPr>
                <w:rFonts w:cs="Arial"/>
                <w:szCs w:val="24"/>
              </w:rPr>
            </w:pPr>
            <w:r w:rsidRPr="001E2864">
              <w:rPr>
                <w:rFonts w:cs="Arial"/>
                <w:color w:val="000000"/>
              </w:rPr>
              <w:t>6.3%</w:t>
            </w:r>
          </w:p>
        </w:tc>
      </w:tr>
      <w:tr w:rsidR="001E2864" w:rsidRPr="00071A36" w14:paraId="591901B6" w14:textId="77777777" w:rsidTr="00D06A08">
        <w:trPr>
          <w:jc w:val="center"/>
        </w:trPr>
        <w:tc>
          <w:tcPr>
            <w:tcW w:w="2802" w:type="dxa"/>
            <w:vAlign w:val="bottom"/>
          </w:tcPr>
          <w:p w14:paraId="30115267" w14:textId="10281F89" w:rsidR="001E2864" w:rsidRPr="001E2864" w:rsidRDefault="001E2864" w:rsidP="001E2864">
            <w:pPr>
              <w:rPr>
                <w:rFonts w:cs="Arial"/>
                <w:szCs w:val="24"/>
              </w:rPr>
            </w:pPr>
            <w:r w:rsidRPr="001E2864">
              <w:rPr>
                <w:rFonts w:cs="Arial"/>
                <w:color w:val="000000"/>
              </w:rPr>
              <w:t>Gay/Lesbian</w:t>
            </w:r>
          </w:p>
        </w:tc>
        <w:tc>
          <w:tcPr>
            <w:tcW w:w="1630" w:type="dxa"/>
            <w:tcBorders>
              <w:top w:val="single" w:sz="4" w:space="0" w:color="auto"/>
              <w:left w:val="nil"/>
              <w:bottom w:val="single" w:sz="4" w:space="0" w:color="auto"/>
              <w:right w:val="single" w:sz="4" w:space="0" w:color="auto"/>
            </w:tcBorders>
            <w:shd w:val="clear" w:color="auto" w:fill="auto"/>
            <w:vAlign w:val="bottom"/>
          </w:tcPr>
          <w:p w14:paraId="2392F7D6" w14:textId="52E99898" w:rsidR="001E2864" w:rsidRPr="001E2864" w:rsidRDefault="001E2864" w:rsidP="001E2864">
            <w:pPr>
              <w:jc w:val="right"/>
              <w:rPr>
                <w:rFonts w:cs="Arial"/>
                <w:szCs w:val="24"/>
              </w:rPr>
            </w:pPr>
            <w:r w:rsidRPr="001E2864">
              <w:rPr>
                <w:rFonts w:cs="Arial"/>
                <w:color w:val="000000"/>
              </w:rPr>
              <w:t>14</w:t>
            </w:r>
          </w:p>
        </w:tc>
        <w:tc>
          <w:tcPr>
            <w:tcW w:w="1630" w:type="dxa"/>
            <w:tcBorders>
              <w:top w:val="single" w:sz="4" w:space="0" w:color="auto"/>
              <w:left w:val="single" w:sz="4" w:space="0" w:color="auto"/>
              <w:bottom w:val="single" w:sz="4" w:space="0" w:color="auto"/>
              <w:right w:val="single" w:sz="4" w:space="0" w:color="auto"/>
            </w:tcBorders>
            <w:shd w:val="clear" w:color="auto" w:fill="auto"/>
            <w:vAlign w:val="bottom"/>
          </w:tcPr>
          <w:p w14:paraId="583A8BFB" w14:textId="3952D16E" w:rsidR="001E2864" w:rsidRPr="001E2864" w:rsidRDefault="001E2864" w:rsidP="001E2864">
            <w:pPr>
              <w:jc w:val="right"/>
              <w:rPr>
                <w:rFonts w:cs="Arial"/>
                <w:szCs w:val="24"/>
              </w:rPr>
            </w:pPr>
            <w:r w:rsidRPr="001E2864">
              <w:rPr>
                <w:rFonts w:cs="Arial"/>
                <w:color w:val="000000"/>
              </w:rPr>
              <w:t>4.4%</w:t>
            </w:r>
          </w:p>
        </w:tc>
      </w:tr>
      <w:tr w:rsidR="001E2864" w:rsidRPr="00071A36" w14:paraId="4674D129" w14:textId="77777777" w:rsidTr="00D06A08">
        <w:trPr>
          <w:jc w:val="center"/>
        </w:trPr>
        <w:tc>
          <w:tcPr>
            <w:tcW w:w="2802" w:type="dxa"/>
            <w:vAlign w:val="bottom"/>
          </w:tcPr>
          <w:p w14:paraId="2F6381AE" w14:textId="639F5155" w:rsidR="001E2864" w:rsidRPr="001E2864" w:rsidRDefault="001E2864" w:rsidP="001E2864">
            <w:pPr>
              <w:rPr>
                <w:rFonts w:cs="Arial"/>
                <w:szCs w:val="24"/>
              </w:rPr>
            </w:pPr>
            <w:r w:rsidRPr="001E2864">
              <w:rPr>
                <w:rFonts w:cs="Arial"/>
                <w:color w:val="000000"/>
              </w:rPr>
              <w:t>Bisexual</w:t>
            </w:r>
          </w:p>
        </w:tc>
        <w:tc>
          <w:tcPr>
            <w:tcW w:w="1630" w:type="dxa"/>
            <w:tcBorders>
              <w:top w:val="single" w:sz="4" w:space="0" w:color="auto"/>
              <w:left w:val="nil"/>
              <w:bottom w:val="single" w:sz="4" w:space="0" w:color="auto"/>
              <w:right w:val="single" w:sz="4" w:space="0" w:color="auto"/>
            </w:tcBorders>
            <w:shd w:val="clear" w:color="auto" w:fill="auto"/>
            <w:vAlign w:val="bottom"/>
          </w:tcPr>
          <w:p w14:paraId="1772AC88" w14:textId="0B0ABCED" w:rsidR="001E2864" w:rsidRPr="001E2864" w:rsidRDefault="001E2864" w:rsidP="001E2864">
            <w:pPr>
              <w:jc w:val="right"/>
              <w:rPr>
                <w:rFonts w:cs="Arial"/>
                <w:szCs w:val="24"/>
              </w:rPr>
            </w:pPr>
            <w:r w:rsidRPr="001E2864">
              <w:rPr>
                <w:rFonts w:cs="Arial"/>
                <w:color w:val="000000"/>
              </w:rPr>
              <w:t>8</w:t>
            </w:r>
          </w:p>
        </w:tc>
        <w:tc>
          <w:tcPr>
            <w:tcW w:w="1630" w:type="dxa"/>
            <w:tcBorders>
              <w:top w:val="single" w:sz="4" w:space="0" w:color="auto"/>
              <w:left w:val="single" w:sz="4" w:space="0" w:color="auto"/>
              <w:bottom w:val="single" w:sz="4" w:space="0" w:color="auto"/>
              <w:right w:val="single" w:sz="4" w:space="0" w:color="auto"/>
            </w:tcBorders>
            <w:shd w:val="clear" w:color="auto" w:fill="auto"/>
            <w:vAlign w:val="bottom"/>
          </w:tcPr>
          <w:p w14:paraId="2551995A" w14:textId="000A7014" w:rsidR="001E2864" w:rsidRPr="001E2864" w:rsidRDefault="001E2864" w:rsidP="001E2864">
            <w:pPr>
              <w:jc w:val="right"/>
              <w:rPr>
                <w:rFonts w:cs="Arial"/>
                <w:szCs w:val="24"/>
              </w:rPr>
            </w:pPr>
            <w:r w:rsidRPr="001E2864">
              <w:rPr>
                <w:rFonts w:cs="Arial"/>
                <w:color w:val="000000"/>
              </w:rPr>
              <w:t>2.5%</w:t>
            </w:r>
          </w:p>
        </w:tc>
      </w:tr>
      <w:tr w:rsidR="001D7CB4" w:rsidRPr="005B0191" w14:paraId="210496A9" w14:textId="77777777" w:rsidTr="001D7CB4">
        <w:trPr>
          <w:jc w:val="center"/>
        </w:trPr>
        <w:tc>
          <w:tcPr>
            <w:tcW w:w="2802" w:type="dxa"/>
          </w:tcPr>
          <w:p w14:paraId="0A88E5F8" w14:textId="556D7631" w:rsidR="001D7CB4" w:rsidRPr="005B0191" w:rsidRDefault="001D7CB4" w:rsidP="00BB0A71">
            <w:pPr>
              <w:rPr>
                <w:rFonts w:cs="Arial"/>
                <w:b/>
                <w:szCs w:val="24"/>
              </w:rPr>
            </w:pPr>
            <w:r w:rsidRPr="005B0191">
              <w:rPr>
                <w:b/>
                <w:szCs w:val="24"/>
              </w:rPr>
              <w:t>NHS GJ Total</w:t>
            </w:r>
          </w:p>
        </w:tc>
        <w:tc>
          <w:tcPr>
            <w:tcW w:w="1630" w:type="dxa"/>
            <w:tcBorders>
              <w:top w:val="single" w:sz="4" w:space="0" w:color="auto"/>
              <w:left w:val="nil"/>
              <w:bottom w:val="single" w:sz="4" w:space="0" w:color="auto"/>
              <w:right w:val="single" w:sz="4" w:space="0" w:color="auto"/>
            </w:tcBorders>
            <w:shd w:val="clear" w:color="auto" w:fill="auto"/>
            <w:vAlign w:val="bottom"/>
          </w:tcPr>
          <w:p w14:paraId="40EB06ED" w14:textId="643D34B1" w:rsidR="001E2864" w:rsidRPr="001E2864" w:rsidRDefault="001E2864" w:rsidP="001E2864">
            <w:pPr>
              <w:jc w:val="right"/>
              <w:rPr>
                <w:rFonts w:cs="Arial"/>
                <w:b/>
                <w:color w:val="000000"/>
                <w:szCs w:val="24"/>
              </w:rPr>
            </w:pPr>
            <w:r>
              <w:rPr>
                <w:rFonts w:cs="Arial"/>
                <w:b/>
                <w:color w:val="000000"/>
                <w:szCs w:val="24"/>
              </w:rPr>
              <w:t>320</w:t>
            </w:r>
          </w:p>
        </w:tc>
        <w:tc>
          <w:tcPr>
            <w:tcW w:w="1630" w:type="dxa"/>
            <w:tcBorders>
              <w:top w:val="single" w:sz="4" w:space="0" w:color="auto"/>
              <w:left w:val="single" w:sz="4" w:space="0" w:color="auto"/>
              <w:bottom w:val="single" w:sz="4" w:space="0" w:color="auto"/>
              <w:right w:val="single" w:sz="4" w:space="0" w:color="auto"/>
            </w:tcBorders>
            <w:shd w:val="clear" w:color="auto" w:fill="auto"/>
            <w:vAlign w:val="bottom"/>
          </w:tcPr>
          <w:p w14:paraId="137595E8" w14:textId="1CEB3E90" w:rsidR="001D7CB4" w:rsidRPr="001D7CB4" w:rsidRDefault="001D7CB4" w:rsidP="001E2864">
            <w:pPr>
              <w:jc w:val="right"/>
              <w:rPr>
                <w:rFonts w:cs="Arial"/>
                <w:b/>
                <w:szCs w:val="24"/>
              </w:rPr>
            </w:pPr>
            <w:r w:rsidRPr="001D7CB4">
              <w:rPr>
                <w:rFonts w:cs="Arial"/>
                <w:b/>
                <w:color w:val="000000"/>
                <w:szCs w:val="24"/>
              </w:rPr>
              <w:t>100.0%</w:t>
            </w:r>
          </w:p>
        </w:tc>
      </w:tr>
    </w:tbl>
    <w:p w14:paraId="785846D7" w14:textId="21C1FC8C" w:rsidR="006376F4" w:rsidRPr="00F825B7" w:rsidRDefault="006376F4" w:rsidP="00BB0A71">
      <w:pPr>
        <w:rPr>
          <w:rFonts w:cs="Arial"/>
          <w:szCs w:val="24"/>
        </w:rPr>
      </w:pPr>
    </w:p>
    <w:p w14:paraId="2861D7CE" w14:textId="77777777" w:rsidR="00D761A3" w:rsidRPr="00F825B7" w:rsidRDefault="00D761A3" w:rsidP="008E7061">
      <w:pPr>
        <w:pStyle w:val="Heading3"/>
      </w:pPr>
      <w:bookmarkStart w:id="64" w:name="_Toc76025139"/>
      <w:r w:rsidRPr="00F825B7">
        <w:t>Training Activity</w:t>
      </w:r>
      <w:bookmarkEnd w:id="64"/>
    </w:p>
    <w:p w14:paraId="4CA0B09C" w14:textId="1D3A635F" w:rsidR="00170524" w:rsidRDefault="00170524" w:rsidP="008A1DFB">
      <w:pPr>
        <w:rPr>
          <w:rFonts w:cs="Arial"/>
          <w:szCs w:val="24"/>
        </w:rPr>
      </w:pPr>
      <w:r w:rsidRPr="0096798A">
        <w:rPr>
          <w:rFonts w:cs="Arial"/>
          <w:szCs w:val="24"/>
        </w:rPr>
        <w:t xml:space="preserve">As can be seen from the chart below training provided during the period under review by sexual orientation almost </w:t>
      </w:r>
      <w:r w:rsidR="001B4969" w:rsidRPr="0096798A">
        <w:rPr>
          <w:rFonts w:cs="Arial"/>
          <w:szCs w:val="24"/>
        </w:rPr>
        <w:t xml:space="preserve">exactly </w:t>
      </w:r>
      <w:r w:rsidRPr="0096798A">
        <w:rPr>
          <w:rFonts w:cs="Arial"/>
          <w:szCs w:val="24"/>
        </w:rPr>
        <w:t>matches the proportion expected for that group as a proportion of the workforce.</w:t>
      </w:r>
    </w:p>
    <w:p w14:paraId="6402EA22" w14:textId="5ABD862E" w:rsidR="008C6649" w:rsidRDefault="008C6649" w:rsidP="008A1DFB">
      <w:pPr>
        <w:rPr>
          <w:rFonts w:cs="Arial"/>
          <w:szCs w:val="24"/>
        </w:rPr>
      </w:pPr>
    </w:p>
    <w:p w14:paraId="33D1686E" w14:textId="35CDDD68" w:rsidR="008C6649" w:rsidRDefault="006E160E" w:rsidP="008A1DFB">
      <w:pPr>
        <w:rPr>
          <w:rFonts w:cs="Arial"/>
          <w:szCs w:val="24"/>
        </w:rPr>
      </w:pPr>
      <w:r>
        <w:rPr>
          <w:noProof/>
          <w:lang w:eastAsia="en-GB"/>
        </w:rPr>
        <w:drawing>
          <wp:inline distT="0" distB="0" distL="0" distR="0" wp14:anchorId="35B3BDB7" wp14:editId="3B0F164C">
            <wp:extent cx="6840000" cy="2160000"/>
            <wp:effectExtent l="0" t="0" r="18415" b="12065"/>
            <wp:docPr id="51" name="Chart 51"/>
            <wp:cNvGraphicFramePr/>
            <a:graphic xmlns:a="http://schemas.openxmlformats.org/drawingml/2006/main">
              <a:graphicData uri="http://schemas.openxmlformats.org/drawingml/2006/chart">
                <c:chart xmlns:c="http://schemas.openxmlformats.org/drawingml/2006/chart" xmlns:r="http://schemas.openxmlformats.org/officeDocument/2006/relationships" r:id="rId79"/>
              </a:graphicData>
            </a:graphic>
          </wp:inline>
        </w:drawing>
      </w:r>
    </w:p>
    <w:p w14:paraId="06C4E717" w14:textId="77777777" w:rsidR="00E22DA0" w:rsidRPr="0096798A" w:rsidRDefault="00E22DA0" w:rsidP="00BB0A71">
      <w:pPr>
        <w:rPr>
          <w:rFonts w:cs="Arial"/>
          <w:szCs w:val="24"/>
        </w:rPr>
      </w:pPr>
    </w:p>
    <w:p w14:paraId="4AE2013F" w14:textId="77777777" w:rsidR="00D761A3" w:rsidRPr="0096798A" w:rsidRDefault="00D761A3" w:rsidP="008E7061">
      <w:pPr>
        <w:pStyle w:val="Heading3"/>
      </w:pPr>
      <w:bookmarkStart w:id="65" w:name="_Toc76025140"/>
      <w:r w:rsidRPr="0096798A">
        <w:t>Career Progression</w:t>
      </w:r>
      <w:bookmarkEnd w:id="65"/>
    </w:p>
    <w:p w14:paraId="5B56A7F3" w14:textId="21E33F5C" w:rsidR="00247BCB" w:rsidRPr="0096798A" w:rsidRDefault="00C35657" w:rsidP="00BB0A71">
      <w:pPr>
        <w:rPr>
          <w:rFonts w:cs="Arial"/>
          <w:szCs w:val="24"/>
        </w:rPr>
      </w:pPr>
      <w:r w:rsidRPr="0096798A">
        <w:rPr>
          <w:rFonts w:cs="Arial"/>
          <w:szCs w:val="24"/>
        </w:rPr>
        <w:t>The</w:t>
      </w:r>
      <w:r w:rsidR="00AD0A72" w:rsidRPr="0096798A">
        <w:rPr>
          <w:rFonts w:cs="Arial"/>
          <w:szCs w:val="24"/>
        </w:rPr>
        <w:t xml:space="preserve"> </w:t>
      </w:r>
      <w:r w:rsidR="00247BCB" w:rsidRPr="0096798A">
        <w:rPr>
          <w:rFonts w:cs="Arial"/>
          <w:szCs w:val="24"/>
        </w:rPr>
        <w:t xml:space="preserve">great </w:t>
      </w:r>
      <w:r w:rsidR="00AD0A72" w:rsidRPr="0096798A">
        <w:rPr>
          <w:rFonts w:cs="Arial"/>
          <w:szCs w:val="24"/>
        </w:rPr>
        <w:t xml:space="preserve">majority of promoted </w:t>
      </w:r>
      <w:r w:rsidR="00421D21">
        <w:rPr>
          <w:rFonts w:cs="Arial"/>
          <w:szCs w:val="24"/>
        </w:rPr>
        <w:t>members of the workforce</w:t>
      </w:r>
      <w:r w:rsidR="00AD0A72" w:rsidRPr="0096798A">
        <w:rPr>
          <w:rFonts w:cs="Arial"/>
          <w:szCs w:val="24"/>
        </w:rPr>
        <w:t xml:space="preserve"> have declared themselves to be “Heterosexual” – </w:t>
      </w:r>
      <w:r w:rsidR="00421D21">
        <w:rPr>
          <w:rFonts w:cs="Arial"/>
          <w:szCs w:val="24"/>
        </w:rPr>
        <w:t>71</w:t>
      </w:r>
      <w:r w:rsidR="00247BCB" w:rsidRPr="0096798A">
        <w:rPr>
          <w:rFonts w:cs="Arial"/>
          <w:szCs w:val="24"/>
        </w:rPr>
        <w:t xml:space="preserve"> out of </w:t>
      </w:r>
      <w:r w:rsidR="00421D21">
        <w:rPr>
          <w:rFonts w:cs="Arial"/>
          <w:szCs w:val="24"/>
        </w:rPr>
        <w:t xml:space="preserve">106 </w:t>
      </w:r>
      <w:r w:rsidR="00932167" w:rsidRPr="0096798A">
        <w:rPr>
          <w:rFonts w:cs="Arial"/>
          <w:szCs w:val="24"/>
        </w:rPr>
        <w:t>promoted posts (</w:t>
      </w:r>
      <w:r w:rsidR="00421D21">
        <w:rPr>
          <w:rFonts w:cs="Arial"/>
          <w:szCs w:val="24"/>
        </w:rPr>
        <w:t>67.0</w:t>
      </w:r>
      <w:r w:rsidR="0072544F" w:rsidRPr="0096798A">
        <w:rPr>
          <w:rFonts w:cs="Arial"/>
          <w:szCs w:val="24"/>
        </w:rPr>
        <w:t xml:space="preserve">%), which is </w:t>
      </w:r>
      <w:r w:rsidR="00421D21">
        <w:rPr>
          <w:rFonts w:cs="Arial"/>
          <w:szCs w:val="24"/>
        </w:rPr>
        <w:t>7.7% lower</w:t>
      </w:r>
      <w:r w:rsidR="00E46373" w:rsidRPr="0096798A">
        <w:rPr>
          <w:rFonts w:cs="Arial"/>
          <w:szCs w:val="24"/>
        </w:rPr>
        <w:t xml:space="preserve"> the proportion of </w:t>
      </w:r>
      <w:r w:rsidR="00421D21">
        <w:rPr>
          <w:rFonts w:cs="Arial"/>
          <w:szCs w:val="24"/>
        </w:rPr>
        <w:t>the workforce</w:t>
      </w:r>
      <w:r w:rsidR="00E46373" w:rsidRPr="0096798A">
        <w:rPr>
          <w:rFonts w:cs="Arial"/>
          <w:szCs w:val="24"/>
        </w:rPr>
        <w:t xml:space="preserve"> as a whole who identify as “Heterosexual” (</w:t>
      </w:r>
      <w:r w:rsidR="00421D21">
        <w:rPr>
          <w:rFonts w:cs="Arial"/>
          <w:szCs w:val="24"/>
        </w:rPr>
        <w:t>74.7</w:t>
      </w:r>
      <w:r w:rsidR="00247BCB" w:rsidRPr="0096798A">
        <w:rPr>
          <w:rFonts w:cs="Arial"/>
          <w:szCs w:val="24"/>
        </w:rPr>
        <w:t>%)</w:t>
      </w:r>
      <w:r w:rsidR="00AD0A72" w:rsidRPr="0096798A">
        <w:rPr>
          <w:rFonts w:cs="Arial"/>
          <w:szCs w:val="24"/>
        </w:rPr>
        <w:t>.</w:t>
      </w:r>
      <w:r w:rsidR="00901CC7" w:rsidRPr="0096798A">
        <w:rPr>
          <w:rFonts w:cs="Arial"/>
          <w:szCs w:val="24"/>
        </w:rPr>
        <w:t xml:space="preserve"> </w:t>
      </w:r>
      <w:r w:rsidR="00421D21">
        <w:rPr>
          <w:rFonts w:cs="Arial"/>
          <w:szCs w:val="24"/>
        </w:rPr>
        <w:t>10</w:t>
      </w:r>
      <w:r w:rsidR="00C94CCF" w:rsidRPr="0096798A">
        <w:rPr>
          <w:rFonts w:cs="Arial"/>
          <w:szCs w:val="24"/>
        </w:rPr>
        <w:t xml:space="preserve"> (</w:t>
      </w:r>
      <w:r w:rsidR="00421D21">
        <w:rPr>
          <w:rFonts w:cs="Arial"/>
          <w:szCs w:val="24"/>
        </w:rPr>
        <w:t>9.4</w:t>
      </w:r>
      <w:r w:rsidR="00247BCB" w:rsidRPr="0096798A">
        <w:rPr>
          <w:rFonts w:cs="Arial"/>
          <w:szCs w:val="24"/>
        </w:rPr>
        <w:t xml:space="preserve">%) promoted members of </w:t>
      </w:r>
      <w:r w:rsidR="00421D21">
        <w:rPr>
          <w:rFonts w:cs="Arial"/>
          <w:szCs w:val="24"/>
        </w:rPr>
        <w:t>the workforce</w:t>
      </w:r>
      <w:r w:rsidR="00247BCB" w:rsidRPr="0096798A">
        <w:rPr>
          <w:rFonts w:cs="Arial"/>
          <w:szCs w:val="24"/>
        </w:rPr>
        <w:t xml:space="preserve"> did not provide any information on their sexual orientation</w:t>
      </w:r>
      <w:r w:rsidR="00421D21">
        <w:rPr>
          <w:rFonts w:cs="Arial"/>
          <w:szCs w:val="24"/>
        </w:rPr>
        <w:t>, while 12</w:t>
      </w:r>
      <w:r w:rsidR="00D45113">
        <w:rPr>
          <w:rFonts w:cs="Arial"/>
          <w:szCs w:val="24"/>
        </w:rPr>
        <w:t xml:space="preserve"> (</w:t>
      </w:r>
      <w:r w:rsidR="00421D21">
        <w:rPr>
          <w:rFonts w:cs="Arial"/>
          <w:szCs w:val="24"/>
        </w:rPr>
        <w:t>11.3</w:t>
      </w:r>
      <w:r w:rsidR="00C94CCF" w:rsidRPr="0096798A">
        <w:rPr>
          <w:rFonts w:cs="Arial"/>
          <w:szCs w:val="24"/>
        </w:rPr>
        <w:t>%) preferred not to say</w:t>
      </w:r>
      <w:r w:rsidR="00E46373" w:rsidRPr="0096798A">
        <w:rPr>
          <w:rFonts w:cs="Arial"/>
          <w:szCs w:val="24"/>
        </w:rPr>
        <w:t>.</w:t>
      </w:r>
      <w:r w:rsidR="00901CC7" w:rsidRPr="0096798A">
        <w:rPr>
          <w:rFonts w:cs="Arial"/>
          <w:szCs w:val="24"/>
        </w:rPr>
        <w:t xml:space="preserve"> </w:t>
      </w:r>
      <w:r w:rsidR="00C94CCF" w:rsidRPr="0096798A">
        <w:rPr>
          <w:rFonts w:cs="Arial"/>
          <w:szCs w:val="24"/>
        </w:rPr>
        <w:t xml:space="preserve">Information on the sexual orientation of the </w:t>
      </w:r>
      <w:r w:rsidR="00972AE7">
        <w:rPr>
          <w:rFonts w:cs="Arial"/>
          <w:szCs w:val="24"/>
        </w:rPr>
        <w:t>c</w:t>
      </w:r>
      <w:r w:rsidR="00C94CCF" w:rsidRPr="0096798A">
        <w:rPr>
          <w:rFonts w:cs="Arial"/>
          <w:szCs w:val="24"/>
        </w:rPr>
        <w:t xml:space="preserve">olleagues who were promoted </w:t>
      </w:r>
      <w:r w:rsidR="008C6649">
        <w:rPr>
          <w:rFonts w:cs="Arial"/>
          <w:szCs w:val="24"/>
        </w:rPr>
        <w:t>who identify as “Gay/Lesbian”</w:t>
      </w:r>
      <w:r w:rsidR="00421D21">
        <w:rPr>
          <w:rFonts w:cs="Arial"/>
          <w:szCs w:val="24"/>
        </w:rPr>
        <w:t xml:space="preserve"> is 8 (7.5</w:t>
      </w:r>
      <w:r w:rsidR="007D0BC3">
        <w:rPr>
          <w:rFonts w:cs="Arial"/>
          <w:szCs w:val="24"/>
        </w:rPr>
        <w:t>%</w:t>
      </w:r>
      <w:r w:rsidR="00253032">
        <w:rPr>
          <w:rFonts w:cs="Arial"/>
          <w:szCs w:val="24"/>
        </w:rPr>
        <w:t xml:space="preserve">). </w:t>
      </w:r>
      <w:r w:rsidR="00421D21">
        <w:rPr>
          <w:rFonts w:cs="Arial"/>
          <w:szCs w:val="24"/>
        </w:rPr>
        <w:t>The number of promoted members of the workforce who identified</w:t>
      </w:r>
      <w:r w:rsidR="00253032">
        <w:rPr>
          <w:rFonts w:cs="Arial"/>
          <w:szCs w:val="24"/>
        </w:rPr>
        <w:t xml:space="preserve"> themselves as</w:t>
      </w:r>
      <w:r w:rsidR="008C6649">
        <w:rPr>
          <w:rFonts w:cs="Arial"/>
          <w:szCs w:val="24"/>
        </w:rPr>
        <w:t xml:space="preserve"> “Bisexual” or “Other” </w:t>
      </w:r>
      <w:r w:rsidR="00421D21">
        <w:rPr>
          <w:rFonts w:cs="Arial"/>
          <w:szCs w:val="24"/>
        </w:rPr>
        <w:t>were both fewer than 5.</w:t>
      </w:r>
    </w:p>
    <w:p w14:paraId="2675FBDB" w14:textId="77777777" w:rsidR="00D761A3" w:rsidRPr="0096798A" w:rsidRDefault="00D761A3" w:rsidP="00BB0A71">
      <w:pPr>
        <w:rPr>
          <w:rFonts w:cs="Arial"/>
          <w:szCs w:val="24"/>
        </w:rPr>
      </w:pPr>
    </w:p>
    <w:p w14:paraId="174BCD96" w14:textId="19BAFBC8" w:rsidR="00AD0A72" w:rsidRPr="0096798A" w:rsidRDefault="008C6649" w:rsidP="008E7061">
      <w:pPr>
        <w:pStyle w:val="Heading3"/>
      </w:pPr>
      <w:r>
        <w:t>Leavers</w:t>
      </w:r>
    </w:p>
    <w:p w14:paraId="24C4D31E" w14:textId="4A0D9F7E" w:rsidR="00782A10" w:rsidRDefault="00AD0A72" w:rsidP="00BB0A71">
      <w:pPr>
        <w:rPr>
          <w:rFonts w:cs="Arial"/>
          <w:szCs w:val="24"/>
        </w:rPr>
      </w:pPr>
      <w:r w:rsidRPr="0096798A">
        <w:rPr>
          <w:rFonts w:cs="Arial"/>
          <w:szCs w:val="24"/>
        </w:rPr>
        <w:t>During the period under review</w:t>
      </w:r>
      <w:r w:rsidR="00150877">
        <w:rPr>
          <w:rFonts w:cs="Arial"/>
          <w:szCs w:val="24"/>
        </w:rPr>
        <w:t>,</w:t>
      </w:r>
      <w:r w:rsidRPr="0096798A">
        <w:rPr>
          <w:rFonts w:cs="Arial"/>
          <w:szCs w:val="24"/>
        </w:rPr>
        <w:t xml:space="preserve"> </w:t>
      </w:r>
      <w:r w:rsidR="005A3865">
        <w:rPr>
          <w:rFonts w:cs="Arial"/>
          <w:szCs w:val="24"/>
        </w:rPr>
        <w:t>73.1</w:t>
      </w:r>
      <w:r w:rsidR="00304C7C">
        <w:rPr>
          <w:rFonts w:cs="Arial"/>
          <w:szCs w:val="24"/>
        </w:rPr>
        <w:t xml:space="preserve">% of leavers identified as </w:t>
      </w:r>
      <w:r w:rsidR="005A3865">
        <w:rPr>
          <w:rFonts w:cs="Arial"/>
          <w:szCs w:val="24"/>
        </w:rPr>
        <w:t>“Heterosexual”, compared to 74.7</w:t>
      </w:r>
      <w:r w:rsidR="00304C7C">
        <w:rPr>
          <w:rFonts w:cs="Arial"/>
          <w:szCs w:val="24"/>
        </w:rPr>
        <w:t>% of the workforce.</w:t>
      </w:r>
      <w:r w:rsidR="00691900">
        <w:rPr>
          <w:rFonts w:cs="Arial"/>
          <w:szCs w:val="24"/>
        </w:rPr>
        <w:t xml:space="preserve"> </w:t>
      </w:r>
      <w:r w:rsidR="00D75A7D">
        <w:rPr>
          <w:rFonts w:cs="Arial"/>
          <w:szCs w:val="24"/>
        </w:rPr>
        <w:t>9.8</w:t>
      </w:r>
      <w:r w:rsidR="00304C7C">
        <w:rPr>
          <w:rFonts w:cs="Arial"/>
          <w:szCs w:val="24"/>
        </w:rPr>
        <w:t>% of leavers did not provide any information on their sexual or</w:t>
      </w:r>
      <w:r w:rsidR="005A3865">
        <w:rPr>
          <w:rFonts w:cs="Arial"/>
          <w:szCs w:val="24"/>
        </w:rPr>
        <w:t>ientation, in comparison to 12.4</w:t>
      </w:r>
      <w:r w:rsidR="00304C7C">
        <w:rPr>
          <w:rFonts w:cs="Arial"/>
          <w:szCs w:val="24"/>
        </w:rPr>
        <w:t>% of the workforce.</w:t>
      </w:r>
      <w:r w:rsidR="00A63C52">
        <w:rPr>
          <w:rFonts w:cs="Arial"/>
          <w:szCs w:val="24"/>
        </w:rPr>
        <w:t xml:space="preserve"> </w:t>
      </w:r>
      <w:r w:rsidR="00782A10">
        <w:rPr>
          <w:rFonts w:cs="Arial"/>
          <w:szCs w:val="24"/>
        </w:rPr>
        <w:t>The proportion of leavers</w:t>
      </w:r>
      <w:r w:rsidR="005A3865">
        <w:rPr>
          <w:rFonts w:cs="Arial"/>
          <w:szCs w:val="24"/>
        </w:rPr>
        <w:t xml:space="preserve"> who identify as “Gay/Lesbian” was 4.3%, compared to 2.5% of the workforce.  Fewer than 5 leavers identified as “Bisexual”.</w:t>
      </w:r>
    </w:p>
    <w:p w14:paraId="34CDD60A" w14:textId="77777777" w:rsidR="00C641FD" w:rsidRPr="0096798A" w:rsidRDefault="00C641FD" w:rsidP="00BB0A71">
      <w:pPr>
        <w:rPr>
          <w:rFonts w:cs="Arial"/>
          <w:szCs w:val="24"/>
        </w:rPr>
      </w:pPr>
    </w:p>
    <w:p w14:paraId="67B1E9FE" w14:textId="1A22B9AA" w:rsidR="00304C7C" w:rsidRDefault="00304C7C" w:rsidP="00BB0A71">
      <w:pPr>
        <w:rPr>
          <w:rFonts w:cs="Arial"/>
          <w:szCs w:val="24"/>
        </w:rPr>
      </w:pPr>
    </w:p>
    <w:p w14:paraId="67B199A7" w14:textId="77777777" w:rsidR="00C17021" w:rsidRPr="00F825B7" w:rsidRDefault="00C17021" w:rsidP="00BB0A71">
      <w:pPr>
        <w:rPr>
          <w:rFonts w:cs="Arial"/>
          <w:szCs w:val="24"/>
        </w:rPr>
      </w:pPr>
    </w:p>
    <w:p w14:paraId="23609CEC" w14:textId="77777777" w:rsidR="001A0A42" w:rsidRPr="00F825B7" w:rsidRDefault="001A0A42" w:rsidP="00BB0A71">
      <w:pPr>
        <w:rPr>
          <w:rFonts w:eastAsiaTheme="majorEastAsia" w:cs="Arial"/>
          <w:b/>
          <w:bCs/>
          <w:sz w:val="28"/>
          <w:szCs w:val="26"/>
        </w:rPr>
      </w:pPr>
      <w:r w:rsidRPr="00F825B7">
        <w:rPr>
          <w:rFonts w:cs="Arial"/>
        </w:rPr>
        <w:br w:type="page"/>
      </w:r>
    </w:p>
    <w:p w14:paraId="4C70C9DF" w14:textId="77777777" w:rsidR="00C06EE9" w:rsidRPr="00F825B7" w:rsidRDefault="00C06EE9" w:rsidP="0085071C">
      <w:pPr>
        <w:pStyle w:val="Heading2"/>
      </w:pPr>
      <w:bookmarkStart w:id="66" w:name="_Toc76025142"/>
      <w:r w:rsidRPr="00F825B7">
        <w:t>Marriage and Civil Partnership</w:t>
      </w:r>
      <w:bookmarkEnd w:id="66"/>
    </w:p>
    <w:p w14:paraId="11160FED" w14:textId="5C90CB03" w:rsidR="00A35EA5" w:rsidRDefault="00424B9A" w:rsidP="00424B9A">
      <w:pPr>
        <w:rPr>
          <w:rFonts w:cs="Arial"/>
          <w:szCs w:val="24"/>
        </w:rPr>
      </w:pPr>
      <w:r>
        <w:rPr>
          <w:rFonts w:cs="Arial"/>
          <w:szCs w:val="24"/>
        </w:rPr>
        <w:t>In 2024/2025 the proportion of the workforce who indicated that they were married fell again, and since 2019 has dropped from 50.7% to 45.3%.  In that time the proportion of the workforce who indicated that they are single has increased from 44.4% to 50.1%</w:t>
      </w:r>
      <w:r w:rsidR="0034418A">
        <w:rPr>
          <w:rStyle w:val="FootnoteReference"/>
          <w:rFonts w:cs="Arial"/>
          <w:szCs w:val="24"/>
        </w:rPr>
        <w:footnoteReference w:id="12"/>
      </w:r>
      <w:r>
        <w:rPr>
          <w:rFonts w:cs="Arial"/>
          <w:szCs w:val="24"/>
        </w:rPr>
        <w:t>.</w:t>
      </w:r>
    </w:p>
    <w:p w14:paraId="4F534B57" w14:textId="6923D91A" w:rsidR="00327698" w:rsidRDefault="00327698" w:rsidP="00424B9A">
      <w:pPr>
        <w:rPr>
          <w:rFonts w:cs="Arial"/>
          <w:szCs w:val="24"/>
        </w:rPr>
      </w:pPr>
    </w:p>
    <w:p w14:paraId="1F4CBC99" w14:textId="3309AF9C" w:rsidR="00424B9A" w:rsidRDefault="00424B9A" w:rsidP="00424B9A">
      <w:pPr>
        <w:rPr>
          <w:rFonts w:cs="Arial"/>
          <w:szCs w:val="24"/>
        </w:rPr>
      </w:pPr>
      <w:r>
        <w:rPr>
          <w:noProof/>
          <w:lang w:eastAsia="en-GB"/>
        </w:rPr>
        <w:drawing>
          <wp:inline distT="0" distB="0" distL="0" distR="0" wp14:anchorId="15A2B802" wp14:editId="4396698B">
            <wp:extent cx="6840000" cy="2160000"/>
            <wp:effectExtent l="0" t="0" r="18415" b="12065"/>
            <wp:docPr id="48" name="Chart 48"/>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p>
    <w:p w14:paraId="52523C9F" w14:textId="77777777" w:rsidR="003D58E0" w:rsidRDefault="003D58E0" w:rsidP="00424B9A">
      <w:pPr>
        <w:rPr>
          <w:rFonts w:cs="Arial"/>
          <w:szCs w:val="24"/>
        </w:rPr>
      </w:pPr>
    </w:p>
    <w:p w14:paraId="37EC84D7" w14:textId="77777777" w:rsidR="00E20E0D" w:rsidRDefault="00E20E0D" w:rsidP="00424B9A">
      <w:pPr>
        <w:rPr>
          <w:rFonts w:cs="Arial"/>
          <w:szCs w:val="24"/>
        </w:rPr>
      </w:pPr>
      <w:r>
        <w:rPr>
          <w:rFonts w:cs="Arial"/>
          <w:szCs w:val="24"/>
        </w:rPr>
        <w:t>In the language used in eESS “Single” should not be taken as the opposite of “Married”.</w:t>
      </w:r>
      <w:r w:rsidR="00DE06B8">
        <w:rPr>
          <w:rFonts w:cs="Arial"/>
          <w:szCs w:val="24"/>
        </w:rPr>
        <w:t xml:space="preserve"> </w:t>
      </w:r>
      <w:r>
        <w:rPr>
          <w:rFonts w:cs="Arial"/>
          <w:szCs w:val="24"/>
        </w:rPr>
        <w:t>As more people choose not to marry due to social, economic or public health reasons, but are nevertheless in an enduring relationship, it might be better that the language</w:t>
      </w:r>
      <w:r w:rsidR="0004571D">
        <w:rPr>
          <w:rFonts w:cs="Arial"/>
          <w:szCs w:val="24"/>
        </w:rPr>
        <w:t xml:space="preserve"> be changed from “Single” to “Unmarried”, or else the focus shift from marital status to relationship status.</w:t>
      </w:r>
    </w:p>
    <w:p w14:paraId="07B10739" w14:textId="77777777" w:rsidR="00E20E0D" w:rsidRPr="0096798A" w:rsidRDefault="00E20E0D" w:rsidP="00BB0A71">
      <w:pPr>
        <w:rPr>
          <w:rFonts w:cs="Arial"/>
          <w:szCs w:val="24"/>
        </w:rPr>
      </w:pPr>
    </w:p>
    <w:p w14:paraId="2D6EC464" w14:textId="77777777" w:rsidR="00C06EE9" w:rsidRPr="0096798A" w:rsidRDefault="0074297F" w:rsidP="0085071C">
      <w:pPr>
        <w:pStyle w:val="Heading2"/>
      </w:pPr>
      <w:bookmarkStart w:id="67" w:name="_Toc76025143"/>
      <w:r w:rsidRPr="0096798A">
        <w:t>Trans</w:t>
      </w:r>
      <w:r w:rsidR="00105E8B" w:rsidRPr="0096798A">
        <w:t xml:space="preserve"> Staff</w:t>
      </w:r>
      <w:bookmarkEnd w:id="67"/>
    </w:p>
    <w:p w14:paraId="0D70EA07" w14:textId="10E65CFB" w:rsidR="00C06EE9" w:rsidRPr="0096798A" w:rsidRDefault="00E67574" w:rsidP="00BB0A71">
      <w:pPr>
        <w:rPr>
          <w:rFonts w:cs="Arial"/>
          <w:szCs w:val="24"/>
        </w:rPr>
      </w:pPr>
      <w:r w:rsidRPr="0096798A">
        <w:rPr>
          <w:rFonts w:cs="Arial"/>
          <w:szCs w:val="24"/>
        </w:rPr>
        <w:t xml:space="preserve">The </w:t>
      </w:r>
      <w:r w:rsidR="00AE2144">
        <w:rPr>
          <w:rFonts w:cs="Arial"/>
          <w:szCs w:val="24"/>
        </w:rPr>
        <w:t>Staff Engagement Form</w:t>
      </w:r>
      <w:r w:rsidRPr="0096798A">
        <w:rPr>
          <w:rFonts w:cs="Arial"/>
          <w:szCs w:val="24"/>
        </w:rPr>
        <w:t xml:space="preserve"> does not directly ask new members of staff to confirm if they have undergone gender reassignment, or are in the process of doing so</w:t>
      </w:r>
      <w:r w:rsidR="00105E8B" w:rsidRPr="0096798A">
        <w:rPr>
          <w:rFonts w:cs="Arial"/>
          <w:szCs w:val="24"/>
        </w:rPr>
        <w:t>, although the national application form does</w:t>
      </w:r>
      <w:r w:rsidR="001A6BDB" w:rsidRPr="0096798A">
        <w:rPr>
          <w:rFonts w:cs="Arial"/>
          <w:szCs w:val="24"/>
        </w:rPr>
        <w:t>.</w:t>
      </w:r>
      <w:r w:rsidR="00901CC7" w:rsidRPr="0096798A">
        <w:rPr>
          <w:rFonts w:cs="Arial"/>
          <w:szCs w:val="24"/>
        </w:rPr>
        <w:t xml:space="preserve"> </w:t>
      </w:r>
      <w:r w:rsidR="001A6BDB" w:rsidRPr="0096798A">
        <w:rPr>
          <w:rFonts w:cs="Arial"/>
          <w:szCs w:val="24"/>
        </w:rPr>
        <w:t>However, it does ask them whether</w:t>
      </w:r>
      <w:r w:rsidRPr="0096798A">
        <w:rPr>
          <w:rFonts w:cs="Arial"/>
          <w:szCs w:val="24"/>
        </w:rPr>
        <w:t xml:space="preserve"> they </w:t>
      </w:r>
      <w:r w:rsidR="00915350" w:rsidRPr="0096798A">
        <w:rPr>
          <w:rFonts w:cs="Arial"/>
          <w:szCs w:val="24"/>
        </w:rPr>
        <w:t>describe</w:t>
      </w:r>
      <w:r w:rsidRPr="0096798A">
        <w:rPr>
          <w:rFonts w:cs="Arial"/>
          <w:szCs w:val="24"/>
        </w:rPr>
        <w:t xml:space="preserve"> themselves </w:t>
      </w:r>
      <w:r w:rsidR="00915350" w:rsidRPr="0096798A">
        <w:rPr>
          <w:rFonts w:cs="Arial"/>
          <w:szCs w:val="24"/>
        </w:rPr>
        <w:t>as trans</w:t>
      </w:r>
      <w:r w:rsidRPr="0096798A">
        <w:rPr>
          <w:rFonts w:cs="Arial"/>
          <w:szCs w:val="24"/>
        </w:rPr>
        <w:t>.</w:t>
      </w:r>
      <w:r w:rsidR="00901CC7" w:rsidRPr="0096798A">
        <w:rPr>
          <w:rFonts w:cs="Arial"/>
          <w:szCs w:val="24"/>
        </w:rPr>
        <w:t xml:space="preserve"> </w:t>
      </w:r>
      <w:r w:rsidRPr="0096798A">
        <w:rPr>
          <w:rFonts w:cs="Arial"/>
          <w:szCs w:val="24"/>
        </w:rPr>
        <w:t xml:space="preserve">During the monitored period </w:t>
      </w:r>
      <w:r w:rsidR="00AE2144">
        <w:rPr>
          <w:rFonts w:cs="Arial"/>
          <w:szCs w:val="24"/>
        </w:rPr>
        <w:t>5</w:t>
      </w:r>
      <w:r w:rsidR="00EE5B92" w:rsidRPr="0096798A">
        <w:rPr>
          <w:rFonts w:cs="Arial"/>
          <w:szCs w:val="24"/>
        </w:rPr>
        <w:t xml:space="preserve"> or fewer</w:t>
      </w:r>
      <w:r w:rsidR="00EE41D1" w:rsidRPr="0096798A">
        <w:rPr>
          <w:rFonts w:cs="Arial"/>
          <w:szCs w:val="24"/>
        </w:rPr>
        <w:t xml:space="preserve"> members of staff identified as trans</w:t>
      </w:r>
      <w:r w:rsidRPr="0096798A">
        <w:rPr>
          <w:rFonts w:cs="Arial"/>
          <w:szCs w:val="24"/>
        </w:rPr>
        <w:t>.</w:t>
      </w:r>
      <w:r w:rsidR="0004571D">
        <w:rPr>
          <w:rFonts w:cs="Arial"/>
          <w:szCs w:val="24"/>
        </w:rPr>
        <w:t xml:space="preserve"> This indicates a low occurrence when compared with rates of trans people in Scotland, which is about 0.6% of people.</w:t>
      </w:r>
    </w:p>
    <w:p w14:paraId="3FCEBCC6" w14:textId="77777777" w:rsidR="008E2C8F" w:rsidRPr="0096798A" w:rsidRDefault="008E2C8F" w:rsidP="00BB0A71">
      <w:pPr>
        <w:rPr>
          <w:rFonts w:cs="Arial"/>
          <w:szCs w:val="24"/>
        </w:rPr>
      </w:pPr>
    </w:p>
    <w:p w14:paraId="792CD48A" w14:textId="3E92CF0D" w:rsidR="008E2C8F" w:rsidRDefault="008E2C8F" w:rsidP="00BB0A71">
      <w:pPr>
        <w:rPr>
          <w:rFonts w:cs="Arial"/>
          <w:szCs w:val="24"/>
        </w:rPr>
      </w:pPr>
      <w:r w:rsidRPr="0096798A">
        <w:rPr>
          <w:rFonts w:cs="Arial"/>
          <w:szCs w:val="24"/>
        </w:rPr>
        <w:t xml:space="preserve">It should be noted that </w:t>
      </w:r>
      <w:r w:rsidR="00D50A76">
        <w:rPr>
          <w:rFonts w:cs="Arial"/>
          <w:szCs w:val="24"/>
        </w:rPr>
        <w:t xml:space="preserve">eESS </w:t>
      </w:r>
      <w:r w:rsidRPr="0096798A">
        <w:rPr>
          <w:rFonts w:cs="Arial"/>
          <w:szCs w:val="24"/>
        </w:rPr>
        <w:t>allows members of staff to amend their personal details, including equalities information.</w:t>
      </w:r>
      <w:r w:rsidR="00901CC7" w:rsidRPr="0096798A">
        <w:rPr>
          <w:rFonts w:cs="Arial"/>
          <w:szCs w:val="24"/>
        </w:rPr>
        <w:t xml:space="preserve"> </w:t>
      </w:r>
      <w:r w:rsidRPr="0096798A">
        <w:rPr>
          <w:rFonts w:cs="Arial"/>
          <w:szCs w:val="24"/>
        </w:rPr>
        <w:t xml:space="preserve">It also contains the question “Have you, are you or do you plan to undergo </w:t>
      </w:r>
      <w:r w:rsidR="00031820">
        <w:rPr>
          <w:rFonts w:cs="Arial"/>
          <w:szCs w:val="24"/>
        </w:rPr>
        <w:t>gender reassignment (changing gender)</w:t>
      </w:r>
      <w:r w:rsidRPr="0096798A">
        <w:rPr>
          <w:rFonts w:cs="Arial"/>
          <w:szCs w:val="24"/>
        </w:rPr>
        <w:t>?”</w:t>
      </w:r>
      <w:r w:rsidR="00901CC7" w:rsidRPr="0096798A">
        <w:rPr>
          <w:rFonts w:cs="Arial"/>
          <w:szCs w:val="24"/>
        </w:rPr>
        <w:t xml:space="preserve"> </w:t>
      </w:r>
      <w:r w:rsidRPr="0096798A">
        <w:rPr>
          <w:rFonts w:cs="Arial"/>
          <w:szCs w:val="24"/>
        </w:rPr>
        <w:t>Members of staff have the option to respond “Yes”, “No”, “Don’t know” or “Prefer not to say”.</w:t>
      </w:r>
      <w:r w:rsidR="00901CC7" w:rsidRPr="0096798A">
        <w:rPr>
          <w:rFonts w:cs="Arial"/>
          <w:szCs w:val="24"/>
        </w:rPr>
        <w:t xml:space="preserve"> </w:t>
      </w:r>
      <w:r w:rsidR="00EA7A12" w:rsidRPr="0096798A">
        <w:rPr>
          <w:rFonts w:cs="Arial"/>
          <w:szCs w:val="24"/>
        </w:rPr>
        <w:t>Several communications have gone out to staff to inform them of the ability to amend their personal details, including equality information, on eESS.</w:t>
      </w:r>
      <w:r w:rsidR="00DE06B8">
        <w:rPr>
          <w:rFonts w:cs="Arial"/>
          <w:szCs w:val="24"/>
        </w:rPr>
        <w:t xml:space="preserve"> </w:t>
      </w:r>
      <w:r w:rsidR="0004571D">
        <w:rPr>
          <w:rFonts w:cs="Arial"/>
          <w:szCs w:val="24"/>
        </w:rPr>
        <w:t>The language of eESS is, in the context of trans individuals, out of date, and misrepresents the process of transition as a chiefly medical exercise.</w:t>
      </w:r>
    </w:p>
    <w:p w14:paraId="47E29F74" w14:textId="77777777" w:rsidR="0004571D" w:rsidRDefault="0004571D" w:rsidP="00BB0A71">
      <w:pPr>
        <w:rPr>
          <w:rFonts w:cs="Arial"/>
          <w:szCs w:val="24"/>
        </w:rPr>
      </w:pPr>
    </w:p>
    <w:p w14:paraId="5C0BFF94" w14:textId="77777777" w:rsidR="0004571D" w:rsidRPr="0096798A" w:rsidRDefault="0004571D" w:rsidP="00BB0A71">
      <w:pPr>
        <w:rPr>
          <w:rFonts w:cs="Arial"/>
          <w:szCs w:val="24"/>
        </w:rPr>
      </w:pPr>
      <w:r>
        <w:rPr>
          <w:rFonts w:cs="Arial"/>
          <w:szCs w:val="24"/>
        </w:rPr>
        <w:t>The eESS system does not account for third gender or non-binary gender options, which would fall under the Trans heading.</w:t>
      </w:r>
    </w:p>
    <w:p w14:paraId="5358B3D2" w14:textId="77777777" w:rsidR="00C06EE9" w:rsidRPr="0096798A" w:rsidRDefault="00C06EE9" w:rsidP="00BB0A71">
      <w:pPr>
        <w:rPr>
          <w:rFonts w:cs="Arial"/>
          <w:szCs w:val="24"/>
        </w:rPr>
      </w:pPr>
    </w:p>
    <w:p w14:paraId="0CF75E14" w14:textId="77777777" w:rsidR="00C06EE9" w:rsidRPr="0096798A" w:rsidRDefault="00C06EE9" w:rsidP="0085071C">
      <w:pPr>
        <w:pStyle w:val="Heading2"/>
      </w:pPr>
      <w:bookmarkStart w:id="68" w:name="_Toc76025144"/>
      <w:r w:rsidRPr="0096798A">
        <w:t>Pregnancy and Maternity</w:t>
      </w:r>
      <w:bookmarkEnd w:id="68"/>
    </w:p>
    <w:p w14:paraId="08E0D021" w14:textId="5B18F542" w:rsidR="00765430" w:rsidRPr="0096798A" w:rsidRDefault="00457D5E" w:rsidP="00BB0A71">
      <w:pPr>
        <w:rPr>
          <w:rFonts w:cs="Arial"/>
          <w:szCs w:val="24"/>
        </w:rPr>
      </w:pPr>
      <w:r w:rsidRPr="0096798A">
        <w:rPr>
          <w:rFonts w:cs="Arial"/>
          <w:szCs w:val="24"/>
        </w:rPr>
        <w:t xml:space="preserve">During </w:t>
      </w:r>
      <w:r w:rsidR="00F669E3">
        <w:rPr>
          <w:rFonts w:cs="Arial"/>
          <w:szCs w:val="24"/>
        </w:rPr>
        <w:t>the monitored period a total of 101</w:t>
      </w:r>
      <w:r w:rsidR="00F75E18">
        <w:rPr>
          <w:rFonts w:cs="Arial"/>
          <w:szCs w:val="24"/>
        </w:rPr>
        <w:t xml:space="preserve"> instances of maternity leave were recorded</w:t>
      </w:r>
      <w:r w:rsidR="00765430" w:rsidRPr="0096798A">
        <w:rPr>
          <w:rFonts w:cs="Arial"/>
          <w:szCs w:val="24"/>
        </w:rPr>
        <w:t xml:space="preserve">: </w:t>
      </w:r>
    </w:p>
    <w:p w14:paraId="339D3192" w14:textId="61867FBA" w:rsidR="00765430" w:rsidRPr="00496726" w:rsidRDefault="00F669E3" w:rsidP="00496726">
      <w:pPr>
        <w:pStyle w:val="ListParagraph"/>
        <w:numPr>
          <w:ilvl w:val="0"/>
          <w:numId w:val="11"/>
        </w:numPr>
        <w:rPr>
          <w:rFonts w:cs="Arial"/>
          <w:szCs w:val="24"/>
        </w:rPr>
      </w:pPr>
      <w:r>
        <w:rPr>
          <w:rFonts w:cs="Arial"/>
          <w:szCs w:val="24"/>
        </w:rPr>
        <w:t>33</w:t>
      </w:r>
      <w:r w:rsidR="00B3602D" w:rsidRPr="00496726">
        <w:rPr>
          <w:rFonts w:cs="Arial"/>
          <w:szCs w:val="24"/>
        </w:rPr>
        <w:t xml:space="preserve"> were on maternity l</w:t>
      </w:r>
      <w:r w:rsidR="009C6440" w:rsidRPr="00496726">
        <w:rPr>
          <w:rFonts w:cs="Arial"/>
          <w:szCs w:val="24"/>
        </w:rPr>
        <w:t>eave before 1 April 202</w:t>
      </w:r>
      <w:r>
        <w:rPr>
          <w:rFonts w:cs="Arial"/>
          <w:szCs w:val="24"/>
        </w:rPr>
        <w:t>4</w:t>
      </w:r>
      <w:r w:rsidR="00765430" w:rsidRPr="00496726">
        <w:rPr>
          <w:rFonts w:cs="Arial"/>
          <w:szCs w:val="24"/>
        </w:rPr>
        <w:t>;</w:t>
      </w:r>
    </w:p>
    <w:p w14:paraId="30836EA1" w14:textId="6A5B10BC" w:rsidR="00765430" w:rsidRPr="00496726" w:rsidRDefault="00F669E3" w:rsidP="00496726">
      <w:pPr>
        <w:pStyle w:val="ListParagraph"/>
        <w:numPr>
          <w:ilvl w:val="0"/>
          <w:numId w:val="11"/>
        </w:numPr>
        <w:rPr>
          <w:rFonts w:cs="Arial"/>
          <w:szCs w:val="24"/>
        </w:rPr>
      </w:pPr>
      <w:r>
        <w:rPr>
          <w:rFonts w:cs="Arial"/>
          <w:szCs w:val="24"/>
        </w:rPr>
        <w:t>68</w:t>
      </w:r>
      <w:r w:rsidR="00B3602D" w:rsidRPr="00496726">
        <w:rPr>
          <w:rFonts w:cs="Arial"/>
          <w:szCs w:val="24"/>
        </w:rPr>
        <w:t xml:space="preserve"> went on maternity leave between 1</w:t>
      </w:r>
      <w:r w:rsidR="00765430" w:rsidRPr="00496726">
        <w:rPr>
          <w:rFonts w:cs="Arial"/>
          <w:szCs w:val="24"/>
        </w:rPr>
        <w:t xml:space="preserve"> April 20</w:t>
      </w:r>
      <w:r>
        <w:rPr>
          <w:rFonts w:cs="Arial"/>
          <w:szCs w:val="24"/>
        </w:rPr>
        <w:t>24 and 31 March 2025</w:t>
      </w:r>
      <w:r w:rsidR="00765430" w:rsidRPr="00496726">
        <w:rPr>
          <w:rFonts w:cs="Arial"/>
          <w:szCs w:val="24"/>
        </w:rPr>
        <w:t>;</w:t>
      </w:r>
    </w:p>
    <w:p w14:paraId="3D37DFFE" w14:textId="22968234" w:rsidR="00765430" w:rsidRPr="00496726" w:rsidRDefault="00F60137" w:rsidP="00496726">
      <w:pPr>
        <w:pStyle w:val="ListParagraph"/>
        <w:numPr>
          <w:ilvl w:val="0"/>
          <w:numId w:val="11"/>
        </w:numPr>
        <w:rPr>
          <w:rFonts w:cs="Arial"/>
          <w:szCs w:val="24"/>
        </w:rPr>
      </w:pPr>
      <w:r w:rsidRPr="00496726">
        <w:rPr>
          <w:rFonts w:cs="Arial"/>
          <w:szCs w:val="24"/>
        </w:rPr>
        <w:t>44</w:t>
      </w:r>
      <w:r w:rsidR="00B3602D" w:rsidRPr="00496726">
        <w:rPr>
          <w:rFonts w:cs="Arial"/>
          <w:szCs w:val="24"/>
        </w:rPr>
        <w:t xml:space="preserve"> returned from maternity leave </w:t>
      </w:r>
      <w:r w:rsidR="00C0573D" w:rsidRPr="00496726">
        <w:rPr>
          <w:rFonts w:cs="Arial"/>
          <w:szCs w:val="24"/>
        </w:rPr>
        <w:t>during the period under review</w:t>
      </w:r>
      <w:r w:rsidR="00765430" w:rsidRPr="00496726">
        <w:rPr>
          <w:rFonts w:cs="Arial"/>
          <w:szCs w:val="24"/>
        </w:rPr>
        <w:t>;</w:t>
      </w:r>
    </w:p>
    <w:p w14:paraId="2398F462" w14:textId="48C8EE9F" w:rsidR="00765430" w:rsidRPr="00496726" w:rsidRDefault="00581BC5" w:rsidP="00496726">
      <w:pPr>
        <w:pStyle w:val="ListParagraph"/>
        <w:numPr>
          <w:ilvl w:val="0"/>
          <w:numId w:val="11"/>
        </w:numPr>
        <w:rPr>
          <w:rFonts w:cs="Arial"/>
          <w:szCs w:val="24"/>
        </w:rPr>
      </w:pPr>
      <w:r>
        <w:rPr>
          <w:rFonts w:cs="Arial"/>
          <w:szCs w:val="24"/>
        </w:rPr>
        <w:t>53</w:t>
      </w:r>
      <w:r w:rsidR="00B3602D" w:rsidRPr="00496726">
        <w:rPr>
          <w:rFonts w:cs="Arial"/>
          <w:szCs w:val="24"/>
        </w:rPr>
        <w:t xml:space="preserve"> were still on maternity leave after</w:t>
      </w:r>
      <w:r w:rsidR="00C0573D" w:rsidRPr="00496726">
        <w:rPr>
          <w:rFonts w:cs="Arial"/>
          <w:szCs w:val="24"/>
        </w:rPr>
        <w:t xml:space="preserve"> 31 Marc</w:t>
      </w:r>
      <w:r w:rsidR="00C641FD" w:rsidRPr="00496726">
        <w:rPr>
          <w:rFonts w:cs="Arial"/>
          <w:szCs w:val="24"/>
        </w:rPr>
        <w:t>h 202</w:t>
      </w:r>
      <w:r w:rsidR="00F669E3">
        <w:rPr>
          <w:rFonts w:cs="Arial"/>
          <w:szCs w:val="24"/>
        </w:rPr>
        <w:t>4</w:t>
      </w:r>
      <w:r w:rsidR="00765430" w:rsidRPr="00496726">
        <w:rPr>
          <w:rFonts w:cs="Arial"/>
          <w:szCs w:val="24"/>
        </w:rPr>
        <w:t>; and</w:t>
      </w:r>
    </w:p>
    <w:p w14:paraId="72464109" w14:textId="21E75A39" w:rsidR="00C0573D" w:rsidRDefault="00B3602D" w:rsidP="00496726">
      <w:pPr>
        <w:pStyle w:val="ListParagraph"/>
        <w:numPr>
          <w:ilvl w:val="0"/>
          <w:numId w:val="11"/>
        </w:numPr>
      </w:pPr>
      <w:r w:rsidRPr="00496726">
        <w:rPr>
          <w:rFonts w:cs="Arial"/>
        </w:rPr>
        <w:t>of those who took maternity leave</w:t>
      </w:r>
      <w:r w:rsidR="00581BC5">
        <w:rPr>
          <w:rFonts w:cs="Arial"/>
        </w:rPr>
        <w:t>, 15</w:t>
      </w:r>
      <w:r w:rsidRPr="00496726">
        <w:rPr>
          <w:rFonts w:cs="Arial"/>
        </w:rPr>
        <w:t xml:space="preserve"> both went on leave an</w:t>
      </w:r>
      <w:r w:rsidR="00C0573D" w:rsidRPr="00496726">
        <w:rPr>
          <w:rFonts w:cs="Arial"/>
        </w:rPr>
        <w:t>d returned within the monitored period.</w:t>
      </w:r>
      <w:r w:rsidR="00C0573D">
        <w:br w:type="page"/>
      </w:r>
    </w:p>
    <w:p w14:paraId="0C39E8D7" w14:textId="1D852136" w:rsidR="00C06EE9" w:rsidRDefault="00C06EE9" w:rsidP="0029075F">
      <w:pPr>
        <w:pStyle w:val="Heading1"/>
      </w:pPr>
      <w:bookmarkStart w:id="69" w:name="_Toc76025145"/>
      <w:r w:rsidRPr="00F825B7">
        <w:t>Development</w:t>
      </w:r>
      <w:r w:rsidR="00123388" w:rsidRPr="00F825B7">
        <w:t>s</w:t>
      </w:r>
      <w:bookmarkEnd w:id="69"/>
    </w:p>
    <w:p w14:paraId="1757E5C4" w14:textId="089E8834" w:rsidR="0029075F" w:rsidRDefault="0029075F" w:rsidP="0029075F">
      <w:pPr>
        <w:pStyle w:val="NoSpacing"/>
      </w:pPr>
    </w:p>
    <w:p w14:paraId="1694473D" w14:textId="0C07B29C" w:rsidR="0029075F" w:rsidRDefault="0029075F" w:rsidP="0029075F">
      <w:pPr>
        <w:rPr>
          <w:rFonts w:cs="Arial"/>
          <w:szCs w:val="24"/>
        </w:rPr>
      </w:pPr>
      <w:r w:rsidRPr="00AD4CE1">
        <w:rPr>
          <w:rFonts w:cs="Arial"/>
          <w:szCs w:val="24"/>
        </w:rPr>
        <w:t>There are a number of developments in progress, which will have an impact on our workforce</w:t>
      </w:r>
      <w:r w:rsidR="00AD4CE1">
        <w:rPr>
          <w:rFonts w:cs="Arial"/>
          <w:szCs w:val="24"/>
        </w:rPr>
        <w:t>:</w:t>
      </w:r>
    </w:p>
    <w:p w14:paraId="44DBF43A" w14:textId="77777777" w:rsidR="0029075F" w:rsidRDefault="0029075F" w:rsidP="0029075F">
      <w:pPr>
        <w:pStyle w:val="NoSpacing"/>
      </w:pPr>
    </w:p>
    <w:p w14:paraId="04696ED2" w14:textId="77777777" w:rsidR="0029075F" w:rsidRPr="0029075F" w:rsidRDefault="0029075F" w:rsidP="0029075F">
      <w:pPr>
        <w:pStyle w:val="ListParagraph"/>
        <w:keepNext/>
        <w:keepLines/>
        <w:numPr>
          <w:ilvl w:val="0"/>
          <w:numId w:val="1"/>
        </w:numPr>
        <w:contextualSpacing w:val="0"/>
        <w:outlineLvl w:val="1"/>
        <w:rPr>
          <w:rFonts w:eastAsiaTheme="majorEastAsia" w:cstheme="majorBidi"/>
          <w:b/>
          <w:bCs/>
          <w:vanish/>
          <w:sz w:val="28"/>
          <w:szCs w:val="26"/>
        </w:rPr>
      </w:pPr>
    </w:p>
    <w:p w14:paraId="667BD0B6" w14:textId="0F8D2377" w:rsidR="0029075F" w:rsidRPr="0029075F" w:rsidRDefault="0029075F" w:rsidP="0085071C">
      <w:pPr>
        <w:pStyle w:val="Heading2"/>
      </w:pPr>
      <w:r>
        <w:t>Culture Programme</w:t>
      </w:r>
    </w:p>
    <w:p w14:paraId="403AD180" w14:textId="77777777" w:rsidR="0029075F" w:rsidRDefault="0029075F" w:rsidP="00BB0A71">
      <w:pPr>
        <w:rPr>
          <w:rFonts w:cs="Arial"/>
          <w:szCs w:val="24"/>
        </w:rPr>
      </w:pPr>
      <w:r w:rsidRPr="0029075F">
        <w:rPr>
          <w:rFonts w:cs="Arial"/>
          <w:szCs w:val="24"/>
        </w:rPr>
        <w:t xml:space="preserve">Our focus on staff health and wellbeing has been a key driver for further investment in a </w:t>
      </w:r>
      <w:r>
        <w:rPr>
          <w:rFonts w:cs="Arial"/>
          <w:szCs w:val="24"/>
        </w:rPr>
        <w:t xml:space="preserve">Board-wide culture programme.  </w:t>
      </w:r>
      <w:r w:rsidRPr="0029075F">
        <w:rPr>
          <w:rFonts w:cs="Arial"/>
          <w:szCs w:val="24"/>
        </w:rPr>
        <w:t>We have a track record of providing high quality support to our staff with all facets of their wellbeing</w:t>
      </w:r>
      <w:r>
        <w:rPr>
          <w:rFonts w:cs="Arial"/>
          <w:szCs w:val="24"/>
        </w:rPr>
        <w:t>,</w:t>
      </w:r>
      <w:r w:rsidRPr="0029075F">
        <w:rPr>
          <w:rFonts w:cs="Arial"/>
          <w:szCs w:val="24"/>
        </w:rPr>
        <w:t xml:space="preserve"> </w:t>
      </w:r>
      <w:r>
        <w:rPr>
          <w:rFonts w:cs="Arial"/>
          <w:szCs w:val="24"/>
        </w:rPr>
        <w:t>for example the</w:t>
      </w:r>
      <w:r w:rsidRPr="0029075F">
        <w:rPr>
          <w:rFonts w:cs="Arial"/>
          <w:szCs w:val="24"/>
        </w:rPr>
        <w:t xml:space="preserve"> Employee</w:t>
      </w:r>
      <w:r>
        <w:rPr>
          <w:rFonts w:cs="Arial"/>
          <w:szCs w:val="24"/>
        </w:rPr>
        <w:t xml:space="preserve"> Assistance Programme and the Listening Ear </w:t>
      </w:r>
      <w:r w:rsidRPr="0029075F">
        <w:rPr>
          <w:rFonts w:cs="Arial"/>
          <w:szCs w:val="24"/>
        </w:rPr>
        <w:t xml:space="preserve">service. </w:t>
      </w:r>
      <w:r>
        <w:rPr>
          <w:rFonts w:cs="Arial"/>
          <w:szCs w:val="24"/>
        </w:rPr>
        <w:t xml:space="preserve"> </w:t>
      </w:r>
      <w:r w:rsidRPr="0029075F">
        <w:rPr>
          <w:rFonts w:cs="Arial"/>
          <w:szCs w:val="24"/>
        </w:rPr>
        <w:t>We recognise the value in what is already being offered to staff and are keen to build on this and more strategically tackle the root causes of p</w:t>
      </w:r>
      <w:r>
        <w:rPr>
          <w:rFonts w:cs="Arial"/>
          <w:szCs w:val="24"/>
        </w:rPr>
        <w:t>oor wellbeing.</w:t>
      </w:r>
    </w:p>
    <w:p w14:paraId="3D473A10" w14:textId="77777777" w:rsidR="0029075F" w:rsidRDefault="0029075F" w:rsidP="00BB0A71">
      <w:pPr>
        <w:rPr>
          <w:rFonts w:cs="Arial"/>
          <w:szCs w:val="24"/>
        </w:rPr>
      </w:pPr>
    </w:p>
    <w:p w14:paraId="67EB0BB7" w14:textId="77777777" w:rsidR="0029075F" w:rsidRDefault="0029075F" w:rsidP="00BB0A71">
      <w:pPr>
        <w:rPr>
          <w:rFonts w:cs="Arial"/>
          <w:szCs w:val="24"/>
        </w:rPr>
      </w:pPr>
      <w:r w:rsidRPr="0029075F">
        <w:rPr>
          <w:rFonts w:cs="Arial"/>
          <w:szCs w:val="24"/>
        </w:rPr>
        <w:t>During 2024-25 we launched our Kindness Matters culture programme</w:t>
      </w:r>
      <w:r>
        <w:rPr>
          <w:rFonts w:cs="Arial"/>
          <w:szCs w:val="24"/>
        </w:rPr>
        <w:t>,</w:t>
      </w:r>
      <w:r w:rsidRPr="0029075F">
        <w:rPr>
          <w:rFonts w:cs="Arial"/>
          <w:szCs w:val="24"/>
        </w:rPr>
        <w:t xml:space="preserve"> which is based on methodology that has kindness at its core, with growing evidence that being kind has huge benefits: people who show kindness to others are calmer, happier, less stressed and more productive. The relationships we have with our colleagues and the quality of those interactions are also shown to improve, including team wellbeing and effectiveness. All of </w:t>
      </w:r>
      <w:r>
        <w:rPr>
          <w:rFonts w:cs="Arial"/>
          <w:szCs w:val="24"/>
        </w:rPr>
        <w:t>these</w:t>
      </w:r>
      <w:r w:rsidRPr="0029075F">
        <w:rPr>
          <w:rFonts w:cs="Arial"/>
          <w:szCs w:val="24"/>
        </w:rPr>
        <w:t xml:space="preserve"> are fundamental to staff wellbeing and staff experie</w:t>
      </w:r>
      <w:r>
        <w:rPr>
          <w:rFonts w:cs="Arial"/>
          <w:szCs w:val="24"/>
        </w:rPr>
        <w:t>nce</w:t>
      </w:r>
    </w:p>
    <w:p w14:paraId="54D4ED45" w14:textId="77777777" w:rsidR="0029075F" w:rsidRDefault="0029075F" w:rsidP="00BB0A71">
      <w:pPr>
        <w:rPr>
          <w:rFonts w:cs="Arial"/>
          <w:szCs w:val="24"/>
        </w:rPr>
      </w:pPr>
    </w:p>
    <w:p w14:paraId="6A685ECB" w14:textId="42CD0168" w:rsidR="00BC0251" w:rsidRDefault="0029075F" w:rsidP="00BB0A71">
      <w:pPr>
        <w:rPr>
          <w:rFonts w:cs="Arial"/>
          <w:szCs w:val="24"/>
        </w:rPr>
      </w:pPr>
      <w:r>
        <w:rPr>
          <w:rFonts w:cs="Arial"/>
          <w:szCs w:val="24"/>
        </w:rPr>
        <w:t>To date, t</w:t>
      </w:r>
      <w:r w:rsidRPr="0029075F">
        <w:rPr>
          <w:rFonts w:cs="Arial"/>
          <w:szCs w:val="24"/>
        </w:rPr>
        <w:t xml:space="preserve">he Kindness Matters programme has involved extensive engagement with staff and volunteers to identify what makes a good day and a bad day at </w:t>
      </w:r>
      <w:r>
        <w:rPr>
          <w:rFonts w:cs="Arial"/>
          <w:szCs w:val="24"/>
        </w:rPr>
        <w:t>work, as well as engaging with patients and the p</w:t>
      </w:r>
      <w:r w:rsidRPr="0029075F">
        <w:rPr>
          <w:rFonts w:cs="Arial"/>
          <w:szCs w:val="24"/>
        </w:rPr>
        <w:t xml:space="preserve">ublic </w:t>
      </w:r>
      <w:r>
        <w:rPr>
          <w:rFonts w:cs="Arial"/>
          <w:szCs w:val="24"/>
        </w:rPr>
        <w:t xml:space="preserve">regarding </w:t>
      </w:r>
      <w:r w:rsidRPr="0029075F">
        <w:rPr>
          <w:rFonts w:cs="Arial"/>
          <w:szCs w:val="24"/>
        </w:rPr>
        <w:t xml:space="preserve">their experience at the </w:t>
      </w:r>
      <w:r>
        <w:rPr>
          <w:rFonts w:cs="Arial"/>
          <w:szCs w:val="24"/>
        </w:rPr>
        <w:t>NHS GJ</w:t>
      </w:r>
      <w:r w:rsidRPr="0029075F">
        <w:rPr>
          <w:rFonts w:cs="Arial"/>
          <w:szCs w:val="24"/>
        </w:rPr>
        <w:t xml:space="preserve">. </w:t>
      </w:r>
      <w:r>
        <w:rPr>
          <w:rFonts w:cs="Arial"/>
          <w:szCs w:val="24"/>
        </w:rPr>
        <w:t>Going forward, t</w:t>
      </w:r>
      <w:r w:rsidRPr="0029075F">
        <w:rPr>
          <w:rFonts w:cs="Arial"/>
          <w:szCs w:val="24"/>
        </w:rPr>
        <w:t>hi</w:t>
      </w:r>
      <w:r>
        <w:rPr>
          <w:rFonts w:cs="Arial"/>
          <w:szCs w:val="24"/>
        </w:rPr>
        <w:t xml:space="preserve">s feedback, </w:t>
      </w:r>
      <w:r w:rsidRPr="0029075F">
        <w:rPr>
          <w:rFonts w:cs="Arial"/>
          <w:szCs w:val="24"/>
        </w:rPr>
        <w:t>along with existing organisational data</w:t>
      </w:r>
      <w:r>
        <w:rPr>
          <w:rFonts w:cs="Arial"/>
          <w:szCs w:val="24"/>
        </w:rPr>
        <w:t>,</w:t>
      </w:r>
      <w:r w:rsidRPr="0029075F">
        <w:rPr>
          <w:rFonts w:cs="Arial"/>
          <w:szCs w:val="24"/>
        </w:rPr>
        <w:t xml:space="preserve"> will enable us to review our organisation</w:t>
      </w:r>
      <w:r>
        <w:rPr>
          <w:rFonts w:cs="Arial"/>
          <w:szCs w:val="24"/>
        </w:rPr>
        <w:t>al</w:t>
      </w:r>
      <w:r w:rsidRPr="0029075F">
        <w:rPr>
          <w:rFonts w:cs="Arial"/>
          <w:szCs w:val="24"/>
        </w:rPr>
        <w:t xml:space="preserve"> values and identify a behaviour framework to support these values. We will also identify priority actions to ensure we weave these new values into all aspects of organisational life.</w:t>
      </w:r>
    </w:p>
    <w:p w14:paraId="05FC302E" w14:textId="5A707D8B" w:rsidR="00BC0251" w:rsidRDefault="00BC0251" w:rsidP="00BB0A71">
      <w:pPr>
        <w:rPr>
          <w:rFonts w:cs="Arial"/>
          <w:szCs w:val="24"/>
        </w:rPr>
      </w:pPr>
    </w:p>
    <w:p w14:paraId="0EA9AA7F" w14:textId="078618C1" w:rsidR="0029075F" w:rsidRDefault="00481CAD" w:rsidP="0085071C">
      <w:pPr>
        <w:pStyle w:val="Heading2"/>
      </w:pPr>
      <w:r>
        <w:t xml:space="preserve">Supporting Our Workforce </w:t>
      </w:r>
      <w:r w:rsidR="00C97BAA">
        <w:t>With</w:t>
      </w:r>
      <w:r>
        <w:t xml:space="preserve"> Attendance </w:t>
      </w:r>
      <w:r w:rsidR="00C97BAA">
        <w:t>And</w:t>
      </w:r>
      <w:r>
        <w:t xml:space="preserve"> Wellbeing</w:t>
      </w:r>
    </w:p>
    <w:p w14:paraId="52F40941" w14:textId="3276241C" w:rsidR="00481CAD" w:rsidRDefault="00481CAD" w:rsidP="00BB0A71">
      <w:pPr>
        <w:rPr>
          <w:rFonts w:cs="Arial"/>
          <w:szCs w:val="24"/>
        </w:rPr>
      </w:pPr>
      <w:r>
        <w:rPr>
          <w:rFonts w:cs="Arial"/>
          <w:szCs w:val="24"/>
        </w:rPr>
        <w:t xml:space="preserve">We recognise that working in healthcare is incredibly rewarding, but can sometimes be challenging.  In 2025/2026 we are undertaking a programme to ensure that the workforce knows that their health and wellbeing are our top priorities, and how we can support them whether they are at work or off due to an illness.  As part of this support HR colleagues are carrying out drop-in information sessions to talk </w:t>
      </w:r>
      <w:r w:rsidR="006344EE">
        <w:rPr>
          <w:rFonts w:cs="Arial"/>
          <w:szCs w:val="24"/>
        </w:rPr>
        <w:t xml:space="preserve">managers and </w:t>
      </w:r>
      <w:r>
        <w:rPr>
          <w:rFonts w:cs="Arial"/>
          <w:szCs w:val="24"/>
        </w:rPr>
        <w:t>colleagues through any questions they may have about:</w:t>
      </w:r>
    </w:p>
    <w:p w14:paraId="4E7DB0B0" w14:textId="140359B3" w:rsidR="00481CAD" w:rsidRPr="00481CAD" w:rsidRDefault="00481CAD" w:rsidP="00481CAD">
      <w:pPr>
        <w:pStyle w:val="ListParagraph"/>
        <w:numPr>
          <w:ilvl w:val="0"/>
          <w:numId w:val="18"/>
        </w:numPr>
        <w:rPr>
          <w:rFonts w:cs="Arial"/>
          <w:szCs w:val="24"/>
        </w:rPr>
      </w:pPr>
      <w:r w:rsidRPr="00481CAD">
        <w:rPr>
          <w:rFonts w:cs="Arial"/>
          <w:szCs w:val="24"/>
        </w:rPr>
        <w:t>attendance, health and wellbeing, guidelines and policies;</w:t>
      </w:r>
    </w:p>
    <w:p w14:paraId="5F94D79B" w14:textId="4AF74A3A" w:rsidR="00481CAD" w:rsidRPr="00481CAD" w:rsidRDefault="00481CAD" w:rsidP="00481CAD">
      <w:pPr>
        <w:pStyle w:val="ListParagraph"/>
        <w:numPr>
          <w:ilvl w:val="0"/>
          <w:numId w:val="18"/>
        </w:numPr>
        <w:rPr>
          <w:rFonts w:cs="Arial"/>
          <w:szCs w:val="24"/>
        </w:rPr>
      </w:pPr>
      <w:r w:rsidRPr="00481CAD">
        <w:rPr>
          <w:rFonts w:cs="Arial"/>
          <w:szCs w:val="24"/>
        </w:rPr>
        <w:t>how to make a referral to Occupational Health (manager referral or self-referral);</w:t>
      </w:r>
    </w:p>
    <w:p w14:paraId="0BE76E69" w14:textId="5E71BDF6" w:rsidR="00481CAD" w:rsidRPr="00481CAD" w:rsidRDefault="00481CAD" w:rsidP="00481CAD">
      <w:pPr>
        <w:pStyle w:val="ListParagraph"/>
        <w:numPr>
          <w:ilvl w:val="0"/>
          <w:numId w:val="18"/>
        </w:numPr>
        <w:rPr>
          <w:rFonts w:cs="Arial"/>
          <w:szCs w:val="24"/>
        </w:rPr>
      </w:pPr>
      <w:r w:rsidRPr="00481CAD">
        <w:rPr>
          <w:rFonts w:cs="Arial"/>
          <w:szCs w:val="24"/>
        </w:rPr>
        <w:t>phased returns to work after a prolonged period of sickness absence;</w:t>
      </w:r>
    </w:p>
    <w:p w14:paraId="4C916A19" w14:textId="48A143A2" w:rsidR="00481CAD" w:rsidRPr="00481CAD" w:rsidRDefault="00481CAD" w:rsidP="00481CAD">
      <w:pPr>
        <w:pStyle w:val="ListParagraph"/>
        <w:numPr>
          <w:ilvl w:val="0"/>
          <w:numId w:val="18"/>
        </w:numPr>
        <w:rPr>
          <w:rFonts w:cs="Arial"/>
          <w:szCs w:val="24"/>
        </w:rPr>
      </w:pPr>
      <w:r w:rsidRPr="00481CAD">
        <w:rPr>
          <w:rFonts w:cs="Arial"/>
          <w:szCs w:val="24"/>
        </w:rPr>
        <w:t>reasonable adjustments; and</w:t>
      </w:r>
    </w:p>
    <w:p w14:paraId="6DAC7FEE" w14:textId="7F2AFD8F" w:rsidR="00481CAD" w:rsidRPr="00481CAD" w:rsidRDefault="00481CAD" w:rsidP="00481CAD">
      <w:pPr>
        <w:pStyle w:val="ListParagraph"/>
        <w:numPr>
          <w:ilvl w:val="0"/>
          <w:numId w:val="18"/>
        </w:numPr>
        <w:rPr>
          <w:rFonts w:cs="Arial"/>
          <w:szCs w:val="24"/>
        </w:rPr>
      </w:pPr>
      <w:r w:rsidRPr="00481CAD">
        <w:rPr>
          <w:rFonts w:cs="Arial"/>
          <w:szCs w:val="24"/>
        </w:rPr>
        <w:t>anything else that colleagues might like to ask regarding attendance and wellbeing.</w:t>
      </w:r>
    </w:p>
    <w:p w14:paraId="2F4E5056" w14:textId="46DC33BD" w:rsidR="00481CAD" w:rsidRDefault="00481CAD" w:rsidP="00BB0A71">
      <w:pPr>
        <w:rPr>
          <w:rFonts w:cs="Arial"/>
          <w:szCs w:val="24"/>
        </w:rPr>
      </w:pPr>
    </w:p>
    <w:p w14:paraId="08B9BD18" w14:textId="04AF0F9F" w:rsidR="00C97BAA" w:rsidRDefault="00C97BAA" w:rsidP="00BB0A71">
      <w:pPr>
        <w:rPr>
          <w:rFonts w:cs="Arial"/>
          <w:szCs w:val="24"/>
        </w:rPr>
      </w:pPr>
      <w:r>
        <w:rPr>
          <w:rFonts w:cs="Arial"/>
          <w:szCs w:val="24"/>
        </w:rPr>
        <w:t xml:space="preserve">Our support for our colleagues with attendance at work and their wellbeing is assisted by both our local </w:t>
      </w:r>
      <w:hyperlink r:id="rId81" w:history="1">
        <w:r w:rsidRPr="00C97BAA">
          <w:rPr>
            <w:rStyle w:val="Hyperlink"/>
            <w:rFonts w:cs="Arial"/>
            <w:szCs w:val="24"/>
          </w:rPr>
          <w:t>Health and Wellbeing Hub</w:t>
        </w:r>
      </w:hyperlink>
      <w:r>
        <w:rPr>
          <w:rFonts w:cs="Arial"/>
          <w:szCs w:val="24"/>
        </w:rPr>
        <w:t xml:space="preserve"> and the national </w:t>
      </w:r>
      <w:hyperlink r:id="rId82" w:history="1">
        <w:r w:rsidRPr="00C97BAA">
          <w:rPr>
            <w:rStyle w:val="Hyperlink"/>
            <w:rFonts w:cs="Arial"/>
            <w:szCs w:val="24"/>
          </w:rPr>
          <w:t>Wellbeing Hub</w:t>
        </w:r>
      </w:hyperlink>
      <w:r>
        <w:rPr>
          <w:rFonts w:cs="Arial"/>
          <w:szCs w:val="24"/>
        </w:rPr>
        <w:t>, which is available for everyone working in health, social care and social work in Scotland</w:t>
      </w:r>
    </w:p>
    <w:p w14:paraId="0A672AE6" w14:textId="77777777" w:rsidR="00481CAD" w:rsidRDefault="00481CAD" w:rsidP="00BB0A71">
      <w:pPr>
        <w:rPr>
          <w:rFonts w:cs="Arial"/>
          <w:szCs w:val="24"/>
        </w:rPr>
      </w:pPr>
    </w:p>
    <w:p w14:paraId="797DB564" w14:textId="047C409D" w:rsidR="0029075F" w:rsidRDefault="00A13B7C" w:rsidP="0085071C">
      <w:pPr>
        <w:pStyle w:val="Heading2"/>
      </w:pPr>
      <w:r>
        <w:t>Mainstreaming Equalities</w:t>
      </w:r>
    </w:p>
    <w:p w14:paraId="79C5F676" w14:textId="62CA4642" w:rsidR="00A13B7C" w:rsidRPr="00A13B7C" w:rsidRDefault="00A13B7C" w:rsidP="00A13B7C">
      <w:pPr>
        <w:rPr>
          <w:rFonts w:cs="Arial"/>
          <w:szCs w:val="24"/>
        </w:rPr>
      </w:pPr>
      <w:r w:rsidRPr="00A13B7C">
        <w:rPr>
          <w:rFonts w:cs="Arial"/>
          <w:szCs w:val="24"/>
        </w:rPr>
        <w:t xml:space="preserve">NHS Golden Jubilee is committed to mainstreaming equalities across all nine protected characteristics as defined by the </w:t>
      </w:r>
      <w:hyperlink r:id="rId83" w:history="1">
        <w:r w:rsidRPr="00A13B7C">
          <w:rPr>
            <w:rStyle w:val="Hyperlink"/>
            <w:rFonts w:cs="Arial"/>
            <w:szCs w:val="24"/>
          </w:rPr>
          <w:t>Equality Act 2010</w:t>
        </w:r>
      </w:hyperlink>
      <w:r w:rsidRPr="00A13B7C">
        <w:rPr>
          <w:rFonts w:cs="Arial"/>
          <w:szCs w:val="24"/>
        </w:rPr>
        <w:t xml:space="preserve"> and </w:t>
      </w:r>
      <w:hyperlink r:id="rId84" w:history="1">
        <w:r w:rsidRPr="00A13B7C">
          <w:rPr>
            <w:rStyle w:val="Hyperlink"/>
            <w:rFonts w:cs="Arial"/>
            <w:szCs w:val="24"/>
          </w:rPr>
          <w:t>Fairer Scotland Duty</w:t>
        </w:r>
      </w:hyperlink>
      <w:r w:rsidRPr="00A13B7C">
        <w:rPr>
          <w:rFonts w:cs="Arial"/>
          <w:szCs w:val="24"/>
        </w:rPr>
        <w:t xml:space="preserve"> (FSD) to build on our long-standing reputation as a progressive organisation that is focused on maintaining an inclusive culture for our patients, service users, customers, </w:t>
      </w:r>
      <w:r>
        <w:rPr>
          <w:rFonts w:cs="Arial"/>
          <w:szCs w:val="24"/>
        </w:rPr>
        <w:t>workforce</w:t>
      </w:r>
      <w:r w:rsidRPr="00A13B7C">
        <w:rPr>
          <w:rFonts w:cs="Arial"/>
          <w:szCs w:val="24"/>
        </w:rPr>
        <w:t xml:space="preserve">, and volunteers.  </w:t>
      </w:r>
    </w:p>
    <w:p w14:paraId="3A8CF6D1" w14:textId="77777777" w:rsidR="00A13B7C" w:rsidRPr="00A13B7C" w:rsidRDefault="00A13B7C" w:rsidP="00A13B7C">
      <w:pPr>
        <w:rPr>
          <w:rFonts w:cs="Arial"/>
          <w:szCs w:val="24"/>
        </w:rPr>
      </w:pPr>
    </w:p>
    <w:p w14:paraId="4CE583C5" w14:textId="77777777" w:rsidR="00A13B7C" w:rsidRPr="00A13B7C" w:rsidRDefault="00A13B7C" w:rsidP="00A13B7C">
      <w:pPr>
        <w:rPr>
          <w:rFonts w:cs="Arial"/>
          <w:szCs w:val="24"/>
        </w:rPr>
      </w:pPr>
      <w:r w:rsidRPr="00A13B7C">
        <w:rPr>
          <w:rFonts w:cs="Arial"/>
          <w:szCs w:val="24"/>
        </w:rPr>
        <w:t>We recognise the immense value that a diverse workforce brings by offering different perspectives on how we deliver high-quality, safe, effective and person-centred care. This diversity helps to foster a healthy, vibrant, and inclusive culture throughout our organisation. Alongside this, we are also deeply committed to the ongoing development of the care and services we provide to patients, ensuring equality of access for the diverse population of Scotland we proudly serve.</w:t>
      </w:r>
    </w:p>
    <w:p w14:paraId="1BFD0039" w14:textId="5569DBFC" w:rsidR="00A13B7C" w:rsidRDefault="00A13B7C" w:rsidP="00A13B7C">
      <w:pPr>
        <w:rPr>
          <w:rFonts w:cs="Arial"/>
          <w:szCs w:val="24"/>
        </w:rPr>
      </w:pPr>
    </w:p>
    <w:p w14:paraId="592935AD" w14:textId="77777777" w:rsidR="00CF3672" w:rsidRPr="00A13B7C" w:rsidRDefault="00CF3672" w:rsidP="00A13B7C">
      <w:pPr>
        <w:rPr>
          <w:rFonts w:cs="Arial"/>
          <w:szCs w:val="24"/>
        </w:rPr>
      </w:pPr>
    </w:p>
    <w:p w14:paraId="53FE5483" w14:textId="3657C6C2" w:rsidR="00A13B7C" w:rsidRPr="00A13B7C" w:rsidRDefault="00A13B7C" w:rsidP="00A13B7C">
      <w:pPr>
        <w:rPr>
          <w:rFonts w:cs="Arial"/>
          <w:szCs w:val="24"/>
        </w:rPr>
      </w:pPr>
      <w:r w:rsidRPr="00A13B7C">
        <w:rPr>
          <w:rFonts w:cs="Arial"/>
          <w:szCs w:val="24"/>
        </w:rPr>
        <w:t xml:space="preserve">We have multiple strategies, policies and </w:t>
      </w:r>
      <w:r w:rsidR="00CF3672" w:rsidRPr="00A13B7C">
        <w:rPr>
          <w:rFonts w:cs="Arial"/>
          <w:szCs w:val="24"/>
        </w:rPr>
        <w:t>work streams</w:t>
      </w:r>
      <w:r w:rsidRPr="00A13B7C">
        <w:rPr>
          <w:rFonts w:cs="Arial"/>
          <w:szCs w:val="24"/>
        </w:rPr>
        <w:t xml:space="preserve"> specifically focusing on embedding equality, diversity and inclusion throughout our organisational culture, including the </w:t>
      </w:r>
      <w:hyperlink r:id="rId85" w:history="1">
        <w:r w:rsidRPr="00A13B7C">
          <w:rPr>
            <w:rStyle w:val="Hyperlink"/>
            <w:rFonts w:cs="Arial"/>
            <w:szCs w:val="24"/>
          </w:rPr>
          <w:t>NHS Golden Jubilee Equality Outcomes 2025 – 2029</w:t>
        </w:r>
      </w:hyperlink>
      <w:r w:rsidRPr="00A13B7C">
        <w:rPr>
          <w:rFonts w:cs="Arial"/>
          <w:szCs w:val="24"/>
        </w:rPr>
        <w:t xml:space="preserve">, </w:t>
      </w:r>
      <w:hyperlink r:id="rId86" w:history="1">
        <w:r w:rsidRPr="00A13B7C">
          <w:rPr>
            <w:rStyle w:val="Hyperlink"/>
            <w:rFonts w:cs="Arial"/>
            <w:szCs w:val="24"/>
          </w:rPr>
          <w:t>Embracing Equality Diversity and Human Rights Policy</w:t>
        </w:r>
      </w:hyperlink>
      <w:r w:rsidRPr="00A13B7C">
        <w:rPr>
          <w:rFonts w:cs="Arial"/>
          <w:szCs w:val="24"/>
        </w:rPr>
        <w:t xml:space="preserve"> and our  </w:t>
      </w:r>
      <w:hyperlink r:id="rId87" w:history="1">
        <w:r w:rsidRPr="00A13B7C">
          <w:rPr>
            <w:rStyle w:val="Hyperlink"/>
            <w:rFonts w:cs="Arial"/>
            <w:szCs w:val="24"/>
          </w:rPr>
          <w:t>Health and Wellbeing Strategy</w:t>
        </w:r>
      </w:hyperlink>
      <w:r w:rsidRPr="00A13B7C">
        <w:rPr>
          <w:rFonts w:cs="Arial"/>
          <w:szCs w:val="24"/>
        </w:rPr>
        <w:t>.</w:t>
      </w:r>
    </w:p>
    <w:p w14:paraId="5EFCFC35" w14:textId="77777777" w:rsidR="00A13B7C" w:rsidRPr="00A13B7C" w:rsidRDefault="00A13B7C" w:rsidP="00A13B7C">
      <w:pPr>
        <w:rPr>
          <w:rFonts w:cs="Arial"/>
          <w:szCs w:val="24"/>
        </w:rPr>
      </w:pPr>
    </w:p>
    <w:p w14:paraId="2DC78899" w14:textId="17E409AE" w:rsidR="00A13B7C" w:rsidRDefault="00A13B7C" w:rsidP="00A13B7C">
      <w:pPr>
        <w:rPr>
          <w:rFonts w:cs="Arial"/>
          <w:szCs w:val="24"/>
        </w:rPr>
      </w:pPr>
      <w:r w:rsidRPr="00A13B7C">
        <w:rPr>
          <w:rFonts w:cs="Arial"/>
          <w:szCs w:val="24"/>
        </w:rPr>
        <w:t>Our Equalities group is chaired by the Deputy Director of People and Culture and meets on a quarterly basis to ensure that progress on the delivery of our Equality Outcomes forms an integral part of the organisational governance structure.</w:t>
      </w:r>
    </w:p>
    <w:p w14:paraId="22540445" w14:textId="2FA5795F" w:rsidR="00222B20" w:rsidRDefault="00222B20" w:rsidP="00A13B7C">
      <w:pPr>
        <w:rPr>
          <w:rFonts w:cs="Arial"/>
          <w:szCs w:val="24"/>
        </w:rPr>
      </w:pPr>
    </w:p>
    <w:p w14:paraId="7A2DF385" w14:textId="47A821B2" w:rsidR="00222B20" w:rsidRDefault="00222B20" w:rsidP="00A13B7C">
      <w:pPr>
        <w:rPr>
          <w:rFonts w:cs="Arial"/>
          <w:szCs w:val="24"/>
        </w:rPr>
      </w:pPr>
      <w:r>
        <w:rPr>
          <w:rFonts w:cs="Arial"/>
          <w:szCs w:val="24"/>
        </w:rPr>
        <w:t>In 2025/2026 we are placing a strong focus on mainstreaming equalities across the organisation via the following strategies and workstreams, which will have an impact on patients and our workforce:</w:t>
      </w:r>
    </w:p>
    <w:p w14:paraId="4BC272F4" w14:textId="77777777" w:rsidR="00222B20" w:rsidRPr="00222B20" w:rsidRDefault="00222B20" w:rsidP="00222B20">
      <w:pPr>
        <w:rPr>
          <w:rFonts w:cs="Arial"/>
          <w:szCs w:val="24"/>
        </w:rPr>
      </w:pPr>
      <w:r w:rsidRPr="00222B20">
        <w:rPr>
          <w:rFonts w:cs="Arial"/>
          <w:szCs w:val="24"/>
        </w:rPr>
        <w:t>holistic care package for SACCS patients with a learning disability.</w:t>
      </w:r>
    </w:p>
    <w:p w14:paraId="7DC0D321" w14:textId="2CF9F84E" w:rsidR="00222B20" w:rsidRPr="00222B20" w:rsidRDefault="00222B20" w:rsidP="00222B20">
      <w:pPr>
        <w:pStyle w:val="ListParagraph"/>
        <w:numPr>
          <w:ilvl w:val="0"/>
          <w:numId w:val="20"/>
        </w:numPr>
        <w:rPr>
          <w:rFonts w:cs="Arial"/>
          <w:szCs w:val="24"/>
        </w:rPr>
      </w:pPr>
      <w:r>
        <w:rPr>
          <w:rFonts w:cs="Arial"/>
          <w:szCs w:val="24"/>
        </w:rPr>
        <w:t>l</w:t>
      </w:r>
      <w:r w:rsidRPr="00222B20">
        <w:rPr>
          <w:rFonts w:cs="Arial"/>
          <w:szCs w:val="24"/>
        </w:rPr>
        <w:t>evel 4 ward upgrade</w:t>
      </w:r>
      <w:r>
        <w:rPr>
          <w:rFonts w:cs="Arial"/>
          <w:szCs w:val="24"/>
        </w:rPr>
        <w:t>,</w:t>
      </w:r>
      <w:r w:rsidRPr="00222B20">
        <w:rPr>
          <w:rFonts w:cs="Arial"/>
          <w:szCs w:val="24"/>
        </w:rPr>
        <w:t xml:space="preserve"> featuring best practice design for inc</w:t>
      </w:r>
      <w:r>
        <w:rPr>
          <w:rFonts w:cs="Arial"/>
          <w:szCs w:val="24"/>
        </w:rPr>
        <w:t>lusivity, focusing on dementia/</w:t>
      </w:r>
      <w:r w:rsidRPr="00222B20">
        <w:rPr>
          <w:rFonts w:cs="Arial"/>
          <w:szCs w:val="24"/>
        </w:rPr>
        <w:t>vi</w:t>
      </w:r>
      <w:r>
        <w:rPr>
          <w:rFonts w:cs="Arial"/>
          <w:szCs w:val="24"/>
        </w:rPr>
        <w:t>sual impairment friendly design;</w:t>
      </w:r>
    </w:p>
    <w:p w14:paraId="697086AE" w14:textId="5040C674" w:rsidR="00222B20" w:rsidRPr="00222B20" w:rsidRDefault="00222B20" w:rsidP="00222B20">
      <w:pPr>
        <w:pStyle w:val="ListParagraph"/>
        <w:numPr>
          <w:ilvl w:val="0"/>
          <w:numId w:val="20"/>
        </w:numPr>
        <w:rPr>
          <w:rFonts w:cs="Arial"/>
          <w:szCs w:val="24"/>
        </w:rPr>
      </w:pPr>
      <w:r>
        <w:rPr>
          <w:rFonts w:cs="Arial"/>
          <w:szCs w:val="24"/>
        </w:rPr>
        <w:t>i</w:t>
      </w:r>
      <w:r w:rsidRPr="00222B20">
        <w:rPr>
          <w:rFonts w:cs="Arial"/>
          <w:szCs w:val="24"/>
        </w:rPr>
        <w:t>ntroduction of a dedicated br</w:t>
      </w:r>
      <w:r>
        <w:rPr>
          <w:rFonts w:cs="Arial"/>
          <w:szCs w:val="24"/>
        </w:rPr>
        <w:t>east-feeding facility for staff;</w:t>
      </w:r>
    </w:p>
    <w:p w14:paraId="1CEBBE6B" w14:textId="20991F4F" w:rsidR="00222B20" w:rsidRPr="00222B20" w:rsidRDefault="00222B20" w:rsidP="00222B20">
      <w:pPr>
        <w:pStyle w:val="ListParagraph"/>
        <w:numPr>
          <w:ilvl w:val="0"/>
          <w:numId w:val="20"/>
        </w:numPr>
        <w:rPr>
          <w:rFonts w:cs="Arial"/>
          <w:szCs w:val="24"/>
        </w:rPr>
      </w:pPr>
      <w:r>
        <w:rPr>
          <w:rFonts w:cs="Arial"/>
          <w:szCs w:val="24"/>
        </w:rPr>
        <w:t>u</w:t>
      </w:r>
      <w:r w:rsidRPr="00222B20">
        <w:rPr>
          <w:rFonts w:cs="Arial"/>
          <w:szCs w:val="24"/>
        </w:rPr>
        <w:t>pgrade of existing accessible sanitary facilities within our main hospital building to align with best practice for incl</w:t>
      </w:r>
      <w:r>
        <w:rPr>
          <w:rFonts w:cs="Arial"/>
          <w:szCs w:val="24"/>
        </w:rPr>
        <w:t>usivity;</w:t>
      </w:r>
    </w:p>
    <w:p w14:paraId="1AF4D65B" w14:textId="04FBA8BB" w:rsidR="00222B20" w:rsidRPr="00222B20" w:rsidRDefault="00222B20" w:rsidP="00222B20">
      <w:pPr>
        <w:pStyle w:val="ListParagraph"/>
        <w:numPr>
          <w:ilvl w:val="0"/>
          <w:numId w:val="20"/>
        </w:numPr>
        <w:rPr>
          <w:rFonts w:cs="Arial"/>
          <w:szCs w:val="24"/>
        </w:rPr>
      </w:pPr>
      <w:r>
        <w:rPr>
          <w:rFonts w:cs="Arial"/>
          <w:szCs w:val="24"/>
        </w:rPr>
        <w:t>a</w:t>
      </w:r>
      <w:r w:rsidRPr="00222B20">
        <w:rPr>
          <w:rFonts w:cs="Arial"/>
          <w:szCs w:val="24"/>
        </w:rPr>
        <w:t xml:space="preserve"> suite of training focusing on neurodiversity, prevention of sexual harassment and managers</w:t>
      </w:r>
      <w:r>
        <w:rPr>
          <w:rFonts w:cs="Arial"/>
          <w:szCs w:val="24"/>
        </w:rPr>
        <w:t>’</w:t>
      </w:r>
      <w:r w:rsidRPr="00222B20">
        <w:rPr>
          <w:rFonts w:cs="Arial"/>
          <w:szCs w:val="24"/>
        </w:rPr>
        <w:t xml:space="preserve"> responsi</w:t>
      </w:r>
      <w:r>
        <w:rPr>
          <w:rFonts w:cs="Arial"/>
          <w:szCs w:val="24"/>
        </w:rPr>
        <w:t>bilities for disabled employees;</w:t>
      </w:r>
    </w:p>
    <w:p w14:paraId="3DD01F79" w14:textId="173A1315" w:rsidR="00222B20" w:rsidRPr="00222B20" w:rsidRDefault="00222B20" w:rsidP="00222B20">
      <w:pPr>
        <w:pStyle w:val="ListParagraph"/>
        <w:numPr>
          <w:ilvl w:val="0"/>
          <w:numId w:val="20"/>
        </w:numPr>
        <w:rPr>
          <w:rFonts w:cs="Arial"/>
          <w:szCs w:val="24"/>
        </w:rPr>
      </w:pPr>
      <w:r>
        <w:rPr>
          <w:rFonts w:cs="Arial"/>
          <w:szCs w:val="24"/>
        </w:rPr>
        <w:t>e</w:t>
      </w:r>
      <w:r w:rsidRPr="00222B20">
        <w:rPr>
          <w:rFonts w:cs="Arial"/>
          <w:szCs w:val="24"/>
        </w:rPr>
        <w:t xml:space="preserve">stablishment of </w:t>
      </w:r>
      <w:r>
        <w:rPr>
          <w:rFonts w:cs="Arial"/>
          <w:szCs w:val="24"/>
        </w:rPr>
        <w:t xml:space="preserve">a </w:t>
      </w:r>
      <w:r w:rsidRPr="00222B20">
        <w:rPr>
          <w:rFonts w:cs="Arial"/>
          <w:szCs w:val="24"/>
        </w:rPr>
        <w:t xml:space="preserve">national </w:t>
      </w:r>
      <w:r>
        <w:rPr>
          <w:rFonts w:cs="Arial"/>
          <w:szCs w:val="24"/>
        </w:rPr>
        <w:t>short-life working group</w:t>
      </w:r>
      <w:r w:rsidRPr="00222B20">
        <w:rPr>
          <w:rFonts w:cs="Arial"/>
          <w:szCs w:val="24"/>
        </w:rPr>
        <w:t xml:space="preserve"> to generate and deliver a</w:t>
      </w:r>
      <w:r>
        <w:rPr>
          <w:rFonts w:cs="Arial"/>
          <w:szCs w:val="24"/>
        </w:rPr>
        <w:t xml:space="preserve"> new Accessible Communications P</w:t>
      </w:r>
      <w:r w:rsidRPr="00222B20">
        <w:rPr>
          <w:rFonts w:cs="Arial"/>
          <w:szCs w:val="24"/>
        </w:rPr>
        <w:t>olicy for NHS Scotlan</w:t>
      </w:r>
      <w:r>
        <w:rPr>
          <w:rFonts w:cs="Arial"/>
          <w:szCs w:val="24"/>
        </w:rPr>
        <w:t>d;</w:t>
      </w:r>
    </w:p>
    <w:p w14:paraId="74544A8F" w14:textId="706A82D0" w:rsidR="00222B20" w:rsidRPr="00222B20" w:rsidRDefault="00222B20" w:rsidP="00222B20">
      <w:pPr>
        <w:pStyle w:val="ListParagraph"/>
        <w:numPr>
          <w:ilvl w:val="0"/>
          <w:numId w:val="20"/>
        </w:numPr>
        <w:rPr>
          <w:rFonts w:cs="Arial"/>
          <w:szCs w:val="24"/>
        </w:rPr>
      </w:pPr>
      <w:r w:rsidRPr="00222B20">
        <w:rPr>
          <w:rFonts w:cs="Arial"/>
          <w:szCs w:val="24"/>
        </w:rPr>
        <w:t>NHS</w:t>
      </w:r>
      <w:r w:rsidR="00CC26BC">
        <w:rPr>
          <w:rFonts w:cs="Arial"/>
          <w:szCs w:val="24"/>
        </w:rPr>
        <w:t xml:space="preserve"> </w:t>
      </w:r>
      <w:r w:rsidRPr="00222B20">
        <w:rPr>
          <w:rFonts w:cs="Arial"/>
          <w:szCs w:val="24"/>
        </w:rPr>
        <w:t>GJ D</w:t>
      </w:r>
      <w:r w:rsidR="00CC26BC">
        <w:rPr>
          <w:rFonts w:cs="Arial"/>
          <w:szCs w:val="24"/>
        </w:rPr>
        <w:t>isability Leadership conference;</w:t>
      </w:r>
    </w:p>
    <w:p w14:paraId="60BD357A" w14:textId="3786A41F" w:rsidR="00222B20" w:rsidRPr="00222B20" w:rsidRDefault="00CC26BC" w:rsidP="00222B20">
      <w:pPr>
        <w:pStyle w:val="ListParagraph"/>
        <w:numPr>
          <w:ilvl w:val="0"/>
          <w:numId w:val="20"/>
        </w:numPr>
        <w:rPr>
          <w:rFonts w:cs="Arial"/>
          <w:szCs w:val="24"/>
        </w:rPr>
      </w:pPr>
      <w:r>
        <w:rPr>
          <w:rFonts w:cs="Arial"/>
          <w:szCs w:val="24"/>
        </w:rPr>
        <w:t>i</w:t>
      </w:r>
      <w:r w:rsidR="00222B20" w:rsidRPr="00222B20">
        <w:rPr>
          <w:rFonts w:cs="Arial"/>
          <w:szCs w:val="24"/>
        </w:rPr>
        <w:t>ntroduction of new equalities monitoring tab within the Clinical Governance service user feedback template to allow for thematic analysis to be undertaken accord</w:t>
      </w:r>
      <w:r>
        <w:rPr>
          <w:rFonts w:cs="Arial"/>
          <w:szCs w:val="24"/>
        </w:rPr>
        <w:t>ing to protected characteristic;</w:t>
      </w:r>
    </w:p>
    <w:p w14:paraId="55B967F4" w14:textId="0A5CDC63" w:rsidR="00222B20" w:rsidRPr="00222B20" w:rsidRDefault="00CC26BC" w:rsidP="00222B20">
      <w:pPr>
        <w:pStyle w:val="ListParagraph"/>
        <w:numPr>
          <w:ilvl w:val="0"/>
          <w:numId w:val="20"/>
        </w:numPr>
        <w:rPr>
          <w:rFonts w:cs="Arial"/>
          <w:szCs w:val="24"/>
        </w:rPr>
      </w:pPr>
      <w:r>
        <w:rPr>
          <w:rFonts w:cs="Arial"/>
          <w:szCs w:val="24"/>
        </w:rPr>
        <w:t>i</w:t>
      </w:r>
      <w:r w:rsidR="00222B20" w:rsidRPr="00222B20">
        <w:rPr>
          <w:rFonts w:cs="Arial"/>
          <w:szCs w:val="24"/>
        </w:rPr>
        <w:t>ntroduction of equalities monitoring for participants undertaking medical trial</w:t>
      </w:r>
      <w:r>
        <w:rPr>
          <w:rFonts w:cs="Arial"/>
          <w:szCs w:val="24"/>
        </w:rPr>
        <w:t>s within the Research Institute;</w:t>
      </w:r>
    </w:p>
    <w:p w14:paraId="44D5E54A" w14:textId="06CF1F3E" w:rsidR="00222B20" w:rsidRPr="00222B20" w:rsidRDefault="00CC26BC" w:rsidP="00222B20">
      <w:pPr>
        <w:pStyle w:val="ListParagraph"/>
        <w:numPr>
          <w:ilvl w:val="0"/>
          <w:numId w:val="20"/>
        </w:numPr>
        <w:rPr>
          <w:rFonts w:cs="Arial"/>
          <w:szCs w:val="24"/>
        </w:rPr>
      </w:pPr>
      <w:r>
        <w:rPr>
          <w:rFonts w:cs="Arial"/>
          <w:szCs w:val="24"/>
        </w:rPr>
        <w:t>i</w:t>
      </w:r>
      <w:r w:rsidR="00222B20" w:rsidRPr="00222B20">
        <w:rPr>
          <w:rFonts w:cs="Arial"/>
          <w:szCs w:val="24"/>
        </w:rPr>
        <w:t>ntroduction of QR cod</w:t>
      </w:r>
      <w:r>
        <w:rPr>
          <w:rFonts w:cs="Arial"/>
          <w:szCs w:val="24"/>
        </w:rPr>
        <w:t>es on hotel restaurant/bar menu</w:t>
      </w:r>
      <w:r w:rsidR="00222B20" w:rsidRPr="00222B20">
        <w:rPr>
          <w:rFonts w:cs="Arial"/>
          <w:szCs w:val="24"/>
        </w:rPr>
        <w:t xml:space="preserve">s to generate alternative digital formats </w:t>
      </w:r>
      <w:r>
        <w:rPr>
          <w:rFonts w:cs="Arial"/>
          <w:szCs w:val="24"/>
        </w:rPr>
        <w:t>for use by assistive technology; and</w:t>
      </w:r>
    </w:p>
    <w:p w14:paraId="2D3620B5" w14:textId="748E7F43" w:rsidR="00222B20" w:rsidRPr="00222B20" w:rsidRDefault="00CC26BC" w:rsidP="00222B20">
      <w:pPr>
        <w:pStyle w:val="ListParagraph"/>
        <w:numPr>
          <w:ilvl w:val="0"/>
          <w:numId w:val="20"/>
        </w:numPr>
        <w:rPr>
          <w:rFonts w:cs="Arial"/>
          <w:szCs w:val="24"/>
        </w:rPr>
      </w:pPr>
      <w:r>
        <w:rPr>
          <w:rFonts w:cs="Arial"/>
          <w:szCs w:val="24"/>
        </w:rPr>
        <w:t>review of Staff N</w:t>
      </w:r>
      <w:r w:rsidR="00222B20" w:rsidRPr="00222B20">
        <w:rPr>
          <w:rFonts w:cs="Arial"/>
          <w:szCs w:val="24"/>
        </w:rPr>
        <w:t>etworks to enhance opportunities and outputs.</w:t>
      </w:r>
    </w:p>
    <w:p w14:paraId="7EA5FA01" w14:textId="34745704" w:rsidR="00A13B7C" w:rsidRDefault="00A13B7C" w:rsidP="00A13B7C">
      <w:pPr>
        <w:rPr>
          <w:rFonts w:cs="Arial"/>
          <w:szCs w:val="24"/>
        </w:rPr>
      </w:pPr>
    </w:p>
    <w:p w14:paraId="6E3AF184" w14:textId="536060A5" w:rsidR="006B44B0" w:rsidRDefault="006B44B0" w:rsidP="0085071C">
      <w:pPr>
        <w:pStyle w:val="Heading2"/>
      </w:pPr>
      <w:r>
        <w:t>Anti-Racism Action Plan</w:t>
      </w:r>
    </w:p>
    <w:p w14:paraId="33688397" w14:textId="598B234D" w:rsidR="006B44B0" w:rsidRDefault="006B44B0" w:rsidP="00A13B7C">
      <w:pPr>
        <w:rPr>
          <w:rFonts w:cs="Arial"/>
          <w:szCs w:val="24"/>
        </w:rPr>
      </w:pPr>
      <w:r>
        <w:rPr>
          <w:rFonts w:cs="Arial"/>
          <w:szCs w:val="24"/>
        </w:rPr>
        <w:t>In October 2025, NHS GJ will launch its new Anti-Racism Action Plan (ARAP) to coincide with Black History Month.  Our ARAP will focus on targeted measures to mitigate racialized health inequalities for our workforce and service users, establishing NHS GJ as a proud anti-racist organisation.  Our plans will be structured around the themes of:</w:t>
      </w:r>
    </w:p>
    <w:p w14:paraId="49D62753" w14:textId="72877319" w:rsidR="006B44B0" w:rsidRPr="006B44B0" w:rsidRDefault="006B44B0" w:rsidP="006B44B0">
      <w:pPr>
        <w:pStyle w:val="ListParagraph"/>
        <w:numPr>
          <w:ilvl w:val="0"/>
          <w:numId w:val="21"/>
        </w:numPr>
        <w:rPr>
          <w:rFonts w:cs="Arial"/>
          <w:szCs w:val="24"/>
        </w:rPr>
      </w:pPr>
      <w:r w:rsidRPr="006B44B0">
        <w:rPr>
          <w:rFonts w:cs="Arial"/>
          <w:szCs w:val="24"/>
        </w:rPr>
        <w:t>leadership and accountability;</w:t>
      </w:r>
    </w:p>
    <w:p w14:paraId="51576F95" w14:textId="4214E113" w:rsidR="006B44B0" w:rsidRPr="006B44B0" w:rsidRDefault="006B44B0" w:rsidP="006B44B0">
      <w:pPr>
        <w:pStyle w:val="ListParagraph"/>
        <w:numPr>
          <w:ilvl w:val="0"/>
          <w:numId w:val="21"/>
        </w:numPr>
        <w:rPr>
          <w:rFonts w:cs="Arial"/>
          <w:szCs w:val="24"/>
        </w:rPr>
      </w:pPr>
      <w:r w:rsidRPr="006B44B0">
        <w:rPr>
          <w:rFonts w:cs="Arial"/>
          <w:szCs w:val="24"/>
        </w:rPr>
        <w:t>organisational culture;</w:t>
      </w:r>
    </w:p>
    <w:p w14:paraId="360B652D" w14:textId="18E0C8FC" w:rsidR="006B44B0" w:rsidRPr="006B44B0" w:rsidRDefault="006B44B0" w:rsidP="006B44B0">
      <w:pPr>
        <w:pStyle w:val="ListParagraph"/>
        <w:numPr>
          <w:ilvl w:val="0"/>
          <w:numId w:val="21"/>
        </w:numPr>
        <w:rPr>
          <w:rFonts w:cs="Arial"/>
          <w:szCs w:val="24"/>
        </w:rPr>
      </w:pPr>
      <w:r w:rsidRPr="006B44B0">
        <w:rPr>
          <w:rFonts w:cs="Arial"/>
          <w:szCs w:val="24"/>
        </w:rPr>
        <w:t>equity of opportunity;</w:t>
      </w:r>
    </w:p>
    <w:p w14:paraId="028B3B20" w14:textId="40BB3E2C" w:rsidR="006B44B0" w:rsidRPr="006B44B0" w:rsidRDefault="006B44B0" w:rsidP="006B44B0">
      <w:pPr>
        <w:pStyle w:val="ListParagraph"/>
        <w:numPr>
          <w:ilvl w:val="0"/>
          <w:numId w:val="21"/>
        </w:numPr>
        <w:rPr>
          <w:rFonts w:cs="Arial"/>
          <w:szCs w:val="24"/>
        </w:rPr>
      </w:pPr>
      <w:r w:rsidRPr="006B44B0">
        <w:rPr>
          <w:rFonts w:cs="Arial"/>
          <w:szCs w:val="24"/>
        </w:rPr>
        <w:t>using data to inform actions; and</w:t>
      </w:r>
    </w:p>
    <w:p w14:paraId="6A4CFD37" w14:textId="602EE4B3" w:rsidR="006B44B0" w:rsidRPr="006B44B0" w:rsidRDefault="006B44B0" w:rsidP="006B44B0">
      <w:pPr>
        <w:pStyle w:val="ListParagraph"/>
        <w:numPr>
          <w:ilvl w:val="0"/>
          <w:numId w:val="21"/>
        </w:numPr>
        <w:rPr>
          <w:rFonts w:cs="Arial"/>
          <w:szCs w:val="24"/>
        </w:rPr>
      </w:pPr>
      <w:r w:rsidRPr="006B44B0">
        <w:rPr>
          <w:rFonts w:cs="Arial"/>
          <w:szCs w:val="24"/>
        </w:rPr>
        <w:t>addressing concerns.</w:t>
      </w:r>
    </w:p>
    <w:p w14:paraId="471E9FCC" w14:textId="77777777" w:rsidR="006B44B0" w:rsidRDefault="006B44B0" w:rsidP="00A13B7C">
      <w:pPr>
        <w:rPr>
          <w:rFonts w:cs="Arial"/>
          <w:szCs w:val="24"/>
        </w:rPr>
      </w:pPr>
    </w:p>
    <w:p w14:paraId="4668BDD8" w14:textId="0DFDA53E" w:rsidR="00A13B7C" w:rsidRDefault="00A13B7C" w:rsidP="0085071C">
      <w:pPr>
        <w:pStyle w:val="Heading2"/>
      </w:pPr>
      <w:r>
        <w:t>Staff Networks</w:t>
      </w:r>
    </w:p>
    <w:p w14:paraId="56B900C2" w14:textId="0E05DB3E" w:rsidR="00A13B7C" w:rsidRDefault="00A13B7C" w:rsidP="00A13B7C">
      <w:pPr>
        <w:rPr>
          <w:rFonts w:cs="Arial"/>
          <w:szCs w:val="24"/>
        </w:rPr>
      </w:pPr>
      <w:r w:rsidRPr="00A13B7C">
        <w:rPr>
          <w:rFonts w:cs="Arial"/>
          <w:szCs w:val="24"/>
        </w:rPr>
        <w:t xml:space="preserve">NHS </w:t>
      </w:r>
      <w:r>
        <w:rPr>
          <w:rFonts w:cs="Arial"/>
          <w:szCs w:val="24"/>
        </w:rPr>
        <w:t>GJ</w:t>
      </w:r>
      <w:r w:rsidRPr="00A13B7C">
        <w:rPr>
          <w:rFonts w:cs="Arial"/>
          <w:szCs w:val="24"/>
        </w:rPr>
        <w:t xml:space="preserve"> recognise</w:t>
      </w:r>
      <w:r>
        <w:rPr>
          <w:rFonts w:cs="Arial"/>
          <w:szCs w:val="24"/>
        </w:rPr>
        <w:t>s</w:t>
      </w:r>
      <w:r w:rsidRPr="00A13B7C">
        <w:rPr>
          <w:rFonts w:cs="Arial"/>
          <w:szCs w:val="24"/>
        </w:rPr>
        <w:t xml:space="preserve"> the benefits that staff networks can bring towards fostering an inclusive workplace culture. Over recent years we have embarked on an ambitious journey to establish a family of seven networks led by </w:t>
      </w:r>
      <w:r>
        <w:rPr>
          <w:rFonts w:cs="Arial"/>
          <w:szCs w:val="24"/>
        </w:rPr>
        <w:t>our workforce</w:t>
      </w:r>
      <w:r w:rsidRPr="00A13B7C">
        <w:rPr>
          <w:rFonts w:cs="Arial"/>
          <w:szCs w:val="24"/>
        </w:rPr>
        <w:t xml:space="preserve">, for </w:t>
      </w:r>
      <w:r>
        <w:rPr>
          <w:rFonts w:cs="Arial"/>
          <w:szCs w:val="24"/>
        </w:rPr>
        <w:t>our workforce</w:t>
      </w:r>
      <w:r w:rsidRPr="00A13B7C">
        <w:rPr>
          <w:rFonts w:cs="Arial"/>
          <w:szCs w:val="24"/>
        </w:rPr>
        <w:t xml:space="preserve"> to represent the nine protected chara</w:t>
      </w:r>
      <w:r>
        <w:rPr>
          <w:rFonts w:cs="Arial"/>
          <w:szCs w:val="24"/>
        </w:rPr>
        <w:t>cteristics and Fairer Scotland D</w:t>
      </w:r>
      <w:r w:rsidRPr="00A13B7C">
        <w:rPr>
          <w:rFonts w:cs="Arial"/>
          <w:szCs w:val="24"/>
        </w:rPr>
        <w:t>uty.  Each Network Chair is a member of the NHS GJ Equalities Group, which gives colleagues an extra way to have their voice heard and share their lived experience.</w:t>
      </w:r>
    </w:p>
    <w:p w14:paraId="11B8880F" w14:textId="406493F5" w:rsidR="00CF3672" w:rsidRDefault="00CF3672" w:rsidP="00A13B7C">
      <w:pPr>
        <w:rPr>
          <w:rFonts w:cs="Arial"/>
          <w:szCs w:val="24"/>
        </w:rPr>
      </w:pPr>
    </w:p>
    <w:p w14:paraId="6D8CE230" w14:textId="06544E35" w:rsidR="00CF3672" w:rsidRDefault="00CF3672" w:rsidP="00A13B7C">
      <w:pPr>
        <w:rPr>
          <w:rFonts w:cs="Arial"/>
          <w:szCs w:val="24"/>
        </w:rPr>
      </w:pPr>
      <w:r>
        <w:rPr>
          <w:rFonts w:cs="Arial"/>
          <w:szCs w:val="24"/>
        </w:rPr>
        <w:t>Our current Staff Networks are:</w:t>
      </w:r>
    </w:p>
    <w:tbl>
      <w:tblPr>
        <w:tblStyle w:val="TableGrid"/>
        <w:tblW w:w="0" w:type="auto"/>
        <w:tblLook w:val="04A0" w:firstRow="1" w:lastRow="0" w:firstColumn="1" w:lastColumn="0" w:noHBand="0" w:noVBand="1"/>
      </w:tblPr>
      <w:tblGrid>
        <w:gridCol w:w="1980"/>
        <w:gridCol w:w="4111"/>
        <w:gridCol w:w="4671"/>
      </w:tblGrid>
      <w:tr w:rsidR="00CF3672" w:rsidRPr="00CF3672" w14:paraId="2ABC8C81" w14:textId="77777777" w:rsidTr="00CF3672">
        <w:tc>
          <w:tcPr>
            <w:tcW w:w="1980" w:type="dxa"/>
            <w:vAlign w:val="center"/>
          </w:tcPr>
          <w:p w14:paraId="68970EB5" w14:textId="12FCBD97" w:rsidR="00CF3672" w:rsidRPr="00CF3672" w:rsidRDefault="00CF3672" w:rsidP="00A13B7C">
            <w:pPr>
              <w:rPr>
                <w:rFonts w:cs="Arial"/>
                <w:b/>
                <w:szCs w:val="24"/>
              </w:rPr>
            </w:pPr>
            <w:r w:rsidRPr="00CF3672">
              <w:rPr>
                <w:rFonts w:cs="Arial"/>
                <w:b/>
                <w:szCs w:val="24"/>
              </w:rPr>
              <w:t>Staff Network</w:t>
            </w:r>
          </w:p>
        </w:tc>
        <w:tc>
          <w:tcPr>
            <w:tcW w:w="4111" w:type="dxa"/>
            <w:vAlign w:val="center"/>
          </w:tcPr>
          <w:p w14:paraId="061C16F1" w14:textId="177763A7" w:rsidR="00CF3672" w:rsidRPr="00CF3672" w:rsidRDefault="00CF3672" w:rsidP="00A13B7C">
            <w:pPr>
              <w:rPr>
                <w:rFonts w:cs="Arial"/>
                <w:b/>
                <w:szCs w:val="24"/>
              </w:rPr>
            </w:pPr>
            <w:r w:rsidRPr="00CF3672">
              <w:rPr>
                <w:rFonts w:cs="Arial"/>
                <w:b/>
                <w:szCs w:val="24"/>
              </w:rPr>
              <w:t>Protected Characteristic</w:t>
            </w:r>
          </w:p>
        </w:tc>
        <w:tc>
          <w:tcPr>
            <w:tcW w:w="4671" w:type="dxa"/>
            <w:vAlign w:val="center"/>
          </w:tcPr>
          <w:p w14:paraId="7EA8BF37" w14:textId="5F0AF9C7" w:rsidR="00CF3672" w:rsidRPr="00CF3672" w:rsidRDefault="00CF3672" w:rsidP="00A13B7C">
            <w:pPr>
              <w:rPr>
                <w:rFonts w:cs="Arial"/>
                <w:b/>
                <w:szCs w:val="24"/>
              </w:rPr>
            </w:pPr>
            <w:r w:rsidRPr="00CF3672">
              <w:rPr>
                <w:rFonts w:cs="Arial"/>
                <w:b/>
                <w:szCs w:val="24"/>
              </w:rPr>
              <w:t>Executive Lead</w:t>
            </w:r>
          </w:p>
        </w:tc>
      </w:tr>
      <w:tr w:rsidR="00CF3672" w14:paraId="6C71ED80" w14:textId="77777777" w:rsidTr="00CF3672">
        <w:tc>
          <w:tcPr>
            <w:tcW w:w="1980" w:type="dxa"/>
            <w:vAlign w:val="center"/>
          </w:tcPr>
          <w:p w14:paraId="1E66FD84" w14:textId="0AE9D218" w:rsidR="00CF3672" w:rsidRDefault="00CF3672" w:rsidP="00A13B7C">
            <w:pPr>
              <w:rPr>
                <w:rFonts w:cs="Arial"/>
                <w:szCs w:val="24"/>
              </w:rPr>
            </w:pPr>
            <w:r>
              <w:rPr>
                <w:rFonts w:cs="Arial"/>
                <w:szCs w:val="24"/>
              </w:rPr>
              <w:t>Ethnic Minority</w:t>
            </w:r>
          </w:p>
        </w:tc>
        <w:tc>
          <w:tcPr>
            <w:tcW w:w="4111" w:type="dxa"/>
            <w:vAlign w:val="center"/>
          </w:tcPr>
          <w:p w14:paraId="701883D2" w14:textId="5D7893D6" w:rsidR="00CF3672" w:rsidRDefault="00CF3672" w:rsidP="00A13B7C">
            <w:pPr>
              <w:rPr>
                <w:rFonts w:cs="Arial"/>
                <w:szCs w:val="24"/>
              </w:rPr>
            </w:pPr>
            <w:r>
              <w:rPr>
                <w:rFonts w:cs="Arial"/>
                <w:szCs w:val="24"/>
              </w:rPr>
              <w:t>Race</w:t>
            </w:r>
          </w:p>
        </w:tc>
        <w:tc>
          <w:tcPr>
            <w:tcW w:w="4671" w:type="dxa"/>
            <w:vAlign w:val="center"/>
          </w:tcPr>
          <w:p w14:paraId="77860B71" w14:textId="1D839E81" w:rsidR="00CF3672" w:rsidRDefault="00CF3672" w:rsidP="00A13B7C">
            <w:pPr>
              <w:rPr>
                <w:rFonts w:cs="Arial"/>
                <w:szCs w:val="24"/>
              </w:rPr>
            </w:pPr>
            <w:r>
              <w:rPr>
                <w:rFonts w:cs="Arial"/>
                <w:szCs w:val="24"/>
              </w:rPr>
              <w:t>Medical Director</w:t>
            </w:r>
          </w:p>
        </w:tc>
      </w:tr>
      <w:tr w:rsidR="00CF3672" w14:paraId="301E492B" w14:textId="77777777" w:rsidTr="00CF3672">
        <w:tc>
          <w:tcPr>
            <w:tcW w:w="1980" w:type="dxa"/>
            <w:vAlign w:val="center"/>
          </w:tcPr>
          <w:p w14:paraId="69B146A7" w14:textId="019898DB" w:rsidR="00CF3672" w:rsidRDefault="00CF3672" w:rsidP="00A13B7C">
            <w:pPr>
              <w:rPr>
                <w:rFonts w:cs="Arial"/>
                <w:szCs w:val="24"/>
              </w:rPr>
            </w:pPr>
            <w:r>
              <w:rPr>
                <w:rFonts w:cs="Arial"/>
                <w:szCs w:val="24"/>
              </w:rPr>
              <w:t>Ability</w:t>
            </w:r>
          </w:p>
        </w:tc>
        <w:tc>
          <w:tcPr>
            <w:tcW w:w="4111" w:type="dxa"/>
            <w:vAlign w:val="center"/>
          </w:tcPr>
          <w:p w14:paraId="50F057F2" w14:textId="3EB5A23C" w:rsidR="00CF3672" w:rsidRDefault="00CF3672" w:rsidP="00A13B7C">
            <w:pPr>
              <w:rPr>
                <w:rFonts w:cs="Arial"/>
                <w:szCs w:val="24"/>
              </w:rPr>
            </w:pPr>
            <w:r>
              <w:rPr>
                <w:rFonts w:cs="Arial"/>
                <w:szCs w:val="24"/>
              </w:rPr>
              <w:t>Disability</w:t>
            </w:r>
          </w:p>
        </w:tc>
        <w:tc>
          <w:tcPr>
            <w:tcW w:w="4671" w:type="dxa"/>
            <w:vAlign w:val="center"/>
          </w:tcPr>
          <w:p w14:paraId="2F6AD29B" w14:textId="65E23BE6" w:rsidR="00CF3672" w:rsidRDefault="00CF3672" w:rsidP="00A13B7C">
            <w:pPr>
              <w:rPr>
                <w:rFonts w:cs="Arial"/>
                <w:szCs w:val="24"/>
              </w:rPr>
            </w:pPr>
            <w:r>
              <w:rPr>
                <w:rFonts w:cs="Arial"/>
                <w:szCs w:val="24"/>
              </w:rPr>
              <w:t>Director of Strategy, Planning and Performance</w:t>
            </w:r>
          </w:p>
        </w:tc>
      </w:tr>
      <w:tr w:rsidR="00CF3672" w14:paraId="48D4E667" w14:textId="77777777" w:rsidTr="00CF3672">
        <w:tc>
          <w:tcPr>
            <w:tcW w:w="1980" w:type="dxa"/>
            <w:vAlign w:val="center"/>
          </w:tcPr>
          <w:p w14:paraId="14E9CDB1" w14:textId="1845DF82" w:rsidR="00CF3672" w:rsidRDefault="00CF3672" w:rsidP="00A13B7C">
            <w:pPr>
              <w:rPr>
                <w:rFonts w:cs="Arial"/>
                <w:szCs w:val="24"/>
              </w:rPr>
            </w:pPr>
            <w:r>
              <w:rPr>
                <w:rFonts w:cs="Arial"/>
                <w:szCs w:val="24"/>
              </w:rPr>
              <w:t>LGBT+</w:t>
            </w:r>
          </w:p>
        </w:tc>
        <w:tc>
          <w:tcPr>
            <w:tcW w:w="4111" w:type="dxa"/>
            <w:vAlign w:val="center"/>
          </w:tcPr>
          <w:p w14:paraId="2B382A3D" w14:textId="77777777" w:rsidR="00CF3672" w:rsidRDefault="00CF3672" w:rsidP="00A13B7C">
            <w:pPr>
              <w:rPr>
                <w:rFonts w:cs="Arial"/>
                <w:szCs w:val="24"/>
              </w:rPr>
            </w:pPr>
            <w:r>
              <w:rPr>
                <w:rFonts w:cs="Arial"/>
                <w:szCs w:val="24"/>
              </w:rPr>
              <w:t>Sexual orientation</w:t>
            </w:r>
          </w:p>
          <w:p w14:paraId="6884B552" w14:textId="0832B771" w:rsidR="00CF3672" w:rsidRDefault="00CF3672" w:rsidP="00A13B7C">
            <w:pPr>
              <w:rPr>
                <w:rFonts w:cs="Arial"/>
                <w:szCs w:val="24"/>
              </w:rPr>
            </w:pPr>
            <w:r>
              <w:rPr>
                <w:rFonts w:cs="Arial"/>
                <w:szCs w:val="24"/>
              </w:rPr>
              <w:t>Gender reassignment (trans status)</w:t>
            </w:r>
          </w:p>
        </w:tc>
        <w:tc>
          <w:tcPr>
            <w:tcW w:w="4671" w:type="dxa"/>
            <w:vAlign w:val="center"/>
          </w:tcPr>
          <w:p w14:paraId="462D0991" w14:textId="324FDA24" w:rsidR="00CF3672" w:rsidRDefault="00CF3672" w:rsidP="00A13B7C">
            <w:pPr>
              <w:rPr>
                <w:rFonts w:cs="Arial"/>
                <w:szCs w:val="24"/>
              </w:rPr>
            </w:pPr>
            <w:r>
              <w:rPr>
                <w:rFonts w:cs="Arial"/>
                <w:szCs w:val="24"/>
              </w:rPr>
              <w:t>Director of Nursing</w:t>
            </w:r>
          </w:p>
        </w:tc>
      </w:tr>
      <w:tr w:rsidR="00CF3672" w14:paraId="002EB2EF" w14:textId="77777777" w:rsidTr="00CF3672">
        <w:tc>
          <w:tcPr>
            <w:tcW w:w="1980" w:type="dxa"/>
            <w:vAlign w:val="center"/>
          </w:tcPr>
          <w:p w14:paraId="2A97D862" w14:textId="4B58F613" w:rsidR="00CF3672" w:rsidRDefault="00CF3672" w:rsidP="00A13B7C">
            <w:pPr>
              <w:rPr>
                <w:rFonts w:cs="Arial"/>
                <w:szCs w:val="24"/>
              </w:rPr>
            </w:pPr>
            <w:r>
              <w:rPr>
                <w:rFonts w:cs="Arial"/>
                <w:szCs w:val="24"/>
              </w:rPr>
              <w:t>Young Person’s</w:t>
            </w:r>
          </w:p>
        </w:tc>
        <w:tc>
          <w:tcPr>
            <w:tcW w:w="4111" w:type="dxa"/>
            <w:vAlign w:val="center"/>
          </w:tcPr>
          <w:p w14:paraId="4D6BF46C" w14:textId="77777777" w:rsidR="00CF3672" w:rsidRDefault="00CF3672" w:rsidP="00A13B7C">
            <w:pPr>
              <w:rPr>
                <w:rFonts w:cs="Arial"/>
                <w:szCs w:val="24"/>
              </w:rPr>
            </w:pPr>
            <w:r>
              <w:rPr>
                <w:rFonts w:cs="Arial"/>
                <w:szCs w:val="24"/>
              </w:rPr>
              <w:t>Age</w:t>
            </w:r>
          </w:p>
          <w:p w14:paraId="1E54EEB6" w14:textId="10167CCE" w:rsidR="00CF3672" w:rsidRDefault="00CF3672" w:rsidP="00A13B7C">
            <w:pPr>
              <w:rPr>
                <w:rFonts w:cs="Arial"/>
                <w:szCs w:val="24"/>
              </w:rPr>
            </w:pPr>
            <w:r>
              <w:rPr>
                <w:rFonts w:cs="Arial"/>
                <w:szCs w:val="24"/>
              </w:rPr>
              <w:t>Socio-economic status</w:t>
            </w:r>
          </w:p>
        </w:tc>
        <w:tc>
          <w:tcPr>
            <w:tcW w:w="4671" w:type="dxa"/>
            <w:vAlign w:val="center"/>
          </w:tcPr>
          <w:p w14:paraId="3B567E0E" w14:textId="2ABA734E" w:rsidR="00CF3672" w:rsidRDefault="00CF3672" w:rsidP="00A13B7C">
            <w:pPr>
              <w:rPr>
                <w:rFonts w:cs="Arial"/>
                <w:szCs w:val="24"/>
              </w:rPr>
            </w:pPr>
            <w:r>
              <w:rPr>
                <w:rFonts w:cs="Arial"/>
                <w:szCs w:val="24"/>
              </w:rPr>
              <w:t>Director of Finance</w:t>
            </w:r>
          </w:p>
        </w:tc>
      </w:tr>
      <w:tr w:rsidR="00CF3672" w14:paraId="4EE484E3" w14:textId="77777777" w:rsidTr="00CF3672">
        <w:tc>
          <w:tcPr>
            <w:tcW w:w="1980" w:type="dxa"/>
            <w:vAlign w:val="center"/>
          </w:tcPr>
          <w:p w14:paraId="1A93381E" w14:textId="38862C11" w:rsidR="00CF3672" w:rsidRDefault="00CF3672" w:rsidP="00A13B7C">
            <w:pPr>
              <w:rPr>
                <w:rFonts w:cs="Arial"/>
                <w:szCs w:val="24"/>
              </w:rPr>
            </w:pPr>
            <w:r>
              <w:rPr>
                <w:rFonts w:cs="Arial"/>
                <w:szCs w:val="24"/>
              </w:rPr>
              <w:t>Armed Forces</w:t>
            </w:r>
          </w:p>
        </w:tc>
        <w:tc>
          <w:tcPr>
            <w:tcW w:w="4111" w:type="dxa"/>
            <w:vAlign w:val="center"/>
          </w:tcPr>
          <w:p w14:paraId="1CDCA0B5" w14:textId="292DB8FB" w:rsidR="00CF3672" w:rsidRDefault="00CF3672" w:rsidP="00A13B7C">
            <w:pPr>
              <w:rPr>
                <w:rFonts w:cs="Arial"/>
                <w:szCs w:val="24"/>
              </w:rPr>
            </w:pPr>
            <w:r>
              <w:rPr>
                <w:rFonts w:cs="Arial"/>
                <w:szCs w:val="24"/>
              </w:rPr>
              <w:t>Intersectional</w:t>
            </w:r>
          </w:p>
        </w:tc>
        <w:tc>
          <w:tcPr>
            <w:tcW w:w="4671" w:type="dxa"/>
            <w:vAlign w:val="center"/>
          </w:tcPr>
          <w:p w14:paraId="570DFE60" w14:textId="1084D690" w:rsidR="00CF3672" w:rsidRDefault="00CF3672" w:rsidP="00A13B7C">
            <w:pPr>
              <w:rPr>
                <w:rFonts w:cs="Arial"/>
                <w:szCs w:val="24"/>
              </w:rPr>
            </w:pPr>
            <w:r>
              <w:rPr>
                <w:rFonts w:cs="Arial"/>
                <w:szCs w:val="24"/>
              </w:rPr>
              <w:t>Director of Strategic Communications and Stakeholder Relations</w:t>
            </w:r>
          </w:p>
        </w:tc>
      </w:tr>
      <w:tr w:rsidR="00CF3672" w14:paraId="14130CCE" w14:textId="77777777" w:rsidTr="00CF3672">
        <w:tc>
          <w:tcPr>
            <w:tcW w:w="1980" w:type="dxa"/>
            <w:vAlign w:val="center"/>
          </w:tcPr>
          <w:p w14:paraId="2FCAD467" w14:textId="09DC66A8" w:rsidR="00CF3672" w:rsidRDefault="00CF3672" w:rsidP="00A13B7C">
            <w:pPr>
              <w:rPr>
                <w:rFonts w:cs="Arial"/>
                <w:szCs w:val="24"/>
              </w:rPr>
            </w:pPr>
            <w:r>
              <w:rPr>
                <w:rFonts w:cs="Arial"/>
                <w:szCs w:val="24"/>
              </w:rPr>
              <w:t>Spiritual Care</w:t>
            </w:r>
          </w:p>
        </w:tc>
        <w:tc>
          <w:tcPr>
            <w:tcW w:w="4111" w:type="dxa"/>
            <w:vAlign w:val="center"/>
          </w:tcPr>
          <w:p w14:paraId="59C4282F" w14:textId="5406A2EF" w:rsidR="00CF3672" w:rsidRDefault="00CF3672" w:rsidP="00A13B7C">
            <w:pPr>
              <w:rPr>
                <w:rFonts w:cs="Arial"/>
                <w:szCs w:val="24"/>
              </w:rPr>
            </w:pPr>
            <w:r>
              <w:rPr>
                <w:rFonts w:cs="Arial"/>
                <w:szCs w:val="24"/>
              </w:rPr>
              <w:t>Religion and belief</w:t>
            </w:r>
          </w:p>
          <w:p w14:paraId="13434864" w14:textId="1894B93F" w:rsidR="00CF3672" w:rsidRDefault="00CF3672" w:rsidP="00A13B7C">
            <w:pPr>
              <w:rPr>
                <w:rFonts w:cs="Arial"/>
                <w:szCs w:val="24"/>
              </w:rPr>
            </w:pPr>
            <w:r>
              <w:rPr>
                <w:rFonts w:cs="Arial"/>
                <w:szCs w:val="24"/>
              </w:rPr>
              <w:t>Marriage and civil partnership</w:t>
            </w:r>
          </w:p>
        </w:tc>
        <w:tc>
          <w:tcPr>
            <w:tcW w:w="4671" w:type="dxa"/>
            <w:vAlign w:val="center"/>
          </w:tcPr>
          <w:p w14:paraId="173CD70F" w14:textId="635BE54B" w:rsidR="00CF3672" w:rsidRDefault="00CF3672" w:rsidP="00A13B7C">
            <w:pPr>
              <w:rPr>
                <w:rFonts w:cs="Arial"/>
                <w:szCs w:val="24"/>
              </w:rPr>
            </w:pPr>
            <w:r>
              <w:rPr>
                <w:rFonts w:cs="Arial"/>
                <w:szCs w:val="24"/>
              </w:rPr>
              <w:t>Director of People and Culture</w:t>
            </w:r>
          </w:p>
        </w:tc>
      </w:tr>
      <w:tr w:rsidR="00CF3672" w14:paraId="373069A7" w14:textId="77777777" w:rsidTr="00CF3672">
        <w:tc>
          <w:tcPr>
            <w:tcW w:w="1980" w:type="dxa"/>
            <w:vAlign w:val="center"/>
          </w:tcPr>
          <w:p w14:paraId="39DEF0B6" w14:textId="343C734F" w:rsidR="00CF3672" w:rsidRDefault="00CF3672" w:rsidP="00A13B7C">
            <w:pPr>
              <w:rPr>
                <w:rFonts w:cs="Arial"/>
                <w:szCs w:val="24"/>
              </w:rPr>
            </w:pPr>
            <w:r>
              <w:rPr>
                <w:rFonts w:cs="Arial"/>
                <w:szCs w:val="24"/>
              </w:rPr>
              <w:t>Women’s</w:t>
            </w:r>
          </w:p>
        </w:tc>
        <w:tc>
          <w:tcPr>
            <w:tcW w:w="4111" w:type="dxa"/>
            <w:vAlign w:val="center"/>
          </w:tcPr>
          <w:p w14:paraId="38C54099" w14:textId="154D1C26" w:rsidR="00CF3672" w:rsidRDefault="00CF3672" w:rsidP="00A13B7C">
            <w:pPr>
              <w:rPr>
                <w:rFonts w:cs="Arial"/>
                <w:szCs w:val="24"/>
              </w:rPr>
            </w:pPr>
            <w:r>
              <w:rPr>
                <w:rFonts w:cs="Arial"/>
                <w:szCs w:val="24"/>
              </w:rPr>
              <w:t>Sex</w:t>
            </w:r>
          </w:p>
        </w:tc>
        <w:tc>
          <w:tcPr>
            <w:tcW w:w="4671" w:type="dxa"/>
            <w:vAlign w:val="center"/>
          </w:tcPr>
          <w:p w14:paraId="024BF631" w14:textId="520E2013" w:rsidR="00CF3672" w:rsidRDefault="00CF3672" w:rsidP="00A13B7C">
            <w:pPr>
              <w:rPr>
                <w:rFonts w:cs="Arial"/>
                <w:szCs w:val="24"/>
              </w:rPr>
            </w:pPr>
            <w:r>
              <w:rPr>
                <w:rFonts w:cs="Arial"/>
                <w:szCs w:val="24"/>
              </w:rPr>
              <w:t>Director of Operations</w:t>
            </w:r>
          </w:p>
        </w:tc>
      </w:tr>
    </w:tbl>
    <w:p w14:paraId="6B490AFD" w14:textId="460A3A90" w:rsidR="00CF3672" w:rsidRDefault="00CF3672" w:rsidP="00A13B7C">
      <w:pPr>
        <w:rPr>
          <w:rFonts w:cs="Arial"/>
          <w:szCs w:val="24"/>
        </w:rPr>
      </w:pPr>
    </w:p>
    <w:p w14:paraId="11756EFF" w14:textId="34F082E6" w:rsidR="00CF3672" w:rsidRDefault="00CF3672" w:rsidP="0085071C">
      <w:pPr>
        <w:pStyle w:val="Heading2"/>
      </w:pPr>
      <w:r>
        <w:t>Equality Outcomes 2025-2029</w:t>
      </w:r>
    </w:p>
    <w:p w14:paraId="3AFFE7F2" w14:textId="6E01F251" w:rsidR="00CF3672" w:rsidRDefault="00CF3672" w:rsidP="00A13B7C">
      <w:pPr>
        <w:rPr>
          <w:rFonts w:cs="Arial"/>
          <w:szCs w:val="24"/>
        </w:rPr>
      </w:pPr>
      <w:r w:rsidRPr="00CF3672">
        <w:rPr>
          <w:rFonts w:cs="Arial"/>
          <w:szCs w:val="24"/>
        </w:rPr>
        <w:t xml:space="preserve">NHS </w:t>
      </w:r>
      <w:r>
        <w:rPr>
          <w:rFonts w:cs="Arial"/>
          <w:szCs w:val="24"/>
        </w:rPr>
        <w:t>GJ</w:t>
      </w:r>
      <w:r w:rsidRPr="00CF3672">
        <w:rPr>
          <w:rFonts w:cs="Arial"/>
          <w:szCs w:val="24"/>
        </w:rPr>
        <w:t xml:space="preserve"> is committed to supporting dignity at work by creating an inclusive working environmen</w:t>
      </w:r>
      <w:r>
        <w:rPr>
          <w:rFonts w:cs="Arial"/>
          <w:szCs w:val="24"/>
        </w:rPr>
        <w:t xml:space="preserve">t. Our </w:t>
      </w:r>
      <w:hyperlink r:id="rId88" w:history="1">
        <w:r w:rsidRPr="00CF3672">
          <w:rPr>
            <w:rStyle w:val="Hyperlink"/>
            <w:rFonts w:cs="Arial"/>
            <w:szCs w:val="24"/>
          </w:rPr>
          <w:t>Equality Outcomes 2025-2029</w:t>
        </w:r>
      </w:hyperlink>
      <w:r w:rsidRPr="00CF3672">
        <w:rPr>
          <w:rFonts w:cs="Arial"/>
          <w:szCs w:val="24"/>
        </w:rPr>
        <w:t xml:space="preserve"> form an integral part of NHS GJ’s aim to promote the health and wellbeing of our patients, service users, customers, </w:t>
      </w:r>
      <w:r>
        <w:rPr>
          <w:rFonts w:cs="Arial"/>
          <w:szCs w:val="24"/>
        </w:rPr>
        <w:t>workforce, and volunteers.</w:t>
      </w:r>
    </w:p>
    <w:p w14:paraId="5BBA1040" w14:textId="5CCBA85F" w:rsidR="00CF3672" w:rsidRDefault="00CF3672" w:rsidP="00A13B7C">
      <w:pPr>
        <w:rPr>
          <w:rFonts w:cs="Arial"/>
          <w:szCs w:val="24"/>
        </w:rPr>
      </w:pPr>
    </w:p>
    <w:p w14:paraId="0C071C2E" w14:textId="0FDC85BD" w:rsidR="00CF3672" w:rsidRDefault="00CF3672" w:rsidP="00A13B7C">
      <w:pPr>
        <w:rPr>
          <w:rFonts w:cs="Arial"/>
          <w:szCs w:val="24"/>
        </w:rPr>
      </w:pPr>
      <w:r>
        <w:rPr>
          <w:rFonts w:cs="Arial"/>
          <w:szCs w:val="24"/>
        </w:rPr>
        <w:t>For our workforce, we hope to achieve the following:</w:t>
      </w:r>
    </w:p>
    <w:tbl>
      <w:tblPr>
        <w:tblStyle w:val="TableGrid"/>
        <w:tblW w:w="0" w:type="auto"/>
        <w:tblLook w:val="04A0" w:firstRow="1" w:lastRow="0" w:firstColumn="1" w:lastColumn="0" w:noHBand="0" w:noVBand="1"/>
      </w:tblPr>
      <w:tblGrid>
        <w:gridCol w:w="5381"/>
        <w:gridCol w:w="5381"/>
      </w:tblGrid>
      <w:tr w:rsidR="00CF3672" w:rsidRPr="00CF3672" w14:paraId="45FF0D7F" w14:textId="77777777" w:rsidTr="00CF3672">
        <w:tc>
          <w:tcPr>
            <w:tcW w:w="5381" w:type="dxa"/>
          </w:tcPr>
          <w:p w14:paraId="00A49B66" w14:textId="1ADF0734" w:rsidR="00CF3672" w:rsidRPr="00CF3672" w:rsidRDefault="00CF3672" w:rsidP="00A13B7C">
            <w:pPr>
              <w:rPr>
                <w:rFonts w:cs="Arial"/>
                <w:b/>
                <w:szCs w:val="24"/>
              </w:rPr>
            </w:pPr>
            <w:r w:rsidRPr="00CF3672">
              <w:rPr>
                <w:rFonts w:cs="Arial"/>
                <w:b/>
                <w:szCs w:val="24"/>
              </w:rPr>
              <w:t>Theme:</w:t>
            </w:r>
          </w:p>
        </w:tc>
        <w:tc>
          <w:tcPr>
            <w:tcW w:w="5381" w:type="dxa"/>
          </w:tcPr>
          <w:p w14:paraId="45EA3BA5" w14:textId="3C8D15BB" w:rsidR="00CF3672" w:rsidRPr="00CF3672" w:rsidRDefault="00CF3672" w:rsidP="00A13B7C">
            <w:pPr>
              <w:rPr>
                <w:rFonts w:cs="Arial"/>
                <w:b/>
                <w:szCs w:val="24"/>
              </w:rPr>
            </w:pPr>
            <w:r w:rsidRPr="00CF3672">
              <w:rPr>
                <w:rFonts w:cs="Arial"/>
                <w:b/>
                <w:szCs w:val="24"/>
              </w:rPr>
              <w:t>Outcome:</w:t>
            </w:r>
          </w:p>
        </w:tc>
      </w:tr>
      <w:tr w:rsidR="00CF3672" w14:paraId="58E29FC6" w14:textId="77777777" w:rsidTr="00CF3672">
        <w:tc>
          <w:tcPr>
            <w:tcW w:w="5381" w:type="dxa"/>
          </w:tcPr>
          <w:p w14:paraId="64B59D4C" w14:textId="0F2F3A38" w:rsidR="00CF3672" w:rsidRDefault="00CF3672" w:rsidP="00A13B7C">
            <w:pPr>
              <w:rPr>
                <w:rFonts w:cs="Arial"/>
                <w:szCs w:val="24"/>
              </w:rPr>
            </w:pPr>
            <w:r>
              <w:rPr>
                <w:rFonts w:cs="Arial"/>
                <w:szCs w:val="24"/>
              </w:rPr>
              <w:t>Cultivating an inclusive culture and rebalancing our workforce and volunteer profile to reflect the demographic diversity within society</w:t>
            </w:r>
          </w:p>
        </w:tc>
        <w:tc>
          <w:tcPr>
            <w:tcW w:w="5381" w:type="dxa"/>
          </w:tcPr>
          <w:p w14:paraId="2660567C" w14:textId="5848A3D2" w:rsidR="00CF3672" w:rsidRDefault="00CF3672" w:rsidP="00A13B7C">
            <w:pPr>
              <w:rPr>
                <w:rFonts w:cs="Arial"/>
                <w:szCs w:val="24"/>
              </w:rPr>
            </w:pPr>
            <w:r w:rsidRPr="00CF3672">
              <w:rPr>
                <w:rFonts w:cs="Arial"/>
                <w:szCs w:val="24"/>
              </w:rPr>
              <w:t>Increase applications, on boarding, quality of data and retention of people with protected characteristics with a focus on age, disability, race, an sexual orientation.</w:t>
            </w:r>
          </w:p>
        </w:tc>
      </w:tr>
      <w:tr w:rsidR="00CF3672" w14:paraId="338945EC" w14:textId="77777777" w:rsidTr="00CF3672">
        <w:tc>
          <w:tcPr>
            <w:tcW w:w="5381" w:type="dxa"/>
          </w:tcPr>
          <w:p w14:paraId="2A39FDCF" w14:textId="4112E231" w:rsidR="00CF3672" w:rsidRDefault="00CF3672" w:rsidP="00A13B7C">
            <w:pPr>
              <w:rPr>
                <w:rFonts w:cs="Arial"/>
                <w:szCs w:val="24"/>
              </w:rPr>
            </w:pPr>
            <w:r w:rsidRPr="00CF3672">
              <w:rPr>
                <w:rFonts w:cs="Arial"/>
                <w:szCs w:val="24"/>
              </w:rPr>
              <w:t>Establishing an ethos of intersectional harmonisation and creating a culture of acceptance, trust, transparency and respect.</w:t>
            </w:r>
          </w:p>
        </w:tc>
        <w:tc>
          <w:tcPr>
            <w:tcW w:w="5381" w:type="dxa"/>
          </w:tcPr>
          <w:p w14:paraId="0DCAAE31" w14:textId="4098AAAC" w:rsidR="00CF3672" w:rsidRDefault="00CF3672" w:rsidP="00CF3672">
            <w:pPr>
              <w:rPr>
                <w:rFonts w:cs="Arial"/>
                <w:szCs w:val="24"/>
              </w:rPr>
            </w:pPr>
            <w:r w:rsidRPr="00CF3672">
              <w:rPr>
                <w:rFonts w:cs="Arial"/>
                <w:szCs w:val="24"/>
              </w:rPr>
              <w:t xml:space="preserve">Deliver targeted interventions to mainstream equalities for </w:t>
            </w:r>
            <w:r>
              <w:rPr>
                <w:rFonts w:cs="Arial"/>
                <w:szCs w:val="24"/>
              </w:rPr>
              <w:t>the workforce</w:t>
            </w:r>
            <w:r w:rsidRPr="00CF3672">
              <w:rPr>
                <w:rFonts w:cs="Arial"/>
                <w:szCs w:val="24"/>
              </w:rPr>
              <w:t xml:space="preserve"> and volunteers</w:t>
            </w:r>
            <w:r>
              <w:rPr>
                <w:rFonts w:cs="Arial"/>
                <w:szCs w:val="24"/>
              </w:rPr>
              <w:t>,</w:t>
            </w:r>
            <w:r w:rsidRPr="00CF3672">
              <w:rPr>
                <w:rFonts w:cs="Arial"/>
                <w:szCs w:val="24"/>
              </w:rPr>
              <w:t xml:space="preserve"> adopting a holistic intersectional approach.</w:t>
            </w:r>
          </w:p>
        </w:tc>
      </w:tr>
    </w:tbl>
    <w:p w14:paraId="55CBD4AE" w14:textId="2862ED34" w:rsidR="0029075F" w:rsidRDefault="0029075F" w:rsidP="00BB0A71">
      <w:pPr>
        <w:rPr>
          <w:rFonts w:cs="Arial"/>
          <w:szCs w:val="24"/>
        </w:rPr>
      </w:pPr>
    </w:p>
    <w:p w14:paraId="26EA0ABD" w14:textId="77777777" w:rsidR="006B44B0" w:rsidRDefault="006B44B0" w:rsidP="0085071C">
      <w:pPr>
        <w:pStyle w:val="Heading2"/>
      </w:pPr>
      <w:r>
        <w:t>Band 5 Nursing Review</w:t>
      </w:r>
    </w:p>
    <w:p w14:paraId="7BAAA942" w14:textId="3E515DC3" w:rsidR="006B44B0" w:rsidRDefault="006B44B0" w:rsidP="00E57EE0">
      <w:pPr>
        <w:rPr>
          <w:rFonts w:cs="Arial"/>
          <w:szCs w:val="24"/>
        </w:rPr>
      </w:pPr>
      <w:r>
        <w:rPr>
          <w:rFonts w:cs="Arial"/>
          <w:szCs w:val="24"/>
        </w:rPr>
        <w:t xml:space="preserve">The NHS Scotland pay settlement for Agenda for Change staff in 2023/2024 included an agreement by the Scottish Government to review all Band 5 nursing posts.  A process has been developed for the delivery of a bespoke banding review for Band 5 nurses, and a digital portal for the submission and consideration of applications as part of the review has also been established.  The portal went live on 17 June 2024, allowing Band 5 nurses to submit their applications for review.  At the time of writing this report, </w:t>
      </w:r>
      <w:r w:rsidR="00E57EE0">
        <w:rPr>
          <w:rFonts w:cs="Arial"/>
          <w:szCs w:val="24"/>
        </w:rPr>
        <w:t>73 submissions had been made for review and 47 reviews had resulted in a change of banding for the individuals who had requested the reviews.</w:t>
      </w:r>
    </w:p>
    <w:p w14:paraId="5D2C3672" w14:textId="77777777" w:rsidR="006B44B0" w:rsidRDefault="006B44B0" w:rsidP="00E57EE0">
      <w:pPr>
        <w:rPr>
          <w:rFonts w:cs="Arial"/>
          <w:szCs w:val="24"/>
        </w:rPr>
      </w:pPr>
    </w:p>
    <w:p w14:paraId="04319BCB" w14:textId="77777777" w:rsidR="006B44B0" w:rsidRDefault="006B44B0" w:rsidP="0085071C">
      <w:pPr>
        <w:pStyle w:val="Heading2"/>
      </w:pPr>
      <w:r>
        <w:t>Reduced Working Hours</w:t>
      </w:r>
    </w:p>
    <w:p w14:paraId="7E326F31" w14:textId="40044333" w:rsidR="006B44B0" w:rsidRDefault="006B44B0" w:rsidP="00E57EE0">
      <w:pPr>
        <w:rPr>
          <w:rFonts w:cs="Arial"/>
          <w:szCs w:val="24"/>
        </w:rPr>
      </w:pPr>
      <w:r>
        <w:rPr>
          <w:rFonts w:cs="Arial"/>
          <w:szCs w:val="24"/>
        </w:rPr>
        <w:t>Another strand of the 2023/2024 pay settlement for Agenda for Change staff was to consider the reduction of the working week.  As a result of this, the working week for a full time member of staff will reduce from 37.5 hours per week to 37.0 hours per week (pro rata for part time staff).  The first 30 minute reduction in the working week took effect on 1 April 2024.</w:t>
      </w:r>
      <w:r w:rsidR="00E57EE0">
        <w:rPr>
          <w:rFonts w:cs="Arial"/>
          <w:szCs w:val="24"/>
        </w:rPr>
        <w:t xml:space="preserve">  The Scottish Government has confirmed that the reduction to 36.0 hours per week will take effect on 1 April 2026.</w:t>
      </w:r>
    </w:p>
    <w:p w14:paraId="6FE0B0B2" w14:textId="77777777" w:rsidR="006B44B0" w:rsidRDefault="006B44B0" w:rsidP="00E57EE0">
      <w:pPr>
        <w:rPr>
          <w:rFonts w:cs="Arial"/>
          <w:szCs w:val="24"/>
        </w:rPr>
      </w:pPr>
    </w:p>
    <w:p w14:paraId="19E78D49" w14:textId="61D59849" w:rsidR="006B44B0" w:rsidRDefault="00E57EE0" w:rsidP="00E57EE0">
      <w:pPr>
        <w:rPr>
          <w:rFonts w:cs="Arial"/>
          <w:szCs w:val="24"/>
        </w:rPr>
      </w:pPr>
      <w:r>
        <w:rPr>
          <w:rFonts w:cs="Arial"/>
          <w:szCs w:val="24"/>
        </w:rPr>
        <w:t>Initial work has taken place with managers across the organisation to plan for the impact of the reduction in hours from 1 April 2026, and a final plan will be submitted to the Scottish Government in the third quarter of 2025/2026.</w:t>
      </w:r>
    </w:p>
    <w:p w14:paraId="6323DD4B" w14:textId="77777777" w:rsidR="006B44B0" w:rsidRDefault="006B44B0" w:rsidP="00E57EE0">
      <w:pPr>
        <w:rPr>
          <w:rFonts w:cs="Arial"/>
          <w:szCs w:val="24"/>
        </w:rPr>
      </w:pPr>
    </w:p>
    <w:p w14:paraId="71ED73CA" w14:textId="77777777" w:rsidR="006B44B0" w:rsidRDefault="006B44B0" w:rsidP="0085071C">
      <w:pPr>
        <w:pStyle w:val="Heading2"/>
      </w:pPr>
      <w:r w:rsidRPr="00496726">
        <w:t>Protected</w:t>
      </w:r>
      <w:r>
        <w:t xml:space="preserve"> Learning Time</w:t>
      </w:r>
    </w:p>
    <w:p w14:paraId="3D7FFBA7" w14:textId="77777777" w:rsidR="006B44B0" w:rsidRDefault="006B44B0" w:rsidP="00CA67E5">
      <w:pPr>
        <w:shd w:val="clear" w:color="auto" w:fill="FFFF00"/>
        <w:rPr>
          <w:rFonts w:cs="Arial"/>
          <w:szCs w:val="24"/>
        </w:rPr>
      </w:pPr>
      <w:r>
        <w:rPr>
          <w:rFonts w:cs="Arial"/>
          <w:szCs w:val="24"/>
        </w:rPr>
        <w:t xml:space="preserve">The third strand of the 2023/2024 pay settlement for Agenda for Change staff was that they would be entitled to protected time for statutory, mandatory and profession-specific learning.  These provisions are effective from 1 April 2024.  There is a recognition that learning and development is essential to NHS Scotland’s efforts to improve the wellbeing and retention of staff, building diverse and complementary skills, and contributing to improved patient care and clinical outcomes.  The national policy on protected learning time can be found in NHS Circular </w:t>
      </w:r>
      <w:hyperlink r:id="rId89" w:history="1">
        <w:r w:rsidRPr="00697A2A">
          <w:rPr>
            <w:rStyle w:val="Hyperlink"/>
            <w:rFonts w:cs="Arial"/>
            <w:szCs w:val="24"/>
          </w:rPr>
          <w:t>PCS(AFC)2024/1</w:t>
        </w:r>
      </w:hyperlink>
      <w:r>
        <w:rPr>
          <w:rFonts w:cs="Arial"/>
          <w:szCs w:val="24"/>
        </w:rPr>
        <w:t>.</w:t>
      </w:r>
    </w:p>
    <w:p w14:paraId="2112A0CC" w14:textId="1E5377F0" w:rsidR="006B44B0" w:rsidRDefault="006B44B0" w:rsidP="00BB0A71">
      <w:pPr>
        <w:rPr>
          <w:rFonts w:cs="Arial"/>
          <w:szCs w:val="24"/>
        </w:rPr>
      </w:pPr>
    </w:p>
    <w:p w14:paraId="2CD68A21" w14:textId="5B8D3E6B" w:rsidR="00386CF5" w:rsidRDefault="00215BB8" w:rsidP="0085071C">
      <w:pPr>
        <w:pStyle w:val="Heading2"/>
      </w:pPr>
      <w:r>
        <w:t>eRostering</w:t>
      </w:r>
    </w:p>
    <w:p w14:paraId="765AD8AA" w14:textId="501040C5" w:rsidR="00215BB8" w:rsidRPr="00215BB8" w:rsidRDefault="0085071C" w:rsidP="0085071C">
      <w:pPr>
        <w:rPr>
          <w:rFonts w:cs="Arial"/>
        </w:rPr>
      </w:pPr>
      <w:r>
        <w:rPr>
          <w:rFonts w:cs="Arial"/>
        </w:rPr>
        <w:t xml:space="preserve">In 2024/2025, NHS GJ started the roll-out of Optima by </w:t>
      </w:r>
      <w:hyperlink r:id="rId90" w:history="1">
        <w:r w:rsidRPr="00094BB3">
          <w:rPr>
            <w:rStyle w:val="Hyperlink"/>
            <w:rFonts w:cs="Arial"/>
          </w:rPr>
          <w:t>RLDatix</w:t>
        </w:r>
      </w:hyperlink>
      <w:r>
        <w:rPr>
          <w:rFonts w:cs="Arial"/>
        </w:rPr>
        <w:t xml:space="preserve">, </w:t>
      </w:r>
      <w:r w:rsidR="00215BB8" w:rsidRPr="00215BB8">
        <w:rPr>
          <w:rFonts w:cs="Arial"/>
        </w:rPr>
        <w:t>a workforce management solution for compiling rosters, managing</w:t>
      </w:r>
      <w:r w:rsidR="00215BB8">
        <w:rPr>
          <w:rFonts w:cs="Arial"/>
        </w:rPr>
        <w:t xml:space="preserve"> </w:t>
      </w:r>
      <w:r w:rsidR="00215BB8" w:rsidRPr="00215BB8">
        <w:rPr>
          <w:rFonts w:cs="Arial"/>
        </w:rPr>
        <w:t>leave and recording time worked by all staff. </w:t>
      </w:r>
    </w:p>
    <w:p w14:paraId="1636EC0B" w14:textId="77777777" w:rsidR="00215BB8" w:rsidRPr="00215BB8" w:rsidRDefault="00215BB8" w:rsidP="0085071C">
      <w:pPr>
        <w:rPr>
          <w:rFonts w:cs="Arial"/>
        </w:rPr>
      </w:pPr>
      <w:r w:rsidRPr="00215BB8">
        <w:rPr>
          <w:rFonts w:cs="Arial"/>
        </w:rPr>
        <w:t> </w:t>
      </w:r>
    </w:p>
    <w:p w14:paraId="540A2641" w14:textId="7A42CB93" w:rsidR="00215BB8" w:rsidRPr="00215BB8" w:rsidRDefault="00215BB8" w:rsidP="0085071C">
      <w:pPr>
        <w:rPr>
          <w:rFonts w:cs="Arial"/>
        </w:rPr>
      </w:pPr>
      <w:r w:rsidRPr="00215BB8">
        <w:rPr>
          <w:rFonts w:cs="Arial"/>
        </w:rPr>
        <w:t xml:space="preserve">The switch to RLDatix’s </w:t>
      </w:r>
      <w:r>
        <w:rPr>
          <w:rFonts w:cs="Arial"/>
        </w:rPr>
        <w:t>Optima s</w:t>
      </w:r>
      <w:r w:rsidRPr="00215BB8">
        <w:rPr>
          <w:rFonts w:cs="Arial"/>
        </w:rPr>
        <w:t xml:space="preserve">oftware is part of the programme led by NHS National Services </w:t>
      </w:r>
      <w:r>
        <w:rPr>
          <w:rFonts w:cs="Arial"/>
        </w:rPr>
        <w:t>Scotland to move to a single eR</w:t>
      </w:r>
      <w:r w:rsidRPr="00215BB8">
        <w:rPr>
          <w:rFonts w:cs="Arial"/>
        </w:rPr>
        <w:t>oste</w:t>
      </w:r>
      <w:r>
        <w:rPr>
          <w:rFonts w:cs="Arial"/>
        </w:rPr>
        <w:t>ring solution for all Scottish H</w:t>
      </w:r>
      <w:r w:rsidRPr="00215BB8">
        <w:rPr>
          <w:rFonts w:cs="Arial"/>
        </w:rPr>
        <w:t>ealth Boards. </w:t>
      </w:r>
    </w:p>
    <w:p w14:paraId="246A77A9" w14:textId="77777777" w:rsidR="00215BB8" w:rsidRPr="00215BB8" w:rsidRDefault="00215BB8" w:rsidP="0085071C">
      <w:pPr>
        <w:rPr>
          <w:rFonts w:cs="Arial"/>
        </w:rPr>
      </w:pPr>
      <w:r w:rsidRPr="00215BB8">
        <w:rPr>
          <w:rFonts w:cs="Arial"/>
        </w:rPr>
        <w:t> </w:t>
      </w:r>
    </w:p>
    <w:p w14:paraId="237D6563" w14:textId="54C78960" w:rsidR="00215BB8" w:rsidRPr="00215BB8" w:rsidRDefault="00215BB8" w:rsidP="0085071C">
      <w:pPr>
        <w:rPr>
          <w:rFonts w:cs="Arial"/>
        </w:rPr>
      </w:pPr>
      <w:r>
        <w:rPr>
          <w:rFonts w:cs="Arial"/>
        </w:rPr>
        <w:t>The eRostering</w:t>
      </w:r>
      <w:r w:rsidRPr="00215BB8">
        <w:rPr>
          <w:rFonts w:cs="Arial"/>
        </w:rPr>
        <w:t xml:space="preserve"> project also aligns with the implementation of the Health and Care (Staffing) (Scotland) Act which </w:t>
      </w:r>
      <w:r>
        <w:rPr>
          <w:rFonts w:cs="Arial"/>
        </w:rPr>
        <w:t>came</w:t>
      </w:r>
      <w:r w:rsidRPr="00215BB8">
        <w:rPr>
          <w:rFonts w:cs="Arial"/>
        </w:rPr>
        <w:t xml:space="preserve"> </w:t>
      </w:r>
      <w:r>
        <w:rPr>
          <w:rFonts w:cs="Arial"/>
        </w:rPr>
        <w:t>into effect from April 2024</w:t>
      </w:r>
      <w:r w:rsidRPr="00215BB8">
        <w:rPr>
          <w:rFonts w:cs="Arial"/>
        </w:rPr>
        <w:t>.  </w:t>
      </w:r>
    </w:p>
    <w:p w14:paraId="1CA75C63" w14:textId="77777777" w:rsidR="00215BB8" w:rsidRPr="00215BB8" w:rsidRDefault="00215BB8" w:rsidP="0085071C">
      <w:pPr>
        <w:rPr>
          <w:rFonts w:cs="Arial"/>
        </w:rPr>
      </w:pPr>
      <w:r w:rsidRPr="00215BB8">
        <w:rPr>
          <w:rFonts w:cs="Arial"/>
        </w:rPr>
        <w:t> </w:t>
      </w:r>
    </w:p>
    <w:p w14:paraId="5B8FF823" w14:textId="6053C2C7" w:rsidR="00215BB8" w:rsidRDefault="00215BB8" w:rsidP="0085071C">
      <w:pPr>
        <w:rPr>
          <w:rFonts w:cs="Arial"/>
        </w:rPr>
      </w:pPr>
      <w:r w:rsidRPr="00215BB8">
        <w:rPr>
          <w:rFonts w:cs="Arial"/>
        </w:rPr>
        <w:t xml:space="preserve">As well as improving rostering practices, matching staffing levels to patient needs, and supporting delivery of better healthcare services, </w:t>
      </w:r>
      <w:r>
        <w:rPr>
          <w:rFonts w:cs="Arial"/>
        </w:rPr>
        <w:t>Optima’s</w:t>
      </w:r>
      <w:r w:rsidRPr="00215BB8">
        <w:rPr>
          <w:rFonts w:cs="Arial"/>
        </w:rPr>
        <w:t xml:space="preserve"> suite of linked sof</w:t>
      </w:r>
      <w:r>
        <w:rPr>
          <w:rFonts w:cs="Arial"/>
        </w:rPr>
        <w:t>tware applications enable</w:t>
      </w:r>
      <w:r w:rsidR="0085071C">
        <w:rPr>
          <w:rFonts w:cs="Arial"/>
        </w:rPr>
        <w:t>s</w:t>
      </w:r>
      <w:r>
        <w:rPr>
          <w:rFonts w:cs="Arial"/>
        </w:rPr>
        <w:t>:</w:t>
      </w:r>
    </w:p>
    <w:p w14:paraId="706C7A62" w14:textId="77777777" w:rsidR="00215BB8" w:rsidRPr="00496726" w:rsidRDefault="00215BB8" w:rsidP="0085071C">
      <w:pPr>
        <w:pStyle w:val="ListParagraph"/>
        <w:numPr>
          <w:ilvl w:val="0"/>
          <w:numId w:val="12"/>
        </w:numPr>
        <w:rPr>
          <w:rFonts w:cs="Arial"/>
        </w:rPr>
      </w:pPr>
      <w:r w:rsidRPr="00496726">
        <w:rPr>
          <w:rFonts w:cs="Arial"/>
        </w:rPr>
        <w:t>managers to view, amend and approve rosters easily and on the go;</w:t>
      </w:r>
    </w:p>
    <w:p w14:paraId="7D55A5A3" w14:textId="3E592D47" w:rsidR="00215BB8" w:rsidRPr="00496726" w:rsidRDefault="00215BB8" w:rsidP="0085071C">
      <w:pPr>
        <w:pStyle w:val="ListParagraph"/>
        <w:numPr>
          <w:ilvl w:val="0"/>
          <w:numId w:val="12"/>
        </w:numPr>
        <w:rPr>
          <w:rFonts w:cs="Arial"/>
        </w:rPr>
      </w:pPr>
      <w:r w:rsidRPr="00496726">
        <w:rPr>
          <w:rFonts w:cs="Arial"/>
        </w:rPr>
        <w:t>staff to have easier access to their roster and greater control over their work/life balance;</w:t>
      </w:r>
    </w:p>
    <w:p w14:paraId="714555D9" w14:textId="77777777" w:rsidR="00215BB8" w:rsidRPr="00496726" w:rsidRDefault="00215BB8" w:rsidP="0085071C">
      <w:pPr>
        <w:pStyle w:val="ListParagraph"/>
        <w:numPr>
          <w:ilvl w:val="0"/>
          <w:numId w:val="12"/>
        </w:numPr>
        <w:rPr>
          <w:rFonts w:cs="Arial"/>
        </w:rPr>
      </w:pPr>
      <w:r w:rsidRPr="00496726">
        <w:rPr>
          <w:rFonts w:cs="Arial"/>
        </w:rPr>
        <w:t>bank staff to book and manage shifts more easily; and</w:t>
      </w:r>
    </w:p>
    <w:p w14:paraId="7A584AE4" w14:textId="0CA143EB" w:rsidR="006B44B0" w:rsidRPr="0085071C" w:rsidRDefault="00215BB8" w:rsidP="0085071C">
      <w:pPr>
        <w:pStyle w:val="ListParagraph"/>
        <w:numPr>
          <w:ilvl w:val="0"/>
          <w:numId w:val="12"/>
        </w:numPr>
        <w:rPr>
          <w:rFonts w:cs="Arial"/>
          <w:szCs w:val="24"/>
        </w:rPr>
      </w:pPr>
      <w:r w:rsidRPr="00831509">
        <w:rPr>
          <w:rFonts w:cs="Arial"/>
        </w:rPr>
        <w:t>ward managers, senior nurses and clinical leads to have confidence that the right number and skill mix of staff are in the</w:t>
      </w:r>
      <w:r w:rsidR="0085071C">
        <w:rPr>
          <w:rFonts w:cs="Arial"/>
        </w:rPr>
        <w:t xml:space="preserve"> right place at the right time.</w:t>
      </w:r>
    </w:p>
    <w:p w14:paraId="21B73F60" w14:textId="02B1AD4D" w:rsidR="0085071C" w:rsidRDefault="0085071C" w:rsidP="0085071C">
      <w:pPr>
        <w:rPr>
          <w:rFonts w:cs="Arial"/>
          <w:szCs w:val="24"/>
        </w:rPr>
      </w:pPr>
    </w:p>
    <w:p w14:paraId="7552098F" w14:textId="570E91ED" w:rsidR="0085071C" w:rsidRDefault="0085071C" w:rsidP="0085071C">
      <w:pPr>
        <w:rPr>
          <w:rFonts w:cs="Arial"/>
          <w:szCs w:val="24"/>
        </w:rPr>
      </w:pPr>
      <w:r>
        <w:rPr>
          <w:rFonts w:cs="Arial"/>
          <w:szCs w:val="24"/>
        </w:rPr>
        <w:t>In 2024/2025, implementation of Optima was completed across 20 rosters in the following areas:</w:t>
      </w:r>
    </w:p>
    <w:p w14:paraId="650105FD" w14:textId="1FBFF546" w:rsidR="0085071C" w:rsidRPr="0085071C" w:rsidRDefault="0085071C" w:rsidP="0085071C">
      <w:pPr>
        <w:pStyle w:val="ListParagraph"/>
        <w:numPr>
          <w:ilvl w:val="0"/>
          <w:numId w:val="24"/>
        </w:numPr>
        <w:rPr>
          <w:rFonts w:cs="Arial"/>
          <w:szCs w:val="24"/>
        </w:rPr>
      </w:pPr>
      <w:r w:rsidRPr="0085071C">
        <w:rPr>
          <w:rFonts w:cs="Arial"/>
          <w:szCs w:val="24"/>
        </w:rPr>
        <w:t>Critical Care (4 departments):</w:t>
      </w:r>
    </w:p>
    <w:p w14:paraId="5DBCA5B5" w14:textId="6630681A" w:rsidR="0085071C" w:rsidRPr="0085071C" w:rsidRDefault="0085071C" w:rsidP="0085071C">
      <w:pPr>
        <w:pStyle w:val="ListParagraph"/>
        <w:numPr>
          <w:ilvl w:val="0"/>
          <w:numId w:val="24"/>
        </w:numPr>
        <w:rPr>
          <w:rFonts w:cs="Arial"/>
          <w:szCs w:val="24"/>
        </w:rPr>
      </w:pPr>
      <w:r w:rsidRPr="0085071C">
        <w:rPr>
          <w:rFonts w:cs="Arial"/>
          <w:szCs w:val="24"/>
        </w:rPr>
        <w:t>Rehabilitation;</w:t>
      </w:r>
    </w:p>
    <w:p w14:paraId="6A169D63" w14:textId="4F140A42" w:rsidR="0085071C" w:rsidRPr="0085071C" w:rsidRDefault="0085071C" w:rsidP="0085071C">
      <w:pPr>
        <w:pStyle w:val="ListParagraph"/>
        <w:numPr>
          <w:ilvl w:val="0"/>
          <w:numId w:val="24"/>
        </w:numPr>
        <w:rPr>
          <w:rFonts w:cs="Arial"/>
          <w:szCs w:val="24"/>
        </w:rPr>
      </w:pPr>
      <w:r w:rsidRPr="0085071C">
        <w:rPr>
          <w:rFonts w:cs="Arial"/>
          <w:szCs w:val="24"/>
        </w:rPr>
        <w:t>Radiology (both clinical and non-clinical);</w:t>
      </w:r>
    </w:p>
    <w:p w14:paraId="4EDA601D" w14:textId="30FF30A6" w:rsidR="0085071C" w:rsidRPr="0085071C" w:rsidRDefault="0085071C" w:rsidP="0085071C">
      <w:pPr>
        <w:pStyle w:val="ListParagraph"/>
        <w:numPr>
          <w:ilvl w:val="0"/>
          <w:numId w:val="24"/>
        </w:numPr>
        <w:rPr>
          <w:rFonts w:cs="Arial"/>
          <w:szCs w:val="24"/>
        </w:rPr>
      </w:pPr>
      <w:r w:rsidRPr="0085071C">
        <w:rPr>
          <w:rFonts w:cs="Arial"/>
          <w:szCs w:val="24"/>
        </w:rPr>
        <w:t>Theatres; and</w:t>
      </w:r>
    </w:p>
    <w:p w14:paraId="27F77D43" w14:textId="0A5F590A" w:rsidR="0085071C" w:rsidRPr="0085071C" w:rsidRDefault="0085071C" w:rsidP="0085071C">
      <w:pPr>
        <w:pStyle w:val="ListParagraph"/>
        <w:numPr>
          <w:ilvl w:val="0"/>
          <w:numId w:val="24"/>
        </w:numPr>
        <w:rPr>
          <w:rFonts w:cs="Arial"/>
          <w:szCs w:val="24"/>
        </w:rPr>
      </w:pPr>
      <w:r w:rsidRPr="0085071C">
        <w:rPr>
          <w:rFonts w:cs="Arial"/>
          <w:szCs w:val="24"/>
        </w:rPr>
        <w:t>Housekeeping.</w:t>
      </w:r>
    </w:p>
    <w:p w14:paraId="06E79D64" w14:textId="71CE2B93" w:rsidR="0085071C" w:rsidRDefault="0085071C" w:rsidP="0085071C">
      <w:pPr>
        <w:rPr>
          <w:rFonts w:cs="Arial"/>
          <w:szCs w:val="24"/>
        </w:rPr>
      </w:pPr>
    </w:p>
    <w:p w14:paraId="0D6A9A9F" w14:textId="1EDC289C" w:rsidR="0085071C" w:rsidRDefault="0085071C" w:rsidP="0085071C">
      <w:pPr>
        <w:rPr>
          <w:rFonts w:cs="Arial"/>
          <w:szCs w:val="24"/>
        </w:rPr>
      </w:pPr>
      <w:r>
        <w:rPr>
          <w:rFonts w:cs="Arial"/>
          <w:szCs w:val="24"/>
        </w:rPr>
        <w:t>2025/2026 sees further roll-out across the following departments:</w:t>
      </w:r>
    </w:p>
    <w:p w14:paraId="7F0EB52C" w14:textId="12B99A1A" w:rsidR="0085071C" w:rsidRPr="0085071C" w:rsidRDefault="0085071C" w:rsidP="0085071C">
      <w:pPr>
        <w:pStyle w:val="ListParagraph"/>
        <w:numPr>
          <w:ilvl w:val="0"/>
          <w:numId w:val="25"/>
        </w:numPr>
        <w:rPr>
          <w:rFonts w:cs="Arial"/>
          <w:szCs w:val="24"/>
        </w:rPr>
      </w:pPr>
      <w:r w:rsidRPr="0085071C">
        <w:rPr>
          <w:rFonts w:cs="Arial"/>
          <w:szCs w:val="24"/>
        </w:rPr>
        <w:t>Workforce (including Human Resources, Recruitment, Occupational Health, Spiritual Care, and Learning and Organisational Development);</w:t>
      </w:r>
    </w:p>
    <w:p w14:paraId="75598F6A" w14:textId="4E56FB0A" w:rsidR="0085071C" w:rsidRPr="0085071C" w:rsidRDefault="0085071C" w:rsidP="0085071C">
      <w:pPr>
        <w:pStyle w:val="ListParagraph"/>
        <w:numPr>
          <w:ilvl w:val="0"/>
          <w:numId w:val="25"/>
        </w:numPr>
        <w:rPr>
          <w:rFonts w:cs="Arial"/>
          <w:szCs w:val="24"/>
        </w:rPr>
      </w:pPr>
      <w:r w:rsidRPr="0085071C">
        <w:rPr>
          <w:rFonts w:cs="Arial"/>
          <w:szCs w:val="24"/>
        </w:rPr>
        <w:t>Quality, Performance, Planning and Programmes;</w:t>
      </w:r>
    </w:p>
    <w:p w14:paraId="79E98612" w14:textId="5470237E" w:rsidR="0085071C" w:rsidRPr="0085071C" w:rsidRDefault="0085071C" w:rsidP="0085071C">
      <w:pPr>
        <w:pStyle w:val="ListParagraph"/>
        <w:numPr>
          <w:ilvl w:val="0"/>
          <w:numId w:val="25"/>
        </w:numPr>
        <w:rPr>
          <w:rFonts w:cs="Arial"/>
          <w:szCs w:val="24"/>
        </w:rPr>
      </w:pPr>
      <w:r w:rsidRPr="0085071C">
        <w:rPr>
          <w:rFonts w:cs="Arial"/>
          <w:szCs w:val="24"/>
        </w:rPr>
        <w:t>Marketing and Communications;</w:t>
      </w:r>
    </w:p>
    <w:p w14:paraId="3BE8926E" w14:textId="06F3801D" w:rsidR="0085071C" w:rsidRPr="0085071C" w:rsidRDefault="0085071C" w:rsidP="0085071C">
      <w:pPr>
        <w:pStyle w:val="ListParagraph"/>
        <w:numPr>
          <w:ilvl w:val="0"/>
          <w:numId w:val="25"/>
        </w:numPr>
        <w:rPr>
          <w:rFonts w:cs="Arial"/>
          <w:szCs w:val="24"/>
        </w:rPr>
      </w:pPr>
      <w:r w:rsidRPr="0085071C">
        <w:rPr>
          <w:rFonts w:cs="Arial"/>
          <w:szCs w:val="24"/>
        </w:rPr>
        <w:t>Finance;</w:t>
      </w:r>
    </w:p>
    <w:p w14:paraId="46868F28" w14:textId="586D42DC" w:rsidR="0085071C" w:rsidRPr="0085071C" w:rsidRDefault="0085071C" w:rsidP="0085071C">
      <w:pPr>
        <w:pStyle w:val="ListParagraph"/>
        <w:numPr>
          <w:ilvl w:val="0"/>
          <w:numId w:val="25"/>
        </w:numPr>
        <w:rPr>
          <w:rFonts w:cs="Arial"/>
          <w:szCs w:val="24"/>
        </w:rPr>
      </w:pPr>
      <w:r w:rsidRPr="0085071C">
        <w:rPr>
          <w:rFonts w:cs="Arial"/>
          <w:szCs w:val="24"/>
        </w:rPr>
        <w:t>Clinical Governance; and</w:t>
      </w:r>
    </w:p>
    <w:p w14:paraId="72AADCEB" w14:textId="3211A20C" w:rsidR="0085071C" w:rsidRPr="0085071C" w:rsidRDefault="0085071C" w:rsidP="0085071C">
      <w:pPr>
        <w:pStyle w:val="ListParagraph"/>
        <w:numPr>
          <w:ilvl w:val="0"/>
          <w:numId w:val="25"/>
        </w:numPr>
        <w:rPr>
          <w:rFonts w:cs="Arial"/>
          <w:szCs w:val="24"/>
        </w:rPr>
      </w:pPr>
      <w:r w:rsidRPr="0085071C">
        <w:rPr>
          <w:rFonts w:cs="Arial"/>
          <w:szCs w:val="24"/>
        </w:rPr>
        <w:t>Golden Jubilee Conference Hotel (multiple departments).</w:t>
      </w:r>
    </w:p>
    <w:sectPr w:rsidR="0085071C" w:rsidRPr="0085071C" w:rsidSect="003C1A18">
      <w:headerReference w:type="default" r:id="rId91"/>
      <w:footerReference w:type="default" r:id="rId92"/>
      <w:type w:val="continuous"/>
      <w:pgSz w:w="11906" w:h="16838" w:code="9"/>
      <w:pgMar w:top="567" w:right="567" w:bottom="567" w:left="56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6672E83D" w14:textId="77777777" w:rsidR="00E7594C" w:rsidRDefault="00E7594C" w:rsidP="002373BE">
      <w:r>
        <w:separator/>
      </w:r>
    </w:p>
  </w:endnote>
  <w:endnote w:type="continuationSeparator" w:id="0">
    <w:p w14:paraId="179C6D5E" w14:textId="77777777" w:rsidR="00E7594C" w:rsidRDefault="00E7594C" w:rsidP="002373BE">
      <w:r>
        <w:continuationSeparator/>
      </w:r>
    </w:p>
  </w:endnote>
  <w:endnote w:type="continuationNotice" w:id="1">
    <w:p w14:paraId="4828787A" w14:textId="77777777" w:rsidR="00E7594C" w:rsidRDefault="00E7594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194850978"/>
      <w:docPartObj>
        <w:docPartGallery w:val="Page Numbers (Bottom of Page)"/>
        <w:docPartUnique/>
      </w:docPartObj>
    </w:sdtPr>
    <w:sdtEndPr>
      <w:rPr>
        <w:color w:val="7F7F7F" w:themeColor="background1" w:themeShade="7F"/>
        <w:spacing w:val="60"/>
      </w:rPr>
    </w:sdtEndPr>
    <w:sdtContent>
      <w:p w14:paraId="532AE5BE" w14:textId="7E20A6C3" w:rsidR="00E7594C" w:rsidRDefault="00E7594C">
        <w:pPr>
          <w:pStyle w:val="Footer"/>
          <w:pBdr>
            <w:top w:val="single" w:sz="4" w:space="1" w:color="D9D9D9" w:themeColor="background1" w:themeShade="D9"/>
          </w:pBdr>
          <w:jc w:val="right"/>
        </w:pPr>
        <w:r>
          <w:rPr>
            <w:noProof/>
          </w:rPr>
          <w:fldChar w:fldCharType="begin"/>
        </w:r>
        <w:r>
          <w:rPr>
            <w:noProof/>
          </w:rPr>
          <w:instrText xml:space="preserve"> PAGE   \* MERGEFORMAT </w:instrText>
        </w:r>
        <w:r>
          <w:rPr>
            <w:noProof/>
          </w:rPr>
          <w:fldChar w:fldCharType="separate"/>
        </w:r>
        <w:r w:rsidR="005476E4">
          <w:rPr>
            <w:noProof/>
          </w:rPr>
          <w:t>1</w:t>
        </w:r>
        <w:r>
          <w:rPr>
            <w:noProof/>
          </w:rPr>
          <w:fldChar w:fldCharType="end"/>
        </w:r>
        <w:r>
          <w:t xml:space="preserve"> | </w:t>
        </w:r>
        <w:r>
          <w:rPr>
            <w:color w:val="7F7F7F" w:themeColor="background1" w:themeShade="7F"/>
            <w:spacing w:val="60"/>
          </w:rPr>
          <w:t>Page</w:t>
        </w:r>
      </w:p>
    </w:sdtContent>
  </w:sdt>
  <w:p w14:paraId="2FBC8AFB" w14:textId="77777777" w:rsidR="00E7594C" w:rsidRDefault="00E7594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5229DBD6" w14:textId="77777777" w:rsidR="00E7594C" w:rsidRDefault="00E7594C" w:rsidP="002373BE">
      <w:r>
        <w:separator/>
      </w:r>
    </w:p>
  </w:footnote>
  <w:footnote w:type="continuationSeparator" w:id="0">
    <w:p w14:paraId="72DCE391" w14:textId="687E8511" w:rsidR="00E7594C" w:rsidRPr="00166FCB" w:rsidRDefault="00E7594C" w:rsidP="00166FCB">
      <w:pPr>
        <w:pStyle w:val="Footer"/>
      </w:pPr>
    </w:p>
  </w:footnote>
  <w:footnote w:type="continuationNotice" w:id="1">
    <w:p w14:paraId="3D118635" w14:textId="77777777" w:rsidR="00E7594C" w:rsidRDefault="00E7594C"/>
  </w:footnote>
  <w:footnote w:id="2">
    <w:p w14:paraId="7CA4D88F" w14:textId="4D910A6A" w:rsidR="00E7594C" w:rsidRDefault="00E7594C">
      <w:pPr>
        <w:pStyle w:val="FootnoteText"/>
      </w:pPr>
      <w:r>
        <w:rPr>
          <w:rStyle w:val="FootnoteReference"/>
        </w:rPr>
        <w:footnoteRef/>
      </w:r>
      <w:r>
        <w:t xml:space="preserve"> </w:t>
      </w:r>
      <w:hyperlink r:id="rId1" w:history="1">
        <w:r w:rsidRPr="008265F5">
          <w:rPr>
            <w:rStyle w:val="Hyperlink"/>
          </w:rPr>
          <w:t>NHSScotland Workforce, TURAS Data Intelligence</w:t>
        </w:r>
      </w:hyperlink>
    </w:p>
  </w:footnote>
  <w:footnote w:id="3">
    <w:p w14:paraId="5E35FBF5" w14:textId="19E56BBD" w:rsidR="00E7594C" w:rsidRDefault="00E7594C">
      <w:pPr>
        <w:pStyle w:val="FootnoteText"/>
      </w:pPr>
      <w:r>
        <w:rPr>
          <w:rStyle w:val="FootnoteReference"/>
        </w:rPr>
        <w:footnoteRef/>
      </w:r>
      <w:r>
        <w:t xml:space="preserve"> </w:t>
      </w:r>
      <w:r w:rsidRPr="00AF255D">
        <w:rPr>
          <w:rFonts w:eastAsia="Times New Roman" w:cs="Arial"/>
          <w:color w:val="000000"/>
          <w:szCs w:val="24"/>
          <w:lang w:eastAsia="en-GB"/>
        </w:rPr>
        <w:t>“Other reasons” includes “</w:t>
      </w:r>
      <w:r>
        <w:rPr>
          <w:rFonts w:eastAsia="Times New Roman" w:cs="Arial"/>
          <w:color w:val="000000"/>
          <w:szCs w:val="24"/>
          <w:lang w:eastAsia="en-GB"/>
        </w:rPr>
        <w:t>”Dismissal”,</w:t>
      </w:r>
      <w:r w:rsidRPr="00AF255D">
        <w:rPr>
          <w:rFonts w:eastAsia="Times New Roman" w:cs="Arial"/>
          <w:color w:val="000000"/>
          <w:szCs w:val="24"/>
          <w:lang w:eastAsia="en-GB"/>
        </w:rPr>
        <w:t xml:space="preserve"> “Voluntary resignation – </w:t>
      </w:r>
      <w:r>
        <w:rPr>
          <w:rFonts w:eastAsia="Times New Roman" w:cs="Arial"/>
          <w:color w:val="000000"/>
          <w:szCs w:val="24"/>
          <w:lang w:eastAsia="en-GB"/>
        </w:rPr>
        <w:t>promotion”, “Death in service” and “Retirement – Other”.   They are not identified individually,</w:t>
      </w:r>
      <w:r w:rsidRPr="00AF255D">
        <w:rPr>
          <w:rFonts w:eastAsia="Times New Roman" w:cs="Arial"/>
          <w:color w:val="000000"/>
          <w:szCs w:val="24"/>
          <w:lang w:eastAsia="en-GB"/>
        </w:rPr>
        <w:t xml:space="preserve"> as the number of leavers was too low to </w:t>
      </w:r>
      <w:r>
        <w:rPr>
          <w:rFonts w:eastAsia="Times New Roman" w:cs="Arial"/>
          <w:color w:val="000000"/>
          <w:szCs w:val="24"/>
          <w:lang w:eastAsia="en-GB"/>
        </w:rPr>
        <w:t>do so</w:t>
      </w:r>
      <w:r w:rsidRPr="00AF255D">
        <w:rPr>
          <w:rFonts w:eastAsia="Times New Roman" w:cs="Arial"/>
          <w:color w:val="000000"/>
          <w:szCs w:val="24"/>
          <w:lang w:eastAsia="en-GB"/>
        </w:rPr>
        <w:t>.</w:t>
      </w:r>
    </w:p>
  </w:footnote>
  <w:footnote w:id="4">
    <w:p w14:paraId="144922EF" w14:textId="574392A1" w:rsidR="00E7594C" w:rsidRDefault="00E7594C" w:rsidP="009B24EC">
      <w:pPr>
        <w:pStyle w:val="NoSpacing"/>
        <w:rPr>
          <w:rFonts w:ascii="Arial" w:hAnsi="Arial" w:cs="Arial"/>
          <w:sz w:val="20"/>
          <w:szCs w:val="20"/>
        </w:rPr>
      </w:pPr>
      <w:r>
        <w:rPr>
          <w:rStyle w:val="FootnoteReference"/>
        </w:rPr>
        <w:footnoteRef/>
      </w:r>
      <w:r>
        <w:t xml:space="preserve"> </w:t>
      </w:r>
      <w:r w:rsidRPr="009B24EC">
        <w:rPr>
          <w:rFonts w:ascii="Arial" w:hAnsi="Arial" w:cs="Arial"/>
          <w:sz w:val="20"/>
          <w:szCs w:val="20"/>
        </w:rPr>
        <w:t>In the following years</w:t>
      </w:r>
      <w:r>
        <w:rPr>
          <w:rFonts w:ascii="Arial" w:hAnsi="Arial" w:cs="Arial"/>
          <w:sz w:val="20"/>
          <w:szCs w:val="20"/>
        </w:rPr>
        <w:t xml:space="preserve"> the number of members of the workforce who identified as the mentioned ethnicities was fewer than 5 and so was counted as “Other Ethnic Group”, unless stated otherwise:</w:t>
      </w:r>
    </w:p>
    <w:p w14:paraId="1823CB9A" w14:textId="15996711" w:rsidR="00E7594C" w:rsidRDefault="00E7594C" w:rsidP="005A4A7D">
      <w:pPr>
        <w:pStyle w:val="NoSpacing"/>
        <w:numPr>
          <w:ilvl w:val="0"/>
          <w:numId w:val="17"/>
        </w:numPr>
        <w:rPr>
          <w:rFonts w:ascii="Arial" w:eastAsia="Times New Roman" w:hAnsi="Arial" w:cs="Arial"/>
          <w:color w:val="000000"/>
          <w:sz w:val="20"/>
          <w:szCs w:val="20"/>
          <w:lang w:eastAsia="en-GB"/>
        </w:rPr>
      </w:pPr>
      <w:r>
        <w:rPr>
          <w:rFonts w:ascii="Arial" w:eastAsia="Times New Roman" w:hAnsi="Arial" w:cs="Arial"/>
          <w:color w:val="000000"/>
          <w:sz w:val="20"/>
          <w:szCs w:val="20"/>
          <w:lang w:eastAsia="en-GB"/>
        </w:rPr>
        <w:t>2012 to</w:t>
      </w:r>
      <w:r w:rsidRPr="009B24EC">
        <w:rPr>
          <w:rFonts w:ascii="Arial" w:eastAsia="Times New Roman" w:hAnsi="Arial" w:cs="Arial"/>
          <w:color w:val="000000"/>
          <w:sz w:val="20"/>
          <w:szCs w:val="20"/>
          <w:lang w:eastAsia="en-GB"/>
        </w:rPr>
        <w:t xml:space="preserve"> 2014</w:t>
      </w:r>
      <w:r>
        <w:rPr>
          <w:rFonts w:ascii="Arial" w:eastAsia="Times New Roman" w:hAnsi="Arial" w:cs="Arial"/>
          <w:color w:val="000000"/>
          <w:sz w:val="20"/>
          <w:szCs w:val="20"/>
          <w:lang w:eastAsia="en-GB"/>
        </w:rPr>
        <w:t>:</w:t>
      </w:r>
      <w:r w:rsidRPr="009B24EC">
        <w:rPr>
          <w:rFonts w:ascii="Arial" w:eastAsia="Times New Roman" w:hAnsi="Arial" w:cs="Arial"/>
          <w:color w:val="000000"/>
          <w:sz w:val="20"/>
          <w:szCs w:val="20"/>
          <w:lang w:eastAsia="en-GB"/>
        </w:rPr>
        <w:t xml:space="preserve"> Asian – </w:t>
      </w:r>
      <w:r>
        <w:rPr>
          <w:rFonts w:ascii="Arial" w:eastAsia="Times New Roman" w:hAnsi="Arial" w:cs="Arial"/>
          <w:color w:val="000000"/>
          <w:sz w:val="20"/>
          <w:szCs w:val="20"/>
          <w:lang w:eastAsia="en-GB"/>
        </w:rPr>
        <w:t>“</w:t>
      </w:r>
      <w:r w:rsidRPr="009B24EC">
        <w:rPr>
          <w:rFonts w:ascii="Arial" w:eastAsia="Times New Roman" w:hAnsi="Arial" w:cs="Arial"/>
          <w:color w:val="000000"/>
          <w:sz w:val="20"/>
          <w:szCs w:val="20"/>
          <w:lang w:eastAsia="en-GB"/>
        </w:rPr>
        <w:t>Pakistani</w:t>
      </w:r>
      <w:r>
        <w:rPr>
          <w:rFonts w:ascii="Arial" w:eastAsia="Times New Roman" w:hAnsi="Arial" w:cs="Arial"/>
          <w:color w:val="000000"/>
          <w:sz w:val="20"/>
          <w:szCs w:val="20"/>
          <w:lang w:eastAsia="en-GB"/>
        </w:rPr>
        <w:t>”</w:t>
      </w:r>
      <w:r w:rsidRPr="009B24EC">
        <w:rPr>
          <w:rFonts w:ascii="Arial" w:eastAsia="Times New Roman" w:hAnsi="Arial" w:cs="Arial"/>
          <w:color w:val="000000"/>
          <w:sz w:val="20"/>
          <w:szCs w:val="20"/>
          <w:lang w:eastAsia="en-GB"/>
        </w:rPr>
        <w:t xml:space="preserve"> was counted in "Other Asian" and </w:t>
      </w:r>
      <w:r>
        <w:rPr>
          <w:rFonts w:ascii="Arial" w:eastAsia="Times New Roman" w:hAnsi="Arial" w:cs="Arial"/>
          <w:color w:val="000000"/>
          <w:sz w:val="20"/>
          <w:szCs w:val="20"/>
          <w:lang w:eastAsia="en-GB"/>
        </w:rPr>
        <w:t>“</w:t>
      </w:r>
      <w:r w:rsidRPr="009B24EC">
        <w:rPr>
          <w:rFonts w:ascii="Arial" w:eastAsia="Times New Roman" w:hAnsi="Arial" w:cs="Arial"/>
          <w:color w:val="000000"/>
          <w:sz w:val="20"/>
          <w:szCs w:val="20"/>
          <w:lang w:eastAsia="en-GB"/>
        </w:rPr>
        <w:t>African</w:t>
      </w:r>
      <w:r>
        <w:rPr>
          <w:rFonts w:ascii="Arial" w:eastAsia="Times New Roman" w:hAnsi="Arial" w:cs="Arial"/>
          <w:color w:val="000000"/>
          <w:sz w:val="20"/>
          <w:szCs w:val="20"/>
          <w:lang w:eastAsia="en-GB"/>
        </w:rPr>
        <w:t>”</w:t>
      </w:r>
      <w:r w:rsidRPr="009B24EC">
        <w:rPr>
          <w:rFonts w:ascii="Arial" w:eastAsia="Times New Roman" w:hAnsi="Arial" w:cs="Arial"/>
          <w:color w:val="000000"/>
          <w:sz w:val="20"/>
          <w:szCs w:val="20"/>
          <w:lang w:eastAsia="en-GB"/>
        </w:rPr>
        <w:t xml:space="preserve"> was c</w:t>
      </w:r>
      <w:r>
        <w:rPr>
          <w:rFonts w:ascii="Arial" w:eastAsia="Times New Roman" w:hAnsi="Arial" w:cs="Arial"/>
          <w:color w:val="000000"/>
          <w:sz w:val="20"/>
          <w:szCs w:val="20"/>
          <w:lang w:eastAsia="en-GB"/>
        </w:rPr>
        <w:t>ounted in "Other Ethnic Group";</w:t>
      </w:r>
    </w:p>
    <w:p w14:paraId="1D54C6C3" w14:textId="5F9B2E50" w:rsidR="00E7594C" w:rsidRPr="009B24EC" w:rsidRDefault="00E7594C" w:rsidP="005A4A7D">
      <w:pPr>
        <w:pStyle w:val="NoSpacing"/>
        <w:numPr>
          <w:ilvl w:val="0"/>
          <w:numId w:val="17"/>
        </w:numPr>
        <w:rPr>
          <w:rFonts w:ascii="Arial" w:eastAsia="Times New Roman" w:hAnsi="Arial" w:cs="Arial"/>
          <w:color w:val="000000"/>
          <w:sz w:val="20"/>
          <w:szCs w:val="20"/>
          <w:lang w:eastAsia="en-GB"/>
        </w:rPr>
      </w:pPr>
      <w:r>
        <w:rPr>
          <w:rFonts w:ascii="Arial" w:eastAsia="Times New Roman" w:hAnsi="Arial" w:cs="Arial"/>
          <w:color w:val="000000"/>
          <w:sz w:val="20"/>
          <w:szCs w:val="20"/>
          <w:lang w:eastAsia="en-GB"/>
        </w:rPr>
        <w:t xml:space="preserve">2015 to </w:t>
      </w:r>
      <w:r w:rsidRPr="009B24EC">
        <w:rPr>
          <w:rFonts w:ascii="Arial" w:eastAsia="Times New Roman" w:hAnsi="Arial" w:cs="Arial"/>
          <w:color w:val="000000"/>
          <w:sz w:val="20"/>
          <w:szCs w:val="20"/>
          <w:lang w:eastAsia="en-GB"/>
        </w:rPr>
        <w:t>2018: “White – Irish”, “Mixed or Multiple Ethnic Group” and “Asian – Chinese”.</w:t>
      </w:r>
    </w:p>
    <w:p w14:paraId="4700DCA2" w14:textId="77777777" w:rsidR="00E7594C" w:rsidRPr="009B24EC" w:rsidRDefault="00E7594C" w:rsidP="005A4A7D">
      <w:pPr>
        <w:pStyle w:val="NoSpacing"/>
        <w:numPr>
          <w:ilvl w:val="0"/>
          <w:numId w:val="17"/>
        </w:numPr>
        <w:rPr>
          <w:rFonts w:ascii="Arial" w:hAnsi="Arial" w:cs="Arial"/>
          <w:sz w:val="20"/>
          <w:szCs w:val="20"/>
        </w:rPr>
      </w:pPr>
      <w:r w:rsidRPr="009B24EC">
        <w:rPr>
          <w:rFonts w:ascii="Arial" w:eastAsia="Times New Roman" w:hAnsi="Arial" w:cs="Arial"/>
          <w:color w:val="000000"/>
          <w:sz w:val="20"/>
          <w:szCs w:val="20"/>
          <w:lang w:eastAsia="en-GB"/>
        </w:rPr>
        <w:t xml:space="preserve">2019: </w:t>
      </w:r>
      <w:r w:rsidRPr="009B24EC">
        <w:rPr>
          <w:rFonts w:ascii="Arial" w:hAnsi="Arial" w:cs="Arial"/>
          <w:sz w:val="20"/>
          <w:szCs w:val="20"/>
        </w:rPr>
        <w:t>“White – Polish”, “Asian – Chinese”, “Other Ethnic Group – Arab” and “White – Gypsy Traveller;</w:t>
      </w:r>
    </w:p>
    <w:p w14:paraId="74C1CBC2" w14:textId="7080A8E9" w:rsidR="00E7594C" w:rsidRPr="009B24EC" w:rsidRDefault="00E7594C" w:rsidP="005A4A7D">
      <w:pPr>
        <w:pStyle w:val="NoSpacing"/>
        <w:numPr>
          <w:ilvl w:val="0"/>
          <w:numId w:val="17"/>
        </w:numPr>
        <w:rPr>
          <w:rFonts w:ascii="Arial" w:hAnsi="Arial" w:cs="Arial"/>
          <w:sz w:val="20"/>
          <w:szCs w:val="20"/>
        </w:rPr>
      </w:pPr>
      <w:r w:rsidRPr="009B24EC">
        <w:rPr>
          <w:rFonts w:ascii="Arial" w:hAnsi="Arial" w:cs="Arial"/>
          <w:sz w:val="20"/>
          <w:szCs w:val="20"/>
        </w:rPr>
        <w:t>2</w:t>
      </w:r>
      <w:r>
        <w:rPr>
          <w:rFonts w:ascii="Arial" w:hAnsi="Arial" w:cs="Arial"/>
          <w:sz w:val="20"/>
          <w:szCs w:val="20"/>
        </w:rPr>
        <w:t xml:space="preserve">020 to 2021: </w:t>
      </w:r>
      <w:r w:rsidRPr="009B24EC">
        <w:rPr>
          <w:rFonts w:ascii="Arial" w:hAnsi="Arial" w:cs="Arial"/>
          <w:sz w:val="20"/>
          <w:szCs w:val="20"/>
        </w:rPr>
        <w:t>"Asian - Chinese", "Other Ethnic Group - Arab", "Asian - Bangladeshi", "White - Gypsy Traveller" and "Caribbean or Black</w:t>
      </w:r>
      <w:r>
        <w:rPr>
          <w:rFonts w:ascii="Arial" w:hAnsi="Arial" w:cs="Arial"/>
          <w:sz w:val="20"/>
          <w:szCs w:val="20"/>
        </w:rPr>
        <w:t>”;</w:t>
      </w:r>
    </w:p>
    <w:p w14:paraId="6CA14C44" w14:textId="60B9EAAF" w:rsidR="00E7594C" w:rsidRDefault="00E7594C" w:rsidP="005A4A7D">
      <w:pPr>
        <w:pStyle w:val="FootnoteText"/>
        <w:numPr>
          <w:ilvl w:val="0"/>
          <w:numId w:val="17"/>
        </w:numPr>
        <w:rPr>
          <w:rFonts w:cs="Arial"/>
        </w:rPr>
      </w:pPr>
      <w:r>
        <w:rPr>
          <w:rFonts w:cs="Arial"/>
        </w:rPr>
        <w:t>2022 “White – Polish”.</w:t>
      </w:r>
    </w:p>
    <w:p w14:paraId="02F7B78E" w14:textId="06E0C424" w:rsidR="00E7594C" w:rsidRDefault="00E7594C" w:rsidP="005A4A7D">
      <w:pPr>
        <w:pStyle w:val="FootnoteText"/>
        <w:numPr>
          <w:ilvl w:val="0"/>
          <w:numId w:val="17"/>
        </w:numPr>
        <w:rPr>
          <w:rFonts w:cs="Arial"/>
        </w:rPr>
      </w:pPr>
      <w:r>
        <w:rPr>
          <w:rFonts w:cs="Arial"/>
        </w:rPr>
        <w:t>2023 to 2024: “Asian Chinese”, “White Polish”, “Other Ethnic Group – Arab”, “White – Gypsy Traveller” and “Caribbean or Black”.</w:t>
      </w:r>
    </w:p>
    <w:p w14:paraId="6788300F" w14:textId="735238A9" w:rsidR="00E7594C" w:rsidRPr="005A4A7D" w:rsidRDefault="00E7594C" w:rsidP="005A4A7D">
      <w:pPr>
        <w:pStyle w:val="FootnoteText"/>
        <w:numPr>
          <w:ilvl w:val="0"/>
          <w:numId w:val="17"/>
        </w:numPr>
        <w:rPr>
          <w:rFonts w:cs="Arial"/>
        </w:rPr>
      </w:pPr>
      <w:r>
        <w:rPr>
          <w:rFonts w:cs="Arial"/>
        </w:rPr>
        <w:t>2025: “Asian Bangladeshi” and “Caribbean or Black”.</w:t>
      </w:r>
    </w:p>
  </w:footnote>
  <w:footnote w:id="5">
    <w:p w14:paraId="03CCF840" w14:textId="395DE96F" w:rsidR="00E7594C" w:rsidRDefault="00E7594C" w:rsidP="005A4A7D">
      <w:pPr>
        <w:pStyle w:val="NoSpacing"/>
      </w:pPr>
      <w:r w:rsidRPr="005A4A7D">
        <w:rPr>
          <w:rStyle w:val="FootnoteReference"/>
          <w:rFonts w:ascii="Arial" w:hAnsi="Arial" w:cs="Arial"/>
          <w:sz w:val="20"/>
          <w:szCs w:val="20"/>
        </w:rPr>
        <w:footnoteRef/>
      </w:r>
      <w:r w:rsidRPr="005A4A7D">
        <w:rPr>
          <w:rFonts w:ascii="Arial" w:hAnsi="Arial" w:cs="Arial"/>
          <w:sz w:val="20"/>
          <w:szCs w:val="20"/>
        </w:rPr>
        <w:t xml:space="preserve"> “Other Ethnic Group” includes “Asian – Bangladeshi”, “Asian – Chinese”, “Asian – Pakistani”, “Caribbean or Black”, “Mixed or Multiple Ethnic Group” and “White – Polish”, as the number of starters</w:t>
      </w:r>
      <w:r>
        <w:rPr>
          <w:rFonts w:ascii="Arial" w:hAnsi="Arial" w:cs="Arial"/>
          <w:sz w:val="20"/>
          <w:szCs w:val="20"/>
        </w:rPr>
        <w:t xml:space="preserve"> who identified as belonging in these ethnicities </w:t>
      </w:r>
      <w:r w:rsidRPr="005A4A7D">
        <w:rPr>
          <w:rFonts w:ascii="Arial" w:hAnsi="Arial" w:cs="Arial"/>
          <w:sz w:val="20"/>
          <w:szCs w:val="20"/>
        </w:rPr>
        <w:t xml:space="preserve">was fewer than 5 </w:t>
      </w:r>
      <w:r>
        <w:rPr>
          <w:rFonts w:ascii="Arial" w:hAnsi="Arial" w:cs="Arial"/>
          <w:sz w:val="20"/>
          <w:szCs w:val="20"/>
        </w:rPr>
        <w:t>each, and so was too low to identify separately.</w:t>
      </w:r>
    </w:p>
  </w:footnote>
  <w:footnote w:id="6">
    <w:p w14:paraId="5D3942B2" w14:textId="20A68FFB" w:rsidR="00E7594C" w:rsidRPr="00527B8D" w:rsidRDefault="00E7594C" w:rsidP="00527B8D">
      <w:pPr>
        <w:pStyle w:val="NoSpacing"/>
        <w:rPr>
          <w:rFonts w:ascii="Arial" w:hAnsi="Arial" w:cs="Arial"/>
          <w:sz w:val="20"/>
          <w:szCs w:val="20"/>
        </w:rPr>
      </w:pPr>
      <w:r w:rsidRPr="00527B8D">
        <w:rPr>
          <w:rStyle w:val="FootnoteReference"/>
          <w:rFonts w:ascii="Arial" w:hAnsi="Arial" w:cs="Arial"/>
          <w:sz w:val="20"/>
          <w:szCs w:val="20"/>
        </w:rPr>
        <w:footnoteRef/>
      </w:r>
      <w:r w:rsidRPr="00527B8D">
        <w:rPr>
          <w:rFonts w:ascii="Arial" w:hAnsi="Arial" w:cs="Arial"/>
          <w:sz w:val="20"/>
          <w:szCs w:val="20"/>
        </w:rPr>
        <w:t xml:space="preserve"> “Other Ethnic Group” includes “Asian – Chinese”, “Asian – Pakistani”, “Asian – Other” and Other Ethnic Group – Arab”</w:t>
      </w:r>
      <w:r>
        <w:rPr>
          <w:rFonts w:ascii="Arial" w:hAnsi="Arial" w:cs="Arial"/>
          <w:sz w:val="20"/>
          <w:szCs w:val="20"/>
        </w:rPr>
        <w:t>, as the number of leavers</w:t>
      </w:r>
      <w:r w:rsidRPr="00527B8D">
        <w:rPr>
          <w:rFonts w:ascii="Arial" w:hAnsi="Arial" w:cs="Arial"/>
          <w:sz w:val="20"/>
          <w:szCs w:val="20"/>
        </w:rPr>
        <w:t xml:space="preserve"> who identified as belonging in these ethnicities was fewer than 5 each, and so was too low to identify separately.</w:t>
      </w:r>
    </w:p>
    <w:p w14:paraId="6D5C12BB" w14:textId="7A73161E" w:rsidR="00E7594C" w:rsidRDefault="00E7594C">
      <w:pPr>
        <w:pStyle w:val="FootnoteText"/>
      </w:pPr>
    </w:p>
  </w:footnote>
  <w:footnote w:id="7">
    <w:p w14:paraId="5E829175" w14:textId="108A10C5" w:rsidR="00E7594C" w:rsidRDefault="00E7594C">
      <w:pPr>
        <w:pStyle w:val="FootnoteText"/>
      </w:pPr>
      <w:r>
        <w:rPr>
          <w:rStyle w:val="FootnoteReference"/>
        </w:rPr>
        <w:footnoteRef/>
      </w:r>
      <w:r>
        <w:t xml:space="preserve"> Faiths which are represented by fewer than 5 members of the workforce are not reported individually, but captured within “Other”.  In 2025 these were “Jewish”, “Other – Christian” and “Another Religion or Body”.</w:t>
      </w:r>
    </w:p>
  </w:footnote>
  <w:footnote w:id="8">
    <w:p w14:paraId="3FC35F95" w14:textId="7EF4C8A1" w:rsidR="00E7594C" w:rsidRDefault="00E7594C">
      <w:pPr>
        <w:pStyle w:val="FootnoteText"/>
      </w:pPr>
      <w:r>
        <w:rPr>
          <w:rStyle w:val="FootnoteReference"/>
        </w:rPr>
        <w:footnoteRef/>
      </w:r>
      <w:r>
        <w:t xml:space="preserve"> Faiths which are represented by fewer than 5 starters are not reported individually, but captured within “Other”.  In 2025 these were “Buddhist”, “Sikh” and “Another Religion or Body”.</w:t>
      </w:r>
    </w:p>
  </w:footnote>
  <w:footnote w:id="9">
    <w:p w14:paraId="33FE9FC1" w14:textId="617AA414" w:rsidR="00E7594C" w:rsidRDefault="00E7594C">
      <w:pPr>
        <w:pStyle w:val="FootnoteText"/>
      </w:pPr>
      <w:r>
        <w:rPr>
          <w:rStyle w:val="FootnoteReference"/>
        </w:rPr>
        <w:footnoteRef/>
      </w:r>
      <w:r>
        <w:t xml:space="preserve"> Faiths which are represented by fewer than 5 members of the workforce are not reported individually, but captured within “Other”.  In 2025 these were “Hindu”, “Muslim” and “No information provided”.</w:t>
      </w:r>
    </w:p>
  </w:footnote>
  <w:footnote w:id="10">
    <w:p w14:paraId="0E7E0161" w14:textId="0E7F5A1D" w:rsidR="00E7594C" w:rsidRDefault="00E7594C">
      <w:pPr>
        <w:pStyle w:val="FootnoteText"/>
      </w:pPr>
      <w:r>
        <w:rPr>
          <w:rStyle w:val="FootnoteReference"/>
        </w:rPr>
        <w:footnoteRef/>
      </w:r>
      <w:r>
        <w:t xml:space="preserve"> Faiths which are represented by fewer than 5 members of the workforce are not reported individually, but captured within “Other”.  In 2025 these were “Buddhist” and “Jewish”.</w:t>
      </w:r>
    </w:p>
  </w:footnote>
  <w:footnote w:id="11">
    <w:p w14:paraId="7925FFCA" w14:textId="63DF15DB" w:rsidR="00E7594C" w:rsidRDefault="00E7594C">
      <w:pPr>
        <w:pStyle w:val="FootnoteText"/>
      </w:pPr>
      <w:r>
        <w:rPr>
          <w:rStyle w:val="FootnoteReference"/>
        </w:rPr>
        <w:footnoteRef/>
      </w:r>
      <w:r>
        <w:t xml:space="preserve"> </w:t>
      </w:r>
      <w:hyperlink r:id="rId2" w:history="1">
        <w:r w:rsidRPr="005F78FF">
          <w:rPr>
            <w:rStyle w:val="Hyperlink"/>
          </w:rPr>
          <w:t>https://pubmed.ncbi.nlm.nih.gov/10902052/</w:t>
        </w:r>
      </w:hyperlink>
    </w:p>
  </w:footnote>
  <w:footnote w:id="12">
    <w:p w14:paraId="39C90B68" w14:textId="73A0B99F" w:rsidR="00E7594C" w:rsidRDefault="00E7594C">
      <w:pPr>
        <w:pStyle w:val="FootnoteText"/>
      </w:pPr>
      <w:r>
        <w:rPr>
          <w:rStyle w:val="FootnoteReference"/>
        </w:rPr>
        <w:footnoteRef/>
      </w:r>
      <w:r>
        <w:t xml:space="preserve"> Until 2018 members of the workforce did not have to provide information on their marital status, and many of them did not provide detail of their marital status. However, eESS and Payroll required information on marital status from eESS implementation in 2018, so Payroll downloaded the detail they held to eESS and from that date onwards all starters have had to provide information on their marital status.</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45CC366" w14:textId="0DDA0093" w:rsidR="005B7AB7" w:rsidRDefault="005476E4">
    <w:pPr>
      <w:pStyle w:val="Header"/>
    </w:pPr>
    <w:r>
      <w:tab/>
    </w:r>
    <w:r>
      <w:tab/>
      <w:t>Board Item 2.8</w:t>
    </w:r>
    <w:r w:rsidR="00391D23">
      <w:t>a</w:t>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AD54B29"/>
    <w:multiLevelType w:val="hybridMultilevel"/>
    <w:tmpl w:val="696260A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10985BA8"/>
    <w:multiLevelType w:val="hybridMultilevel"/>
    <w:tmpl w:val="01685E3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 w15:restartNumberingAfterBreak="0">
    <w:nsid w:val="1A944400"/>
    <w:multiLevelType w:val="hybridMultilevel"/>
    <w:tmpl w:val="D728DA6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 w15:restartNumberingAfterBreak="0">
    <w:nsid w:val="22A42512"/>
    <w:multiLevelType w:val="hybridMultilevel"/>
    <w:tmpl w:val="B48AA01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 w15:restartNumberingAfterBreak="0">
    <w:nsid w:val="256C695F"/>
    <w:multiLevelType w:val="multilevel"/>
    <w:tmpl w:val="027EEF06"/>
    <w:lvl w:ilvl="0">
      <w:start w:val="1"/>
      <w:numFmt w:val="decimal"/>
      <w:lvlText w:val="%1"/>
      <w:lvlJc w:val="left"/>
      <w:pPr>
        <w:ind w:left="432" w:hanging="432"/>
      </w:pPr>
      <w:rPr>
        <w:rFonts w:hint="default"/>
      </w:rPr>
    </w:lvl>
    <w:lvl w:ilvl="1">
      <w:start w:val="1"/>
      <w:numFmt w:val="decimal"/>
      <w:pStyle w:val="Heading2"/>
      <w:lvlText w:val="%1.%2"/>
      <w:lvlJc w:val="left"/>
      <w:pPr>
        <w:ind w:left="6247" w:hanging="576"/>
      </w:pPr>
      <w:rPr>
        <w:rFonts w:hint="default"/>
      </w:rPr>
    </w:lvl>
    <w:lvl w:ilvl="2">
      <w:start w:val="1"/>
      <w:numFmt w:val="decimal"/>
      <w:pStyle w:val="Heading3"/>
      <w:lvlText w:val="%1.%2.%3"/>
      <w:lvlJc w:val="left"/>
      <w:pPr>
        <w:ind w:left="1146" w:hanging="720"/>
      </w:pPr>
      <w:rPr>
        <w:rFonts w:hint="default"/>
      </w:rPr>
    </w:lvl>
    <w:lvl w:ilvl="3">
      <w:start w:val="1"/>
      <w:numFmt w:val="decimal"/>
      <w:pStyle w:val="Heading4"/>
      <w:lvlText w:val="%1.%2.%3.%4"/>
      <w:lvlJc w:val="left"/>
      <w:pPr>
        <w:ind w:left="864" w:hanging="864"/>
      </w:pPr>
      <w:rPr>
        <w:rFonts w:hint="default"/>
      </w:r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5" w15:restartNumberingAfterBreak="0">
    <w:nsid w:val="285D2A65"/>
    <w:multiLevelType w:val="hybridMultilevel"/>
    <w:tmpl w:val="9D80E82A"/>
    <w:lvl w:ilvl="0" w:tplc="196CB594">
      <w:start w:val="1"/>
      <w:numFmt w:val="decimal"/>
      <w:pStyle w:val="Heading1"/>
      <w:lvlText w:val="%1"/>
      <w:lvlJc w:val="left"/>
      <w:pPr>
        <w:ind w:left="1211" w:hanging="360"/>
      </w:pPr>
      <w:rPr>
        <w:rFonts w:hint="default"/>
      </w:r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6" w15:restartNumberingAfterBreak="0">
    <w:nsid w:val="2A066AB8"/>
    <w:multiLevelType w:val="hybridMultilevel"/>
    <w:tmpl w:val="A062619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7" w15:restartNumberingAfterBreak="0">
    <w:nsid w:val="2CC07112"/>
    <w:multiLevelType w:val="hybridMultilevel"/>
    <w:tmpl w:val="1228F4D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2D5A1CC0"/>
    <w:multiLevelType w:val="hybridMultilevel"/>
    <w:tmpl w:val="2FF05ED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9" w15:restartNumberingAfterBreak="0">
    <w:nsid w:val="330F08FA"/>
    <w:multiLevelType w:val="hybridMultilevel"/>
    <w:tmpl w:val="2480CD8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0" w15:restartNumberingAfterBreak="0">
    <w:nsid w:val="347A5D34"/>
    <w:multiLevelType w:val="hybridMultilevel"/>
    <w:tmpl w:val="B87E61E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1" w15:restartNumberingAfterBreak="0">
    <w:nsid w:val="359D135D"/>
    <w:multiLevelType w:val="hybridMultilevel"/>
    <w:tmpl w:val="1580258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3A1B6F9A"/>
    <w:multiLevelType w:val="hybridMultilevel"/>
    <w:tmpl w:val="6290954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3" w15:restartNumberingAfterBreak="0">
    <w:nsid w:val="3F527BCD"/>
    <w:multiLevelType w:val="hybridMultilevel"/>
    <w:tmpl w:val="6D4EBEF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4" w15:restartNumberingAfterBreak="0">
    <w:nsid w:val="479B3681"/>
    <w:multiLevelType w:val="hybridMultilevel"/>
    <w:tmpl w:val="6FCC45E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5" w15:restartNumberingAfterBreak="0">
    <w:nsid w:val="49DF3096"/>
    <w:multiLevelType w:val="hybridMultilevel"/>
    <w:tmpl w:val="534033E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4A8C1479"/>
    <w:multiLevelType w:val="hybridMultilevel"/>
    <w:tmpl w:val="27F09B2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7" w15:restartNumberingAfterBreak="0">
    <w:nsid w:val="4B8736AF"/>
    <w:multiLevelType w:val="hybridMultilevel"/>
    <w:tmpl w:val="44ACD78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8" w15:restartNumberingAfterBreak="0">
    <w:nsid w:val="4F204789"/>
    <w:multiLevelType w:val="hybridMultilevel"/>
    <w:tmpl w:val="6172E8B0"/>
    <w:lvl w:ilvl="0" w:tplc="08090001">
      <w:start w:val="1"/>
      <w:numFmt w:val="bullet"/>
      <w:lvlText w:val=""/>
      <w:lvlJc w:val="left"/>
      <w:pPr>
        <w:ind w:left="360" w:hanging="360"/>
      </w:pPr>
      <w:rPr>
        <w:rFonts w:ascii="Symbol" w:hAnsi="Symbol" w:hint="default"/>
      </w:rPr>
    </w:lvl>
    <w:lvl w:ilvl="1" w:tplc="338A832E">
      <w:numFmt w:val="bullet"/>
      <w:lvlText w:val="•"/>
      <w:lvlJc w:val="left"/>
      <w:pPr>
        <w:ind w:left="1575" w:hanging="855"/>
      </w:pPr>
      <w:rPr>
        <w:rFonts w:ascii="Arial" w:eastAsiaTheme="minorHAnsi" w:hAnsi="Arial" w:cs="Arial"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9" w15:restartNumberingAfterBreak="0">
    <w:nsid w:val="50A10279"/>
    <w:multiLevelType w:val="hybridMultilevel"/>
    <w:tmpl w:val="19CE39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3D2481C"/>
    <w:multiLevelType w:val="hybridMultilevel"/>
    <w:tmpl w:val="5B2E796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1" w15:restartNumberingAfterBreak="0">
    <w:nsid w:val="63DD558B"/>
    <w:multiLevelType w:val="hybridMultilevel"/>
    <w:tmpl w:val="E6E436D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2" w15:restartNumberingAfterBreak="0">
    <w:nsid w:val="6FDB6A0C"/>
    <w:multiLevelType w:val="hybridMultilevel"/>
    <w:tmpl w:val="1A9AD1E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3" w15:restartNumberingAfterBreak="0">
    <w:nsid w:val="73BA675C"/>
    <w:multiLevelType w:val="hybridMultilevel"/>
    <w:tmpl w:val="F7ECD6A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4" w15:restartNumberingAfterBreak="0">
    <w:nsid w:val="779C79E3"/>
    <w:multiLevelType w:val="hybridMultilevel"/>
    <w:tmpl w:val="ACC2421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abstractNumId w:val="4"/>
  </w:num>
  <w:num w:numId="2">
    <w:abstractNumId w:val="5"/>
  </w:num>
  <w:num w:numId="3">
    <w:abstractNumId w:val="20"/>
  </w:num>
  <w:num w:numId="4">
    <w:abstractNumId w:val="23"/>
  </w:num>
  <w:num w:numId="5">
    <w:abstractNumId w:val="14"/>
  </w:num>
  <w:num w:numId="6">
    <w:abstractNumId w:val="1"/>
  </w:num>
  <w:num w:numId="7">
    <w:abstractNumId w:val="24"/>
  </w:num>
  <w:num w:numId="8">
    <w:abstractNumId w:val="22"/>
  </w:num>
  <w:num w:numId="9">
    <w:abstractNumId w:val="10"/>
  </w:num>
  <w:num w:numId="10">
    <w:abstractNumId w:val="17"/>
  </w:num>
  <w:num w:numId="11">
    <w:abstractNumId w:val="6"/>
  </w:num>
  <w:num w:numId="12">
    <w:abstractNumId w:val="8"/>
  </w:num>
  <w:num w:numId="13">
    <w:abstractNumId w:val="9"/>
  </w:num>
  <w:num w:numId="14">
    <w:abstractNumId w:val="11"/>
  </w:num>
  <w:num w:numId="15">
    <w:abstractNumId w:val="3"/>
  </w:num>
  <w:num w:numId="16">
    <w:abstractNumId w:val="2"/>
  </w:num>
  <w:num w:numId="17">
    <w:abstractNumId w:val="21"/>
  </w:num>
  <w:num w:numId="18">
    <w:abstractNumId w:val="18"/>
  </w:num>
  <w:num w:numId="19">
    <w:abstractNumId w:val="19"/>
  </w:num>
  <w:num w:numId="20">
    <w:abstractNumId w:val="7"/>
  </w:num>
  <w:num w:numId="21">
    <w:abstractNumId w:val="13"/>
  </w:num>
  <w:num w:numId="22">
    <w:abstractNumId w:val="16"/>
  </w:num>
  <w:num w:numId="23">
    <w:abstractNumId w:val="12"/>
  </w:num>
  <w:num w:numId="24">
    <w:abstractNumId w:val="0"/>
  </w:num>
  <w:num w:numId="25">
    <w:abstractNumId w:val="15"/>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70"/>
  <w:defaultTabStop w:val="851"/>
  <w:drawingGridHorizontalSpacing w:val="110"/>
  <w:displayHorizontalDrawingGridEvery w:val="2"/>
  <w:displayVerticalDrawingGridEvery w:val="2"/>
  <w:characterSpacingControl w:val="doNotCompress"/>
  <w:hdrShapeDefaults>
    <o:shapedefaults v:ext="edit" spidmax="3276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8602C7"/>
    <w:rsid w:val="00000F6D"/>
    <w:rsid w:val="00002E42"/>
    <w:rsid w:val="00003046"/>
    <w:rsid w:val="000040F5"/>
    <w:rsid w:val="00006384"/>
    <w:rsid w:val="00006574"/>
    <w:rsid w:val="00012C27"/>
    <w:rsid w:val="00014194"/>
    <w:rsid w:val="000147F4"/>
    <w:rsid w:val="00015A02"/>
    <w:rsid w:val="00015ECD"/>
    <w:rsid w:val="00015FDB"/>
    <w:rsid w:val="000163EF"/>
    <w:rsid w:val="000166E9"/>
    <w:rsid w:val="00016E21"/>
    <w:rsid w:val="00017765"/>
    <w:rsid w:val="000177BE"/>
    <w:rsid w:val="00017A00"/>
    <w:rsid w:val="00020DD7"/>
    <w:rsid w:val="00021638"/>
    <w:rsid w:val="00021B65"/>
    <w:rsid w:val="0002200E"/>
    <w:rsid w:val="000231E0"/>
    <w:rsid w:val="00023275"/>
    <w:rsid w:val="00024D9B"/>
    <w:rsid w:val="000255FE"/>
    <w:rsid w:val="00025C06"/>
    <w:rsid w:val="000270D1"/>
    <w:rsid w:val="00027122"/>
    <w:rsid w:val="00027220"/>
    <w:rsid w:val="00027A78"/>
    <w:rsid w:val="00030178"/>
    <w:rsid w:val="00030958"/>
    <w:rsid w:val="00030D5F"/>
    <w:rsid w:val="00031519"/>
    <w:rsid w:val="00031820"/>
    <w:rsid w:val="00033828"/>
    <w:rsid w:val="00034D56"/>
    <w:rsid w:val="00036710"/>
    <w:rsid w:val="00036A6C"/>
    <w:rsid w:val="00037C7A"/>
    <w:rsid w:val="000413A2"/>
    <w:rsid w:val="00041915"/>
    <w:rsid w:val="00041F4F"/>
    <w:rsid w:val="0004346E"/>
    <w:rsid w:val="00043A7B"/>
    <w:rsid w:val="00044111"/>
    <w:rsid w:val="0004571D"/>
    <w:rsid w:val="00047201"/>
    <w:rsid w:val="000473CB"/>
    <w:rsid w:val="00047BED"/>
    <w:rsid w:val="000516EA"/>
    <w:rsid w:val="000519FE"/>
    <w:rsid w:val="00051D18"/>
    <w:rsid w:val="00051E69"/>
    <w:rsid w:val="00054373"/>
    <w:rsid w:val="00056611"/>
    <w:rsid w:val="0006021C"/>
    <w:rsid w:val="00060756"/>
    <w:rsid w:val="000608D8"/>
    <w:rsid w:val="00060A16"/>
    <w:rsid w:val="00065317"/>
    <w:rsid w:val="0006732E"/>
    <w:rsid w:val="00071A36"/>
    <w:rsid w:val="00072A89"/>
    <w:rsid w:val="00073078"/>
    <w:rsid w:val="00073B4A"/>
    <w:rsid w:val="00074AED"/>
    <w:rsid w:val="0007708B"/>
    <w:rsid w:val="00080CA5"/>
    <w:rsid w:val="0008238B"/>
    <w:rsid w:val="00082A49"/>
    <w:rsid w:val="00083B53"/>
    <w:rsid w:val="00083E23"/>
    <w:rsid w:val="00085B63"/>
    <w:rsid w:val="00086376"/>
    <w:rsid w:val="00090C13"/>
    <w:rsid w:val="0009167E"/>
    <w:rsid w:val="00092749"/>
    <w:rsid w:val="0009278E"/>
    <w:rsid w:val="00093ADA"/>
    <w:rsid w:val="0009439E"/>
    <w:rsid w:val="00094469"/>
    <w:rsid w:val="00094BB3"/>
    <w:rsid w:val="00094F9F"/>
    <w:rsid w:val="00095EDA"/>
    <w:rsid w:val="00096AA0"/>
    <w:rsid w:val="00097840"/>
    <w:rsid w:val="000A1D93"/>
    <w:rsid w:val="000A2287"/>
    <w:rsid w:val="000A3E20"/>
    <w:rsid w:val="000A612E"/>
    <w:rsid w:val="000A6BDE"/>
    <w:rsid w:val="000A707C"/>
    <w:rsid w:val="000A73E3"/>
    <w:rsid w:val="000A75C5"/>
    <w:rsid w:val="000B0EBB"/>
    <w:rsid w:val="000B1784"/>
    <w:rsid w:val="000B220B"/>
    <w:rsid w:val="000B31E4"/>
    <w:rsid w:val="000B458F"/>
    <w:rsid w:val="000B4B6B"/>
    <w:rsid w:val="000B5D31"/>
    <w:rsid w:val="000B6656"/>
    <w:rsid w:val="000B66FD"/>
    <w:rsid w:val="000B7CDF"/>
    <w:rsid w:val="000C0050"/>
    <w:rsid w:val="000C0052"/>
    <w:rsid w:val="000C09D2"/>
    <w:rsid w:val="000C10EB"/>
    <w:rsid w:val="000C151C"/>
    <w:rsid w:val="000C3A10"/>
    <w:rsid w:val="000C40E8"/>
    <w:rsid w:val="000C4EBA"/>
    <w:rsid w:val="000C5830"/>
    <w:rsid w:val="000C5CF4"/>
    <w:rsid w:val="000C6423"/>
    <w:rsid w:val="000C7F5B"/>
    <w:rsid w:val="000D05A5"/>
    <w:rsid w:val="000D0A6A"/>
    <w:rsid w:val="000D29E4"/>
    <w:rsid w:val="000D2CCC"/>
    <w:rsid w:val="000D3277"/>
    <w:rsid w:val="000D36D2"/>
    <w:rsid w:val="000D481C"/>
    <w:rsid w:val="000D51AA"/>
    <w:rsid w:val="000D583C"/>
    <w:rsid w:val="000D6584"/>
    <w:rsid w:val="000E01BC"/>
    <w:rsid w:val="000E2DA8"/>
    <w:rsid w:val="000E339A"/>
    <w:rsid w:val="000E470F"/>
    <w:rsid w:val="000E4833"/>
    <w:rsid w:val="000E4E2A"/>
    <w:rsid w:val="000E5083"/>
    <w:rsid w:val="000E7026"/>
    <w:rsid w:val="000E72D4"/>
    <w:rsid w:val="000F001E"/>
    <w:rsid w:val="000F0EDF"/>
    <w:rsid w:val="000F2A28"/>
    <w:rsid w:val="000F3C66"/>
    <w:rsid w:val="000F3CEB"/>
    <w:rsid w:val="000F4BBA"/>
    <w:rsid w:val="000F5640"/>
    <w:rsid w:val="000F626C"/>
    <w:rsid w:val="000F6B1A"/>
    <w:rsid w:val="0010115B"/>
    <w:rsid w:val="00104DAC"/>
    <w:rsid w:val="0010501E"/>
    <w:rsid w:val="0010544D"/>
    <w:rsid w:val="00105E8B"/>
    <w:rsid w:val="00107A15"/>
    <w:rsid w:val="00111C9A"/>
    <w:rsid w:val="001129CF"/>
    <w:rsid w:val="001130B3"/>
    <w:rsid w:val="00117944"/>
    <w:rsid w:val="00117A14"/>
    <w:rsid w:val="00117FDE"/>
    <w:rsid w:val="001213C1"/>
    <w:rsid w:val="00123388"/>
    <w:rsid w:val="00125042"/>
    <w:rsid w:val="00125499"/>
    <w:rsid w:val="00126020"/>
    <w:rsid w:val="001262F0"/>
    <w:rsid w:val="0012740A"/>
    <w:rsid w:val="00127718"/>
    <w:rsid w:val="00127B40"/>
    <w:rsid w:val="00127BD3"/>
    <w:rsid w:val="00130DA3"/>
    <w:rsid w:val="0013134D"/>
    <w:rsid w:val="00132C1B"/>
    <w:rsid w:val="00134744"/>
    <w:rsid w:val="00134BE8"/>
    <w:rsid w:val="001355DD"/>
    <w:rsid w:val="0013582B"/>
    <w:rsid w:val="001375FA"/>
    <w:rsid w:val="00137B3D"/>
    <w:rsid w:val="00137C96"/>
    <w:rsid w:val="00140C70"/>
    <w:rsid w:val="00141E60"/>
    <w:rsid w:val="00142798"/>
    <w:rsid w:val="00142A82"/>
    <w:rsid w:val="00143CEF"/>
    <w:rsid w:val="00146363"/>
    <w:rsid w:val="00147011"/>
    <w:rsid w:val="00147433"/>
    <w:rsid w:val="00147F99"/>
    <w:rsid w:val="00150877"/>
    <w:rsid w:val="00152B21"/>
    <w:rsid w:val="00154802"/>
    <w:rsid w:val="00154B88"/>
    <w:rsid w:val="00155C38"/>
    <w:rsid w:val="00156A4E"/>
    <w:rsid w:val="00156E05"/>
    <w:rsid w:val="00157D9B"/>
    <w:rsid w:val="001601EC"/>
    <w:rsid w:val="00160CB1"/>
    <w:rsid w:val="00161CBF"/>
    <w:rsid w:val="00162810"/>
    <w:rsid w:val="00162B5B"/>
    <w:rsid w:val="00162F0A"/>
    <w:rsid w:val="001635B7"/>
    <w:rsid w:val="00163F7E"/>
    <w:rsid w:val="001651E6"/>
    <w:rsid w:val="001658BC"/>
    <w:rsid w:val="00165DC6"/>
    <w:rsid w:val="0016697D"/>
    <w:rsid w:val="00166FCB"/>
    <w:rsid w:val="001673A2"/>
    <w:rsid w:val="001675C8"/>
    <w:rsid w:val="001678E4"/>
    <w:rsid w:val="00170524"/>
    <w:rsid w:val="00170DC1"/>
    <w:rsid w:val="00170DE3"/>
    <w:rsid w:val="001717B1"/>
    <w:rsid w:val="00172290"/>
    <w:rsid w:val="00173683"/>
    <w:rsid w:val="00173940"/>
    <w:rsid w:val="00175AB0"/>
    <w:rsid w:val="001801AA"/>
    <w:rsid w:val="00180EDA"/>
    <w:rsid w:val="00181969"/>
    <w:rsid w:val="00181D13"/>
    <w:rsid w:val="001820CF"/>
    <w:rsid w:val="0018301D"/>
    <w:rsid w:val="00183274"/>
    <w:rsid w:val="0018378F"/>
    <w:rsid w:val="00183E03"/>
    <w:rsid w:val="0018405E"/>
    <w:rsid w:val="0018484F"/>
    <w:rsid w:val="0018514B"/>
    <w:rsid w:val="0018616E"/>
    <w:rsid w:val="0019150E"/>
    <w:rsid w:val="00191614"/>
    <w:rsid w:val="00191EF8"/>
    <w:rsid w:val="00191FA2"/>
    <w:rsid w:val="00192809"/>
    <w:rsid w:val="00192CD2"/>
    <w:rsid w:val="00192EF2"/>
    <w:rsid w:val="0019316E"/>
    <w:rsid w:val="001932F2"/>
    <w:rsid w:val="001939DC"/>
    <w:rsid w:val="00195892"/>
    <w:rsid w:val="00196231"/>
    <w:rsid w:val="0019783F"/>
    <w:rsid w:val="001A04B0"/>
    <w:rsid w:val="001A0A42"/>
    <w:rsid w:val="001A0EF5"/>
    <w:rsid w:val="001A15DE"/>
    <w:rsid w:val="001A1B0A"/>
    <w:rsid w:val="001A2358"/>
    <w:rsid w:val="001A2CCA"/>
    <w:rsid w:val="001A2E12"/>
    <w:rsid w:val="001A46C7"/>
    <w:rsid w:val="001A6BDB"/>
    <w:rsid w:val="001A7E25"/>
    <w:rsid w:val="001B159E"/>
    <w:rsid w:val="001B1C91"/>
    <w:rsid w:val="001B1FEA"/>
    <w:rsid w:val="001B2954"/>
    <w:rsid w:val="001B2C08"/>
    <w:rsid w:val="001B4969"/>
    <w:rsid w:val="001B5722"/>
    <w:rsid w:val="001B6690"/>
    <w:rsid w:val="001C02F5"/>
    <w:rsid w:val="001C0537"/>
    <w:rsid w:val="001C1A2D"/>
    <w:rsid w:val="001C374F"/>
    <w:rsid w:val="001C3EE9"/>
    <w:rsid w:val="001C41EF"/>
    <w:rsid w:val="001C4DE3"/>
    <w:rsid w:val="001C5EAC"/>
    <w:rsid w:val="001C6ACC"/>
    <w:rsid w:val="001C7059"/>
    <w:rsid w:val="001D0767"/>
    <w:rsid w:val="001D148C"/>
    <w:rsid w:val="001D1D0A"/>
    <w:rsid w:val="001D254D"/>
    <w:rsid w:val="001D3DDF"/>
    <w:rsid w:val="001D4F8C"/>
    <w:rsid w:val="001D7CB4"/>
    <w:rsid w:val="001E051A"/>
    <w:rsid w:val="001E1C08"/>
    <w:rsid w:val="001E20A3"/>
    <w:rsid w:val="001E2864"/>
    <w:rsid w:val="001E2B93"/>
    <w:rsid w:val="001E2C48"/>
    <w:rsid w:val="001E2F89"/>
    <w:rsid w:val="001E38BE"/>
    <w:rsid w:val="001E4B01"/>
    <w:rsid w:val="001E61A1"/>
    <w:rsid w:val="001F0E3D"/>
    <w:rsid w:val="001F2184"/>
    <w:rsid w:val="001F22B3"/>
    <w:rsid w:val="001F26A2"/>
    <w:rsid w:val="001F28B9"/>
    <w:rsid w:val="001F40E1"/>
    <w:rsid w:val="001F600E"/>
    <w:rsid w:val="001F7566"/>
    <w:rsid w:val="001F7FCB"/>
    <w:rsid w:val="002006D0"/>
    <w:rsid w:val="002035C6"/>
    <w:rsid w:val="00204D24"/>
    <w:rsid w:val="00205A71"/>
    <w:rsid w:val="00212A8B"/>
    <w:rsid w:val="00213CE4"/>
    <w:rsid w:val="0021466E"/>
    <w:rsid w:val="00214A77"/>
    <w:rsid w:val="00215A72"/>
    <w:rsid w:val="00215BB8"/>
    <w:rsid w:val="002161F6"/>
    <w:rsid w:val="002176CD"/>
    <w:rsid w:val="00217F76"/>
    <w:rsid w:val="00221557"/>
    <w:rsid w:val="00221C66"/>
    <w:rsid w:val="00222B20"/>
    <w:rsid w:val="00223718"/>
    <w:rsid w:val="00223D94"/>
    <w:rsid w:val="002248E5"/>
    <w:rsid w:val="00224A85"/>
    <w:rsid w:val="00224ACC"/>
    <w:rsid w:val="0022655E"/>
    <w:rsid w:val="00232AAC"/>
    <w:rsid w:val="00233B45"/>
    <w:rsid w:val="00233DAB"/>
    <w:rsid w:val="00233FEF"/>
    <w:rsid w:val="00234296"/>
    <w:rsid w:val="00236F74"/>
    <w:rsid w:val="002373BE"/>
    <w:rsid w:val="002378F2"/>
    <w:rsid w:val="00237E62"/>
    <w:rsid w:val="002400C2"/>
    <w:rsid w:val="00240179"/>
    <w:rsid w:val="00240938"/>
    <w:rsid w:val="00241912"/>
    <w:rsid w:val="00243A0D"/>
    <w:rsid w:val="00243C01"/>
    <w:rsid w:val="002443F6"/>
    <w:rsid w:val="00244DDE"/>
    <w:rsid w:val="002468A1"/>
    <w:rsid w:val="00247320"/>
    <w:rsid w:val="0024744F"/>
    <w:rsid w:val="00247A63"/>
    <w:rsid w:val="00247BCB"/>
    <w:rsid w:val="0025061F"/>
    <w:rsid w:val="00251999"/>
    <w:rsid w:val="00251AD9"/>
    <w:rsid w:val="00251C44"/>
    <w:rsid w:val="002521BD"/>
    <w:rsid w:val="002527B9"/>
    <w:rsid w:val="00253032"/>
    <w:rsid w:val="002545F2"/>
    <w:rsid w:val="00254E8A"/>
    <w:rsid w:val="00255955"/>
    <w:rsid w:val="00256EE8"/>
    <w:rsid w:val="00257A06"/>
    <w:rsid w:val="00260988"/>
    <w:rsid w:val="00262CC9"/>
    <w:rsid w:val="002632DA"/>
    <w:rsid w:val="002638E0"/>
    <w:rsid w:val="00263B28"/>
    <w:rsid w:val="00264EA7"/>
    <w:rsid w:val="00266B32"/>
    <w:rsid w:val="002675DB"/>
    <w:rsid w:val="0027212B"/>
    <w:rsid w:val="00273281"/>
    <w:rsid w:val="0027333F"/>
    <w:rsid w:val="00274637"/>
    <w:rsid w:val="0027470A"/>
    <w:rsid w:val="00274EBD"/>
    <w:rsid w:val="002753E6"/>
    <w:rsid w:val="00275EE2"/>
    <w:rsid w:val="00276034"/>
    <w:rsid w:val="0027651E"/>
    <w:rsid w:val="00280209"/>
    <w:rsid w:val="002808B8"/>
    <w:rsid w:val="00282B28"/>
    <w:rsid w:val="00284770"/>
    <w:rsid w:val="00284E33"/>
    <w:rsid w:val="002850F8"/>
    <w:rsid w:val="00285823"/>
    <w:rsid w:val="0028582F"/>
    <w:rsid w:val="00285E6E"/>
    <w:rsid w:val="002866A5"/>
    <w:rsid w:val="00287208"/>
    <w:rsid w:val="002878FA"/>
    <w:rsid w:val="00287A54"/>
    <w:rsid w:val="00287AD7"/>
    <w:rsid w:val="00287D9C"/>
    <w:rsid w:val="00287DEC"/>
    <w:rsid w:val="0029075F"/>
    <w:rsid w:val="00291C61"/>
    <w:rsid w:val="00291D9C"/>
    <w:rsid w:val="002951C8"/>
    <w:rsid w:val="002958EB"/>
    <w:rsid w:val="00296F26"/>
    <w:rsid w:val="00297EC2"/>
    <w:rsid w:val="002A083D"/>
    <w:rsid w:val="002A1469"/>
    <w:rsid w:val="002A27BE"/>
    <w:rsid w:val="002A27FD"/>
    <w:rsid w:val="002A3A45"/>
    <w:rsid w:val="002A3BEB"/>
    <w:rsid w:val="002A3E92"/>
    <w:rsid w:val="002A41C4"/>
    <w:rsid w:val="002A4312"/>
    <w:rsid w:val="002A4405"/>
    <w:rsid w:val="002A5641"/>
    <w:rsid w:val="002A6247"/>
    <w:rsid w:val="002A707D"/>
    <w:rsid w:val="002B1DE1"/>
    <w:rsid w:val="002B274F"/>
    <w:rsid w:val="002B2E6F"/>
    <w:rsid w:val="002B3444"/>
    <w:rsid w:val="002B38C5"/>
    <w:rsid w:val="002B4489"/>
    <w:rsid w:val="002B49C7"/>
    <w:rsid w:val="002B5EBB"/>
    <w:rsid w:val="002B5F36"/>
    <w:rsid w:val="002B6861"/>
    <w:rsid w:val="002B7653"/>
    <w:rsid w:val="002B7C70"/>
    <w:rsid w:val="002C04B2"/>
    <w:rsid w:val="002C18C5"/>
    <w:rsid w:val="002C2005"/>
    <w:rsid w:val="002C66D1"/>
    <w:rsid w:val="002C6C7D"/>
    <w:rsid w:val="002D0C5D"/>
    <w:rsid w:val="002D26F0"/>
    <w:rsid w:val="002D3A73"/>
    <w:rsid w:val="002D3BDC"/>
    <w:rsid w:val="002D5902"/>
    <w:rsid w:val="002D6170"/>
    <w:rsid w:val="002D6269"/>
    <w:rsid w:val="002D775F"/>
    <w:rsid w:val="002E328A"/>
    <w:rsid w:val="002E3814"/>
    <w:rsid w:val="002E3A65"/>
    <w:rsid w:val="002E4C77"/>
    <w:rsid w:val="002E53A1"/>
    <w:rsid w:val="002E6523"/>
    <w:rsid w:val="002F07B5"/>
    <w:rsid w:val="002F07E8"/>
    <w:rsid w:val="002F0870"/>
    <w:rsid w:val="002F1F85"/>
    <w:rsid w:val="002F493F"/>
    <w:rsid w:val="002F5B20"/>
    <w:rsid w:val="002F7924"/>
    <w:rsid w:val="0030262B"/>
    <w:rsid w:val="00303ACB"/>
    <w:rsid w:val="003040B3"/>
    <w:rsid w:val="0030439E"/>
    <w:rsid w:val="00304C7C"/>
    <w:rsid w:val="00304C89"/>
    <w:rsid w:val="00304D12"/>
    <w:rsid w:val="00305EA0"/>
    <w:rsid w:val="0030784A"/>
    <w:rsid w:val="003103B2"/>
    <w:rsid w:val="003111ED"/>
    <w:rsid w:val="0031193B"/>
    <w:rsid w:val="0031255D"/>
    <w:rsid w:val="003137D0"/>
    <w:rsid w:val="00315C89"/>
    <w:rsid w:val="0031705F"/>
    <w:rsid w:val="003203EF"/>
    <w:rsid w:val="003229BA"/>
    <w:rsid w:val="00322C15"/>
    <w:rsid w:val="003265C7"/>
    <w:rsid w:val="00327698"/>
    <w:rsid w:val="00327A6B"/>
    <w:rsid w:val="00327FCA"/>
    <w:rsid w:val="003301EF"/>
    <w:rsid w:val="0033075B"/>
    <w:rsid w:val="00331C97"/>
    <w:rsid w:val="0033293A"/>
    <w:rsid w:val="00332CE6"/>
    <w:rsid w:val="003331A8"/>
    <w:rsid w:val="003333AF"/>
    <w:rsid w:val="00334D8E"/>
    <w:rsid w:val="003357EF"/>
    <w:rsid w:val="00335D57"/>
    <w:rsid w:val="00337A82"/>
    <w:rsid w:val="0034123E"/>
    <w:rsid w:val="00341719"/>
    <w:rsid w:val="00342BA3"/>
    <w:rsid w:val="0034418A"/>
    <w:rsid w:val="003450E7"/>
    <w:rsid w:val="00345256"/>
    <w:rsid w:val="0034598A"/>
    <w:rsid w:val="00345E00"/>
    <w:rsid w:val="003462E4"/>
    <w:rsid w:val="00347D8C"/>
    <w:rsid w:val="00350238"/>
    <w:rsid w:val="003515CF"/>
    <w:rsid w:val="00352966"/>
    <w:rsid w:val="003530C0"/>
    <w:rsid w:val="003545F2"/>
    <w:rsid w:val="003552A9"/>
    <w:rsid w:val="003569A5"/>
    <w:rsid w:val="003570A3"/>
    <w:rsid w:val="0035712D"/>
    <w:rsid w:val="0035796C"/>
    <w:rsid w:val="00360782"/>
    <w:rsid w:val="00360F54"/>
    <w:rsid w:val="0036232D"/>
    <w:rsid w:val="00363466"/>
    <w:rsid w:val="003646EA"/>
    <w:rsid w:val="00364CA3"/>
    <w:rsid w:val="00365F36"/>
    <w:rsid w:val="00370401"/>
    <w:rsid w:val="00370A64"/>
    <w:rsid w:val="00371AE2"/>
    <w:rsid w:val="00372FC6"/>
    <w:rsid w:val="003735B1"/>
    <w:rsid w:val="00381C6E"/>
    <w:rsid w:val="00382A1F"/>
    <w:rsid w:val="00384746"/>
    <w:rsid w:val="0038600E"/>
    <w:rsid w:val="0038697A"/>
    <w:rsid w:val="00386CF5"/>
    <w:rsid w:val="00390E19"/>
    <w:rsid w:val="003910D1"/>
    <w:rsid w:val="00391D23"/>
    <w:rsid w:val="00392B16"/>
    <w:rsid w:val="003930BE"/>
    <w:rsid w:val="00397367"/>
    <w:rsid w:val="00397AF4"/>
    <w:rsid w:val="00397F25"/>
    <w:rsid w:val="003A01CA"/>
    <w:rsid w:val="003A2359"/>
    <w:rsid w:val="003A24DC"/>
    <w:rsid w:val="003A3A0E"/>
    <w:rsid w:val="003A3C9A"/>
    <w:rsid w:val="003A3D48"/>
    <w:rsid w:val="003A3DD8"/>
    <w:rsid w:val="003A4255"/>
    <w:rsid w:val="003A7029"/>
    <w:rsid w:val="003B111C"/>
    <w:rsid w:val="003B138D"/>
    <w:rsid w:val="003B4F48"/>
    <w:rsid w:val="003B636D"/>
    <w:rsid w:val="003B6936"/>
    <w:rsid w:val="003C115F"/>
    <w:rsid w:val="003C1983"/>
    <w:rsid w:val="003C1A18"/>
    <w:rsid w:val="003C4622"/>
    <w:rsid w:val="003C47E7"/>
    <w:rsid w:val="003C5E16"/>
    <w:rsid w:val="003C6679"/>
    <w:rsid w:val="003C745A"/>
    <w:rsid w:val="003D0238"/>
    <w:rsid w:val="003D0C4A"/>
    <w:rsid w:val="003D1FA8"/>
    <w:rsid w:val="003D2B17"/>
    <w:rsid w:val="003D4465"/>
    <w:rsid w:val="003D58E0"/>
    <w:rsid w:val="003D7261"/>
    <w:rsid w:val="003E0991"/>
    <w:rsid w:val="003E1E87"/>
    <w:rsid w:val="003E29AF"/>
    <w:rsid w:val="003E3A8D"/>
    <w:rsid w:val="003E43E1"/>
    <w:rsid w:val="003E4D7F"/>
    <w:rsid w:val="003E5411"/>
    <w:rsid w:val="003E5ECD"/>
    <w:rsid w:val="003E656A"/>
    <w:rsid w:val="003E65BC"/>
    <w:rsid w:val="003E6E7E"/>
    <w:rsid w:val="003E7E3A"/>
    <w:rsid w:val="003F0240"/>
    <w:rsid w:val="003F0A12"/>
    <w:rsid w:val="003F21EE"/>
    <w:rsid w:val="003F48C9"/>
    <w:rsid w:val="003F4964"/>
    <w:rsid w:val="003F4B58"/>
    <w:rsid w:val="003F4D74"/>
    <w:rsid w:val="003F50B3"/>
    <w:rsid w:val="003F5B08"/>
    <w:rsid w:val="003F64EE"/>
    <w:rsid w:val="003F6B3E"/>
    <w:rsid w:val="003F6C24"/>
    <w:rsid w:val="003F7E88"/>
    <w:rsid w:val="004014EC"/>
    <w:rsid w:val="00402620"/>
    <w:rsid w:val="00402A98"/>
    <w:rsid w:val="00402FD3"/>
    <w:rsid w:val="00405AEB"/>
    <w:rsid w:val="00407A34"/>
    <w:rsid w:val="004105CE"/>
    <w:rsid w:val="0041210A"/>
    <w:rsid w:val="004122D9"/>
    <w:rsid w:val="00412D9B"/>
    <w:rsid w:val="00414030"/>
    <w:rsid w:val="0041480D"/>
    <w:rsid w:val="00414B6E"/>
    <w:rsid w:val="00414C06"/>
    <w:rsid w:val="004156DA"/>
    <w:rsid w:val="004164A8"/>
    <w:rsid w:val="00416BD0"/>
    <w:rsid w:val="00420E64"/>
    <w:rsid w:val="00421013"/>
    <w:rsid w:val="0042140D"/>
    <w:rsid w:val="004217F8"/>
    <w:rsid w:val="004219EF"/>
    <w:rsid w:val="00421D21"/>
    <w:rsid w:val="00422048"/>
    <w:rsid w:val="00422F10"/>
    <w:rsid w:val="0042337B"/>
    <w:rsid w:val="004243A1"/>
    <w:rsid w:val="00424B9A"/>
    <w:rsid w:val="00424E84"/>
    <w:rsid w:val="00425D0D"/>
    <w:rsid w:val="0042749F"/>
    <w:rsid w:val="00427B64"/>
    <w:rsid w:val="00433485"/>
    <w:rsid w:val="00433597"/>
    <w:rsid w:val="00433CD9"/>
    <w:rsid w:val="00434095"/>
    <w:rsid w:val="00434CF1"/>
    <w:rsid w:val="00436470"/>
    <w:rsid w:val="0043737C"/>
    <w:rsid w:val="00440CB0"/>
    <w:rsid w:val="0044114B"/>
    <w:rsid w:val="004425A1"/>
    <w:rsid w:val="00442D01"/>
    <w:rsid w:val="00443E76"/>
    <w:rsid w:val="0044436F"/>
    <w:rsid w:val="00444FF8"/>
    <w:rsid w:val="004466A1"/>
    <w:rsid w:val="004473DE"/>
    <w:rsid w:val="00451C9E"/>
    <w:rsid w:val="00451F4D"/>
    <w:rsid w:val="00452A44"/>
    <w:rsid w:val="004542D4"/>
    <w:rsid w:val="00454BC6"/>
    <w:rsid w:val="0045544E"/>
    <w:rsid w:val="004567E1"/>
    <w:rsid w:val="00457646"/>
    <w:rsid w:val="00457D5E"/>
    <w:rsid w:val="00460539"/>
    <w:rsid w:val="00460AD1"/>
    <w:rsid w:val="00460FC3"/>
    <w:rsid w:val="00461648"/>
    <w:rsid w:val="00461778"/>
    <w:rsid w:val="004619F5"/>
    <w:rsid w:val="00462B15"/>
    <w:rsid w:val="00463306"/>
    <w:rsid w:val="00465ADF"/>
    <w:rsid w:val="004679AC"/>
    <w:rsid w:val="00473F49"/>
    <w:rsid w:val="00474D48"/>
    <w:rsid w:val="0047582B"/>
    <w:rsid w:val="00476FBC"/>
    <w:rsid w:val="004778FE"/>
    <w:rsid w:val="00480057"/>
    <w:rsid w:val="00480FC1"/>
    <w:rsid w:val="004816C2"/>
    <w:rsid w:val="0048189D"/>
    <w:rsid w:val="00481CAD"/>
    <w:rsid w:val="00482172"/>
    <w:rsid w:val="0048379B"/>
    <w:rsid w:val="00483BC6"/>
    <w:rsid w:val="00486347"/>
    <w:rsid w:val="00486B16"/>
    <w:rsid w:val="00490D8E"/>
    <w:rsid w:val="00491291"/>
    <w:rsid w:val="0049190C"/>
    <w:rsid w:val="00491DEA"/>
    <w:rsid w:val="004936C0"/>
    <w:rsid w:val="00496726"/>
    <w:rsid w:val="0049740C"/>
    <w:rsid w:val="00497AA3"/>
    <w:rsid w:val="00497D6A"/>
    <w:rsid w:val="004A05B9"/>
    <w:rsid w:val="004A0E29"/>
    <w:rsid w:val="004A0ECC"/>
    <w:rsid w:val="004A2099"/>
    <w:rsid w:val="004A2F78"/>
    <w:rsid w:val="004A333F"/>
    <w:rsid w:val="004A345C"/>
    <w:rsid w:val="004A424E"/>
    <w:rsid w:val="004A44C8"/>
    <w:rsid w:val="004A4537"/>
    <w:rsid w:val="004A5B29"/>
    <w:rsid w:val="004A647A"/>
    <w:rsid w:val="004A6600"/>
    <w:rsid w:val="004A6687"/>
    <w:rsid w:val="004A69EA"/>
    <w:rsid w:val="004A6E56"/>
    <w:rsid w:val="004A73C8"/>
    <w:rsid w:val="004A7576"/>
    <w:rsid w:val="004B01C2"/>
    <w:rsid w:val="004B1A30"/>
    <w:rsid w:val="004B1FE7"/>
    <w:rsid w:val="004B31B0"/>
    <w:rsid w:val="004B4433"/>
    <w:rsid w:val="004B4834"/>
    <w:rsid w:val="004B564B"/>
    <w:rsid w:val="004B6751"/>
    <w:rsid w:val="004B6A4F"/>
    <w:rsid w:val="004C18B7"/>
    <w:rsid w:val="004C3733"/>
    <w:rsid w:val="004C3883"/>
    <w:rsid w:val="004C40A4"/>
    <w:rsid w:val="004C5325"/>
    <w:rsid w:val="004C671E"/>
    <w:rsid w:val="004D261F"/>
    <w:rsid w:val="004D42DC"/>
    <w:rsid w:val="004E0F00"/>
    <w:rsid w:val="004E1931"/>
    <w:rsid w:val="004E24FB"/>
    <w:rsid w:val="004E2AD6"/>
    <w:rsid w:val="004E6220"/>
    <w:rsid w:val="004E62A1"/>
    <w:rsid w:val="004E7356"/>
    <w:rsid w:val="004F0380"/>
    <w:rsid w:val="004F1010"/>
    <w:rsid w:val="004F211A"/>
    <w:rsid w:val="004F2E8A"/>
    <w:rsid w:val="004F35DA"/>
    <w:rsid w:val="004F47D5"/>
    <w:rsid w:val="004F4E44"/>
    <w:rsid w:val="004F564A"/>
    <w:rsid w:val="004F5B7D"/>
    <w:rsid w:val="004F6279"/>
    <w:rsid w:val="004F6C9C"/>
    <w:rsid w:val="00503032"/>
    <w:rsid w:val="00504356"/>
    <w:rsid w:val="00504A53"/>
    <w:rsid w:val="0050727C"/>
    <w:rsid w:val="00507FD1"/>
    <w:rsid w:val="00510526"/>
    <w:rsid w:val="00510582"/>
    <w:rsid w:val="00510A50"/>
    <w:rsid w:val="00511D35"/>
    <w:rsid w:val="00512917"/>
    <w:rsid w:val="00512941"/>
    <w:rsid w:val="005129F2"/>
    <w:rsid w:val="00516441"/>
    <w:rsid w:val="005173C0"/>
    <w:rsid w:val="00517892"/>
    <w:rsid w:val="00520369"/>
    <w:rsid w:val="0052169F"/>
    <w:rsid w:val="00523AF3"/>
    <w:rsid w:val="005243A5"/>
    <w:rsid w:val="00524F87"/>
    <w:rsid w:val="0052512D"/>
    <w:rsid w:val="005270AD"/>
    <w:rsid w:val="00527AC8"/>
    <w:rsid w:val="00527B8D"/>
    <w:rsid w:val="0053002B"/>
    <w:rsid w:val="005301E4"/>
    <w:rsid w:val="0053090C"/>
    <w:rsid w:val="00530D46"/>
    <w:rsid w:val="00531A94"/>
    <w:rsid w:val="005325C4"/>
    <w:rsid w:val="0053311B"/>
    <w:rsid w:val="005331C3"/>
    <w:rsid w:val="00533E6B"/>
    <w:rsid w:val="00534816"/>
    <w:rsid w:val="00535447"/>
    <w:rsid w:val="00535CEA"/>
    <w:rsid w:val="005367A6"/>
    <w:rsid w:val="00542416"/>
    <w:rsid w:val="00543403"/>
    <w:rsid w:val="00544D39"/>
    <w:rsid w:val="005461B8"/>
    <w:rsid w:val="005466A2"/>
    <w:rsid w:val="0054682F"/>
    <w:rsid w:val="00546D6C"/>
    <w:rsid w:val="005476E4"/>
    <w:rsid w:val="00550496"/>
    <w:rsid w:val="00550920"/>
    <w:rsid w:val="00552892"/>
    <w:rsid w:val="00553654"/>
    <w:rsid w:val="00553BFB"/>
    <w:rsid w:val="00554642"/>
    <w:rsid w:val="00557949"/>
    <w:rsid w:val="005579D2"/>
    <w:rsid w:val="00561941"/>
    <w:rsid w:val="005621AF"/>
    <w:rsid w:val="00562AE6"/>
    <w:rsid w:val="0056332B"/>
    <w:rsid w:val="00564D16"/>
    <w:rsid w:val="005653E8"/>
    <w:rsid w:val="00565534"/>
    <w:rsid w:val="00566BF5"/>
    <w:rsid w:val="00570C68"/>
    <w:rsid w:val="005720E7"/>
    <w:rsid w:val="00572957"/>
    <w:rsid w:val="00573DBC"/>
    <w:rsid w:val="0057652D"/>
    <w:rsid w:val="00577709"/>
    <w:rsid w:val="00577C6C"/>
    <w:rsid w:val="00577EF3"/>
    <w:rsid w:val="00580FF9"/>
    <w:rsid w:val="00581BC5"/>
    <w:rsid w:val="0058211A"/>
    <w:rsid w:val="005829A3"/>
    <w:rsid w:val="00583797"/>
    <w:rsid w:val="00586668"/>
    <w:rsid w:val="005904F3"/>
    <w:rsid w:val="00591B75"/>
    <w:rsid w:val="00592527"/>
    <w:rsid w:val="00593C95"/>
    <w:rsid w:val="00594058"/>
    <w:rsid w:val="00594113"/>
    <w:rsid w:val="00594BCE"/>
    <w:rsid w:val="00594BED"/>
    <w:rsid w:val="00595742"/>
    <w:rsid w:val="005958FE"/>
    <w:rsid w:val="00597064"/>
    <w:rsid w:val="005973AD"/>
    <w:rsid w:val="005978E6"/>
    <w:rsid w:val="005A3865"/>
    <w:rsid w:val="005A38DD"/>
    <w:rsid w:val="005A4A7D"/>
    <w:rsid w:val="005A5918"/>
    <w:rsid w:val="005A76E9"/>
    <w:rsid w:val="005B0191"/>
    <w:rsid w:val="005B34D4"/>
    <w:rsid w:val="005B4436"/>
    <w:rsid w:val="005B472E"/>
    <w:rsid w:val="005B47ED"/>
    <w:rsid w:val="005B5B32"/>
    <w:rsid w:val="005B7266"/>
    <w:rsid w:val="005B75B5"/>
    <w:rsid w:val="005B7A23"/>
    <w:rsid w:val="005B7AB7"/>
    <w:rsid w:val="005C0980"/>
    <w:rsid w:val="005C0A48"/>
    <w:rsid w:val="005C4355"/>
    <w:rsid w:val="005C5C67"/>
    <w:rsid w:val="005C6114"/>
    <w:rsid w:val="005C7AD7"/>
    <w:rsid w:val="005D0AC5"/>
    <w:rsid w:val="005D1272"/>
    <w:rsid w:val="005D1447"/>
    <w:rsid w:val="005D1BD8"/>
    <w:rsid w:val="005D35C9"/>
    <w:rsid w:val="005D4137"/>
    <w:rsid w:val="005D6164"/>
    <w:rsid w:val="005D66C3"/>
    <w:rsid w:val="005D69DB"/>
    <w:rsid w:val="005D745F"/>
    <w:rsid w:val="005E01F8"/>
    <w:rsid w:val="005E04C8"/>
    <w:rsid w:val="005E08FA"/>
    <w:rsid w:val="005E0BB2"/>
    <w:rsid w:val="005E0BF7"/>
    <w:rsid w:val="005E2BA8"/>
    <w:rsid w:val="005E4647"/>
    <w:rsid w:val="005E4741"/>
    <w:rsid w:val="005E6580"/>
    <w:rsid w:val="005F1118"/>
    <w:rsid w:val="005F2546"/>
    <w:rsid w:val="005F27EB"/>
    <w:rsid w:val="005F53E9"/>
    <w:rsid w:val="005F5C6A"/>
    <w:rsid w:val="005F621B"/>
    <w:rsid w:val="005F78FF"/>
    <w:rsid w:val="006003E6"/>
    <w:rsid w:val="0060084E"/>
    <w:rsid w:val="00601931"/>
    <w:rsid w:val="0060206B"/>
    <w:rsid w:val="006049E4"/>
    <w:rsid w:val="00607108"/>
    <w:rsid w:val="006075A7"/>
    <w:rsid w:val="006079FA"/>
    <w:rsid w:val="00610DDA"/>
    <w:rsid w:val="00611008"/>
    <w:rsid w:val="0061147F"/>
    <w:rsid w:val="00612D89"/>
    <w:rsid w:val="00613D73"/>
    <w:rsid w:val="00614175"/>
    <w:rsid w:val="00617368"/>
    <w:rsid w:val="006207F7"/>
    <w:rsid w:val="00620AD6"/>
    <w:rsid w:val="00621043"/>
    <w:rsid w:val="006210EF"/>
    <w:rsid w:val="006226E9"/>
    <w:rsid w:val="00622B73"/>
    <w:rsid w:val="00622DE8"/>
    <w:rsid w:val="0062300B"/>
    <w:rsid w:val="0062330A"/>
    <w:rsid w:val="0062375C"/>
    <w:rsid w:val="006251C6"/>
    <w:rsid w:val="006263C4"/>
    <w:rsid w:val="006268DB"/>
    <w:rsid w:val="0062775F"/>
    <w:rsid w:val="006306C2"/>
    <w:rsid w:val="00631736"/>
    <w:rsid w:val="00631DE4"/>
    <w:rsid w:val="0063357E"/>
    <w:rsid w:val="006344EE"/>
    <w:rsid w:val="0063617B"/>
    <w:rsid w:val="006376F4"/>
    <w:rsid w:val="00637D24"/>
    <w:rsid w:val="006406CA"/>
    <w:rsid w:val="00640A67"/>
    <w:rsid w:val="00641976"/>
    <w:rsid w:val="0064236F"/>
    <w:rsid w:val="006429F0"/>
    <w:rsid w:val="00642B06"/>
    <w:rsid w:val="00644506"/>
    <w:rsid w:val="006446F6"/>
    <w:rsid w:val="006448D5"/>
    <w:rsid w:val="00644A3F"/>
    <w:rsid w:val="006452E4"/>
    <w:rsid w:val="00646724"/>
    <w:rsid w:val="00647468"/>
    <w:rsid w:val="00647A11"/>
    <w:rsid w:val="00647AF9"/>
    <w:rsid w:val="00651052"/>
    <w:rsid w:val="006514AF"/>
    <w:rsid w:val="00652376"/>
    <w:rsid w:val="00653977"/>
    <w:rsid w:val="00657E65"/>
    <w:rsid w:val="00660719"/>
    <w:rsid w:val="00661F74"/>
    <w:rsid w:val="0066288E"/>
    <w:rsid w:val="00662BD0"/>
    <w:rsid w:val="00664B60"/>
    <w:rsid w:val="00666741"/>
    <w:rsid w:val="00666C88"/>
    <w:rsid w:val="00672208"/>
    <w:rsid w:val="00673C3A"/>
    <w:rsid w:val="00674526"/>
    <w:rsid w:val="00675D70"/>
    <w:rsid w:val="00676245"/>
    <w:rsid w:val="00676610"/>
    <w:rsid w:val="006812D2"/>
    <w:rsid w:val="0068154E"/>
    <w:rsid w:val="00682CE8"/>
    <w:rsid w:val="00683F8E"/>
    <w:rsid w:val="00684C79"/>
    <w:rsid w:val="00685296"/>
    <w:rsid w:val="00685653"/>
    <w:rsid w:val="0068630B"/>
    <w:rsid w:val="00686612"/>
    <w:rsid w:val="00687D5D"/>
    <w:rsid w:val="00687F13"/>
    <w:rsid w:val="006915C0"/>
    <w:rsid w:val="00691741"/>
    <w:rsid w:val="00691825"/>
    <w:rsid w:val="00691900"/>
    <w:rsid w:val="006942D7"/>
    <w:rsid w:val="00696358"/>
    <w:rsid w:val="006975EF"/>
    <w:rsid w:val="00697A2A"/>
    <w:rsid w:val="00697F57"/>
    <w:rsid w:val="006A0895"/>
    <w:rsid w:val="006A23A4"/>
    <w:rsid w:val="006A26E0"/>
    <w:rsid w:val="006A36E0"/>
    <w:rsid w:val="006A49AD"/>
    <w:rsid w:val="006A617E"/>
    <w:rsid w:val="006B44B0"/>
    <w:rsid w:val="006B4821"/>
    <w:rsid w:val="006B566F"/>
    <w:rsid w:val="006B67D1"/>
    <w:rsid w:val="006C0307"/>
    <w:rsid w:val="006C223C"/>
    <w:rsid w:val="006C3412"/>
    <w:rsid w:val="006C69BA"/>
    <w:rsid w:val="006D323B"/>
    <w:rsid w:val="006D3387"/>
    <w:rsid w:val="006D360F"/>
    <w:rsid w:val="006D3B44"/>
    <w:rsid w:val="006D4034"/>
    <w:rsid w:val="006D492C"/>
    <w:rsid w:val="006D4F44"/>
    <w:rsid w:val="006D571A"/>
    <w:rsid w:val="006D5D33"/>
    <w:rsid w:val="006D7D29"/>
    <w:rsid w:val="006E00B9"/>
    <w:rsid w:val="006E1511"/>
    <w:rsid w:val="006E160E"/>
    <w:rsid w:val="006E1D74"/>
    <w:rsid w:val="006E3FE6"/>
    <w:rsid w:val="006E4174"/>
    <w:rsid w:val="006E4401"/>
    <w:rsid w:val="006E4A01"/>
    <w:rsid w:val="006E56CE"/>
    <w:rsid w:val="006E5E23"/>
    <w:rsid w:val="006E65E2"/>
    <w:rsid w:val="006E6AFC"/>
    <w:rsid w:val="006E7E14"/>
    <w:rsid w:val="006F1633"/>
    <w:rsid w:val="006F27FC"/>
    <w:rsid w:val="006F395C"/>
    <w:rsid w:val="006F420A"/>
    <w:rsid w:val="006F4546"/>
    <w:rsid w:val="006F5159"/>
    <w:rsid w:val="006F7E70"/>
    <w:rsid w:val="007030D3"/>
    <w:rsid w:val="007034F1"/>
    <w:rsid w:val="00703A34"/>
    <w:rsid w:val="007040EC"/>
    <w:rsid w:val="00704B06"/>
    <w:rsid w:val="00704CF1"/>
    <w:rsid w:val="00705A09"/>
    <w:rsid w:val="00706B37"/>
    <w:rsid w:val="007104CE"/>
    <w:rsid w:val="00713FB3"/>
    <w:rsid w:val="00714BFE"/>
    <w:rsid w:val="00715396"/>
    <w:rsid w:val="00716477"/>
    <w:rsid w:val="0071706C"/>
    <w:rsid w:val="00717389"/>
    <w:rsid w:val="00720D74"/>
    <w:rsid w:val="007211EF"/>
    <w:rsid w:val="00721203"/>
    <w:rsid w:val="00721CC5"/>
    <w:rsid w:val="00721EDF"/>
    <w:rsid w:val="00723B3B"/>
    <w:rsid w:val="00724821"/>
    <w:rsid w:val="0072544F"/>
    <w:rsid w:val="00725C80"/>
    <w:rsid w:val="00726892"/>
    <w:rsid w:val="00727434"/>
    <w:rsid w:val="00730464"/>
    <w:rsid w:val="00730AB2"/>
    <w:rsid w:val="007325DB"/>
    <w:rsid w:val="00732CF2"/>
    <w:rsid w:val="00732FB6"/>
    <w:rsid w:val="00734C2A"/>
    <w:rsid w:val="00734FBD"/>
    <w:rsid w:val="00736713"/>
    <w:rsid w:val="00736821"/>
    <w:rsid w:val="007374CB"/>
    <w:rsid w:val="00740980"/>
    <w:rsid w:val="00740FAA"/>
    <w:rsid w:val="0074297F"/>
    <w:rsid w:val="00742E87"/>
    <w:rsid w:val="00744022"/>
    <w:rsid w:val="00744408"/>
    <w:rsid w:val="007447A0"/>
    <w:rsid w:val="00745056"/>
    <w:rsid w:val="00745898"/>
    <w:rsid w:val="00746B5B"/>
    <w:rsid w:val="00746D80"/>
    <w:rsid w:val="0075004A"/>
    <w:rsid w:val="007508B3"/>
    <w:rsid w:val="00751A1C"/>
    <w:rsid w:val="00751D63"/>
    <w:rsid w:val="00752CE8"/>
    <w:rsid w:val="007543FD"/>
    <w:rsid w:val="0075588F"/>
    <w:rsid w:val="00755B9F"/>
    <w:rsid w:val="00756AA7"/>
    <w:rsid w:val="00760530"/>
    <w:rsid w:val="00760D60"/>
    <w:rsid w:val="00760E96"/>
    <w:rsid w:val="00762E92"/>
    <w:rsid w:val="00764924"/>
    <w:rsid w:val="007652A8"/>
    <w:rsid w:val="00765430"/>
    <w:rsid w:val="007656E6"/>
    <w:rsid w:val="00766607"/>
    <w:rsid w:val="007669F7"/>
    <w:rsid w:val="00766FF2"/>
    <w:rsid w:val="0076784B"/>
    <w:rsid w:val="0077050C"/>
    <w:rsid w:val="00771FD0"/>
    <w:rsid w:val="007725BE"/>
    <w:rsid w:val="00775CEE"/>
    <w:rsid w:val="00775D2C"/>
    <w:rsid w:val="00776740"/>
    <w:rsid w:val="0078127C"/>
    <w:rsid w:val="00781AD0"/>
    <w:rsid w:val="00781EC5"/>
    <w:rsid w:val="00782980"/>
    <w:rsid w:val="00782A10"/>
    <w:rsid w:val="00782DD9"/>
    <w:rsid w:val="0078344A"/>
    <w:rsid w:val="00785441"/>
    <w:rsid w:val="00786BFE"/>
    <w:rsid w:val="00787E70"/>
    <w:rsid w:val="00790AA8"/>
    <w:rsid w:val="00792495"/>
    <w:rsid w:val="007930C7"/>
    <w:rsid w:val="007956F1"/>
    <w:rsid w:val="007977C1"/>
    <w:rsid w:val="007A11E1"/>
    <w:rsid w:val="007A15CE"/>
    <w:rsid w:val="007A238F"/>
    <w:rsid w:val="007A27C0"/>
    <w:rsid w:val="007A33F5"/>
    <w:rsid w:val="007A38B7"/>
    <w:rsid w:val="007A5883"/>
    <w:rsid w:val="007A58A2"/>
    <w:rsid w:val="007A628C"/>
    <w:rsid w:val="007B002D"/>
    <w:rsid w:val="007B070A"/>
    <w:rsid w:val="007B2B95"/>
    <w:rsid w:val="007B34E4"/>
    <w:rsid w:val="007B425C"/>
    <w:rsid w:val="007B42F7"/>
    <w:rsid w:val="007B4416"/>
    <w:rsid w:val="007B6597"/>
    <w:rsid w:val="007B7121"/>
    <w:rsid w:val="007B77E1"/>
    <w:rsid w:val="007B7F2E"/>
    <w:rsid w:val="007C08F7"/>
    <w:rsid w:val="007C0BA3"/>
    <w:rsid w:val="007C3C16"/>
    <w:rsid w:val="007C3DE8"/>
    <w:rsid w:val="007C7FBC"/>
    <w:rsid w:val="007D05EB"/>
    <w:rsid w:val="007D060B"/>
    <w:rsid w:val="007D0BC3"/>
    <w:rsid w:val="007D1AC2"/>
    <w:rsid w:val="007D309B"/>
    <w:rsid w:val="007D47FB"/>
    <w:rsid w:val="007D4F3A"/>
    <w:rsid w:val="007D5D9C"/>
    <w:rsid w:val="007D722A"/>
    <w:rsid w:val="007D77AE"/>
    <w:rsid w:val="007D7A19"/>
    <w:rsid w:val="007D7B0A"/>
    <w:rsid w:val="007E1CC6"/>
    <w:rsid w:val="007E1EED"/>
    <w:rsid w:val="007E2638"/>
    <w:rsid w:val="007E2C98"/>
    <w:rsid w:val="007E390C"/>
    <w:rsid w:val="007E3B58"/>
    <w:rsid w:val="007E3FCD"/>
    <w:rsid w:val="007E5292"/>
    <w:rsid w:val="007E5362"/>
    <w:rsid w:val="007E697C"/>
    <w:rsid w:val="007E73FB"/>
    <w:rsid w:val="007F0BF7"/>
    <w:rsid w:val="007F1A6C"/>
    <w:rsid w:val="007F2BEA"/>
    <w:rsid w:val="007F32B7"/>
    <w:rsid w:val="007F35F1"/>
    <w:rsid w:val="007F370D"/>
    <w:rsid w:val="007F3E73"/>
    <w:rsid w:val="007F42C4"/>
    <w:rsid w:val="007F4478"/>
    <w:rsid w:val="007F5138"/>
    <w:rsid w:val="007F540A"/>
    <w:rsid w:val="007F5F30"/>
    <w:rsid w:val="00800A24"/>
    <w:rsid w:val="00801079"/>
    <w:rsid w:val="00802DEE"/>
    <w:rsid w:val="00803D40"/>
    <w:rsid w:val="00804D6A"/>
    <w:rsid w:val="00804E8C"/>
    <w:rsid w:val="00805BD2"/>
    <w:rsid w:val="00810282"/>
    <w:rsid w:val="00810C3D"/>
    <w:rsid w:val="00811A2E"/>
    <w:rsid w:val="00813AE4"/>
    <w:rsid w:val="00813E81"/>
    <w:rsid w:val="008151BA"/>
    <w:rsid w:val="008157D5"/>
    <w:rsid w:val="00816300"/>
    <w:rsid w:val="00817A98"/>
    <w:rsid w:val="00820EA1"/>
    <w:rsid w:val="008215CA"/>
    <w:rsid w:val="00824D39"/>
    <w:rsid w:val="0082512D"/>
    <w:rsid w:val="00825E9B"/>
    <w:rsid w:val="00826319"/>
    <w:rsid w:val="0082640C"/>
    <w:rsid w:val="008265F5"/>
    <w:rsid w:val="00827513"/>
    <w:rsid w:val="008277B3"/>
    <w:rsid w:val="00830A0B"/>
    <w:rsid w:val="00830C41"/>
    <w:rsid w:val="00830FCC"/>
    <w:rsid w:val="00831509"/>
    <w:rsid w:val="00831AE1"/>
    <w:rsid w:val="00831DC7"/>
    <w:rsid w:val="00832093"/>
    <w:rsid w:val="0083364D"/>
    <w:rsid w:val="008338EC"/>
    <w:rsid w:val="00835B34"/>
    <w:rsid w:val="0083687C"/>
    <w:rsid w:val="00836EC0"/>
    <w:rsid w:val="008371F6"/>
    <w:rsid w:val="00840ED0"/>
    <w:rsid w:val="00841051"/>
    <w:rsid w:val="008412B2"/>
    <w:rsid w:val="0084132D"/>
    <w:rsid w:val="00842C82"/>
    <w:rsid w:val="00843D22"/>
    <w:rsid w:val="00845F6A"/>
    <w:rsid w:val="0085071C"/>
    <w:rsid w:val="0085076E"/>
    <w:rsid w:val="00851401"/>
    <w:rsid w:val="00852B0E"/>
    <w:rsid w:val="008532CA"/>
    <w:rsid w:val="00855197"/>
    <w:rsid w:val="008558BA"/>
    <w:rsid w:val="00856006"/>
    <w:rsid w:val="00856E03"/>
    <w:rsid w:val="00857525"/>
    <w:rsid w:val="008600F4"/>
    <w:rsid w:val="008602C7"/>
    <w:rsid w:val="00860508"/>
    <w:rsid w:val="008615ED"/>
    <w:rsid w:val="00862D18"/>
    <w:rsid w:val="008638C6"/>
    <w:rsid w:val="0086732A"/>
    <w:rsid w:val="0086735E"/>
    <w:rsid w:val="008677A8"/>
    <w:rsid w:val="0087115D"/>
    <w:rsid w:val="00871596"/>
    <w:rsid w:val="0087250D"/>
    <w:rsid w:val="0087313A"/>
    <w:rsid w:val="00874E33"/>
    <w:rsid w:val="00874E3E"/>
    <w:rsid w:val="008772E2"/>
    <w:rsid w:val="0088128C"/>
    <w:rsid w:val="00881561"/>
    <w:rsid w:val="00881B7B"/>
    <w:rsid w:val="0088223B"/>
    <w:rsid w:val="008828C1"/>
    <w:rsid w:val="00882BBB"/>
    <w:rsid w:val="00882F4E"/>
    <w:rsid w:val="008832CF"/>
    <w:rsid w:val="008839C8"/>
    <w:rsid w:val="00885532"/>
    <w:rsid w:val="00885BC3"/>
    <w:rsid w:val="0088621C"/>
    <w:rsid w:val="00887BE2"/>
    <w:rsid w:val="00892543"/>
    <w:rsid w:val="008A19C8"/>
    <w:rsid w:val="008A1B43"/>
    <w:rsid w:val="008A1D1B"/>
    <w:rsid w:val="008A1DFB"/>
    <w:rsid w:val="008A2727"/>
    <w:rsid w:val="008A2810"/>
    <w:rsid w:val="008A2C06"/>
    <w:rsid w:val="008A3864"/>
    <w:rsid w:val="008A3976"/>
    <w:rsid w:val="008A399D"/>
    <w:rsid w:val="008A3C0B"/>
    <w:rsid w:val="008A3E01"/>
    <w:rsid w:val="008A4ECA"/>
    <w:rsid w:val="008A5874"/>
    <w:rsid w:val="008A5B80"/>
    <w:rsid w:val="008A642D"/>
    <w:rsid w:val="008A7819"/>
    <w:rsid w:val="008B36FE"/>
    <w:rsid w:val="008B58FB"/>
    <w:rsid w:val="008B5D53"/>
    <w:rsid w:val="008B6AE6"/>
    <w:rsid w:val="008B7F37"/>
    <w:rsid w:val="008C0820"/>
    <w:rsid w:val="008C0FA4"/>
    <w:rsid w:val="008C232C"/>
    <w:rsid w:val="008C2D11"/>
    <w:rsid w:val="008C3AC6"/>
    <w:rsid w:val="008C3C99"/>
    <w:rsid w:val="008C3E6A"/>
    <w:rsid w:val="008C49BC"/>
    <w:rsid w:val="008C6649"/>
    <w:rsid w:val="008C66E8"/>
    <w:rsid w:val="008C7B64"/>
    <w:rsid w:val="008D1E99"/>
    <w:rsid w:val="008D32C1"/>
    <w:rsid w:val="008D3A9E"/>
    <w:rsid w:val="008D3CB7"/>
    <w:rsid w:val="008D4BF0"/>
    <w:rsid w:val="008D512F"/>
    <w:rsid w:val="008D5249"/>
    <w:rsid w:val="008D5DBF"/>
    <w:rsid w:val="008D75DA"/>
    <w:rsid w:val="008D7BA8"/>
    <w:rsid w:val="008E08EC"/>
    <w:rsid w:val="008E29E1"/>
    <w:rsid w:val="008E2C8F"/>
    <w:rsid w:val="008E3733"/>
    <w:rsid w:val="008E3B15"/>
    <w:rsid w:val="008E3F80"/>
    <w:rsid w:val="008E4604"/>
    <w:rsid w:val="008E4809"/>
    <w:rsid w:val="008E65FB"/>
    <w:rsid w:val="008E6C8F"/>
    <w:rsid w:val="008E6DBC"/>
    <w:rsid w:val="008E7061"/>
    <w:rsid w:val="008E74EB"/>
    <w:rsid w:val="008E7A27"/>
    <w:rsid w:val="008F0E6C"/>
    <w:rsid w:val="008F0F57"/>
    <w:rsid w:val="008F12B7"/>
    <w:rsid w:val="008F18DD"/>
    <w:rsid w:val="008F299E"/>
    <w:rsid w:val="008F3352"/>
    <w:rsid w:val="008F3F75"/>
    <w:rsid w:val="008F5E42"/>
    <w:rsid w:val="008F6550"/>
    <w:rsid w:val="008F7381"/>
    <w:rsid w:val="008F74C5"/>
    <w:rsid w:val="008F7948"/>
    <w:rsid w:val="008F7D30"/>
    <w:rsid w:val="009005FA"/>
    <w:rsid w:val="0090113A"/>
    <w:rsid w:val="009012B7"/>
    <w:rsid w:val="009017AE"/>
    <w:rsid w:val="00901ABB"/>
    <w:rsid w:val="00901CC7"/>
    <w:rsid w:val="00901E15"/>
    <w:rsid w:val="00902E0E"/>
    <w:rsid w:val="00903127"/>
    <w:rsid w:val="0090487D"/>
    <w:rsid w:val="00906938"/>
    <w:rsid w:val="00907C0E"/>
    <w:rsid w:val="00907C15"/>
    <w:rsid w:val="00910481"/>
    <w:rsid w:val="00911C1E"/>
    <w:rsid w:val="009123F7"/>
    <w:rsid w:val="00912E1E"/>
    <w:rsid w:val="00913E35"/>
    <w:rsid w:val="009146BC"/>
    <w:rsid w:val="00914AAC"/>
    <w:rsid w:val="0091514F"/>
    <w:rsid w:val="00915350"/>
    <w:rsid w:val="00915ACD"/>
    <w:rsid w:val="00915F05"/>
    <w:rsid w:val="00916C1B"/>
    <w:rsid w:val="00920DA0"/>
    <w:rsid w:val="00922CCE"/>
    <w:rsid w:val="00924E1B"/>
    <w:rsid w:val="00924E1E"/>
    <w:rsid w:val="00927F67"/>
    <w:rsid w:val="00930B9B"/>
    <w:rsid w:val="00930E7D"/>
    <w:rsid w:val="00931459"/>
    <w:rsid w:val="00931EA9"/>
    <w:rsid w:val="009320F4"/>
    <w:rsid w:val="00932167"/>
    <w:rsid w:val="00935203"/>
    <w:rsid w:val="009405C3"/>
    <w:rsid w:val="00942467"/>
    <w:rsid w:val="00942F2F"/>
    <w:rsid w:val="00943DBA"/>
    <w:rsid w:val="00944271"/>
    <w:rsid w:val="009446E6"/>
    <w:rsid w:val="009452F5"/>
    <w:rsid w:val="0094570E"/>
    <w:rsid w:val="009459C1"/>
    <w:rsid w:val="00946D21"/>
    <w:rsid w:val="00946D52"/>
    <w:rsid w:val="00947F4D"/>
    <w:rsid w:val="0095181E"/>
    <w:rsid w:val="00952ABE"/>
    <w:rsid w:val="00952DF4"/>
    <w:rsid w:val="009535CC"/>
    <w:rsid w:val="009537E4"/>
    <w:rsid w:val="00953FF4"/>
    <w:rsid w:val="00954266"/>
    <w:rsid w:val="0095426C"/>
    <w:rsid w:val="00955345"/>
    <w:rsid w:val="00955868"/>
    <w:rsid w:val="0095586B"/>
    <w:rsid w:val="0095658E"/>
    <w:rsid w:val="00956B47"/>
    <w:rsid w:val="00957D3D"/>
    <w:rsid w:val="00957D9B"/>
    <w:rsid w:val="00960351"/>
    <w:rsid w:val="00960362"/>
    <w:rsid w:val="009626FF"/>
    <w:rsid w:val="00962B13"/>
    <w:rsid w:val="00963993"/>
    <w:rsid w:val="00964899"/>
    <w:rsid w:val="00965487"/>
    <w:rsid w:val="0096678F"/>
    <w:rsid w:val="00966C7F"/>
    <w:rsid w:val="0096798A"/>
    <w:rsid w:val="00967A20"/>
    <w:rsid w:val="00972254"/>
    <w:rsid w:val="00972878"/>
    <w:rsid w:val="00972AE7"/>
    <w:rsid w:val="00973CE0"/>
    <w:rsid w:val="0097422F"/>
    <w:rsid w:val="0097438C"/>
    <w:rsid w:val="0097453C"/>
    <w:rsid w:val="0097455F"/>
    <w:rsid w:val="009757C3"/>
    <w:rsid w:val="00976D40"/>
    <w:rsid w:val="00976D47"/>
    <w:rsid w:val="00977E8E"/>
    <w:rsid w:val="00980CFF"/>
    <w:rsid w:val="009812CE"/>
    <w:rsid w:val="009815B6"/>
    <w:rsid w:val="009816AC"/>
    <w:rsid w:val="00982871"/>
    <w:rsid w:val="00982F6B"/>
    <w:rsid w:val="00983D1F"/>
    <w:rsid w:val="00984581"/>
    <w:rsid w:val="00984B9D"/>
    <w:rsid w:val="00985044"/>
    <w:rsid w:val="00986293"/>
    <w:rsid w:val="0098769A"/>
    <w:rsid w:val="00987FD2"/>
    <w:rsid w:val="00991E36"/>
    <w:rsid w:val="009951C4"/>
    <w:rsid w:val="00997B10"/>
    <w:rsid w:val="009A0FD0"/>
    <w:rsid w:val="009A225C"/>
    <w:rsid w:val="009A2843"/>
    <w:rsid w:val="009A2FFF"/>
    <w:rsid w:val="009A37C4"/>
    <w:rsid w:val="009A5AC3"/>
    <w:rsid w:val="009A643A"/>
    <w:rsid w:val="009A654A"/>
    <w:rsid w:val="009A73F1"/>
    <w:rsid w:val="009A7AC7"/>
    <w:rsid w:val="009A7D5B"/>
    <w:rsid w:val="009A7F13"/>
    <w:rsid w:val="009B0624"/>
    <w:rsid w:val="009B10E8"/>
    <w:rsid w:val="009B1395"/>
    <w:rsid w:val="009B1E2D"/>
    <w:rsid w:val="009B24B5"/>
    <w:rsid w:val="009B24EC"/>
    <w:rsid w:val="009B29B0"/>
    <w:rsid w:val="009B5232"/>
    <w:rsid w:val="009B5617"/>
    <w:rsid w:val="009B5819"/>
    <w:rsid w:val="009C039B"/>
    <w:rsid w:val="009C07ED"/>
    <w:rsid w:val="009C0BBE"/>
    <w:rsid w:val="009C2EB3"/>
    <w:rsid w:val="009C2F62"/>
    <w:rsid w:val="009C3101"/>
    <w:rsid w:val="009C4363"/>
    <w:rsid w:val="009C4BCC"/>
    <w:rsid w:val="009C5EB6"/>
    <w:rsid w:val="009C6440"/>
    <w:rsid w:val="009C69F6"/>
    <w:rsid w:val="009C6EA8"/>
    <w:rsid w:val="009C7DF1"/>
    <w:rsid w:val="009D087B"/>
    <w:rsid w:val="009D09ED"/>
    <w:rsid w:val="009D0B68"/>
    <w:rsid w:val="009D1D28"/>
    <w:rsid w:val="009D368C"/>
    <w:rsid w:val="009D4086"/>
    <w:rsid w:val="009D41AC"/>
    <w:rsid w:val="009D49A7"/>
    <w:rsid w:val="009D4C8C"/>
    <w:rsid w:val="009D4D0C"/>
    <w:rsid w:val="009D5231"/>
    <w:rsid w:val="009D5D6D"/>
    <w:rsid w:val="009D6595"/>
    <w:rsid w:val="009D7910"/>
    <w:rsid w:val="009E03FF"/>
    <w:rsid w:val="009E06E1"/>
    <w:rsid w:val="009E4AA5"/>
    <w:rsid w:val="009E5D17"/>
    <w:rsid w:val="009E6531"/>
    <w:rsid w:val="009E6E16"/>
    <w:rsid w:val="009E6F39"/>
    <w:rsid w:val="009E74FA"/>
    <w:rsid w:val="009E7624"/>
    <w:rsid w:val="009F2214"/>
    <w:rsid w:val="009F2585"/>
    <w:rsid w:val="009F390B"/>
    <w:rsid w:val="009F446D"/>
    <w:rsid w:val="009F5374"/>
    <w:rsid w:val="009F6E26"/>
    <w:rsid w:val="00A004B1"/>
    <w:rsid w:val="00A00AF9"/>
    <w:rsid w:val="00A00F82"/>
    <w:rsid w:val="00A011DA"/>
    <w:rsid w:val="00A01830"/>
    <w:rsid w:val="00A0289D"/>
    <w:rsid w:val="00A02E8E"/>
    <w:rsid w:val="00A0318F"/>
    <w:rsid w:val="00A03767"/>
    <w:rsid w:val="00A03AAF"/>
    <w:rsid w:val="00A04CAC"/>
    <w:rsid w:val="00A04D94"/>
    <w:rsid w:val="00A05F24"/>
    <w:rsid w:val="00A06EDA"/>
    <w:rsid w:val="00A07069"/>
    <w:rsid w:val="00A1013B"/>
    <w:rsid w:val="00A111F8"/>
    <w:rsid w:val="00A11A02"/>
    <w:rsid w:val="00A11CF6"/>
    <w:rsid w:val="00A11DCF"/>
    <w:rsid w:val="00A13308"/>
    <w:rsid w:val="00A13B7C"/>
    <w:rsid w:val="00A143EF"/>
    <w:rsid w:val="00A14D80"/>
    <w:rsid w:val="00A14F45"/>
    <w:rsid w:val="00A15C6B"/>
    <w:rsid w:val="00A15F5B"/>
    <w:rsid w:val="00A160EB"/>
    <w:rsid w:val="00A16668"/>
    <w:rsid w:val="00A21B9B"/>
    <w:rsid w:val="00A21D46"/>
    <w:rsid w:val="00A22555"/>
    <w:rsid w:val="00A22ABE"/>
    <w:rsid w:val="00A22DA6"/>
    <w:rsid w:val="00A22FAB"/>
    <w:rsid w:val="00A234C6"/>
    <w:rsid w:val="00A237A3"/>
    <w:rsid w:val="00A23CAB"/>
    <w:rsid w:val="00A24B8B"/>
    <w:rsid w:val="00A255ED"/>
    <w:rsid w:val="00A2593A"/>
    <w:rsid w:val="00A269F5"/>
    <w:rsid w:val="00A30CBA"/>
    <w:rsid w:val="00A31A9B"/>
    <w:rsid w:val="00A31C18"/>
    <w:rsid w:val="00A3228E"/>
    <w:rsid w:val="00A32866"/>
    <w:rsid w:val="00A32B4A"/>
    <w:rsid w:val="00A32FC1"/>
    <w:rsid w:val="00A35EA5"/>
    <w:rsid w:val="00A363F7"/>
    <w:rsid w:val="00A37F81"/>
    <w:rsid w:val="00A40462"/>
    <w:rsid w:val="00A40C2A"/>
    <w:rsid w:val="00A40F18"/>
    <w:rsid w:val="00A414B0"/>
    <w:rsid w:val="00A42755"/>
    <w:rsid w:val="00A44E53"/>
    <w:rsid w:val="00A45B7F"/>
    <w:rsid w:val="00A46AE8"/>
    <w:rsid w:val="00A50B8A"/>
    <w:rsid w:val="00A51786"/>
    <w:rsid w:val="00A51853"/>
    <w:rsid w:val="00A53C62"/>
    <w:rsid w:val="00A56841"/>
    <w:rsid w:val="00A607F9"/>
    <w:rsid w:val="00A612C5"/>
    <w:rsid w:val="00A620A0"/>
    <w:rsid w:val="00A62359"/>
    <w:rsid w:val="00A62FD9"/>
    <w:rsid w:val="00A63C52"/>
    <w:rsid w:val="00A64085"/>
    <w:rsid w:val="00A644DA"/>
    <w:rsid w:val="00A652F6"/>
    <w:rsid w:val="00A65F30"/>
    <w:rsid w:val="00A6642D"/>
    <w:rsid w:val="00A670DF"/>
    <w:rsid w:val="00A701B1"/>
    <w:rsid w:val="00A702D7"/>
    <w:rsid w:val="00A709BE"/>
    <w:rsid w:val="00A70A09"/>
    <w:rsid w:val="00A724E1"/>
    <w:rsid w:val="00A73139"/>
    <w:rsid w:val="00A74276"/>
    <w:rsid w:val="00A74295"/>
    <w:rsid w:val="00A75944"/>
    <w:rsid w:val="00A77015"/>
    <w:rsid w:val="00A7799C"/>
    <w:rsid w:val="00A77F23"/>
    <w:rsid w:val="00A80377"/>
    <w:rsid w:val="00A803C7"/>
    <w:rsid w:val="00A83B48"/>
    <w:rsid w:val="00A844DA"/>
    <w:rsid w:val="00A8589F"/>
    <w:rsid w:val="00A85E58"/>
    <w:rsid w:val="00A86C4A"/>
    <w:rsid w:val="00A86D73"/>
    <w:rsid w:val="00A87758"/>
    <w:rsid w:val="00A90689"/>
    <w:rsid w:val="00A906C8"/>
    <w:rsid w:val="00A91405"/>
    <w:rsid w:val="00A91C93"/>
    <w:rsid w:val="00A926FA"/>
    <w:rsid w:val="00A92AD4"/>
    <w:rsid w:val="00A9452C"/>
    <w:rsid w:val="00A94957"/>
    <w:rsid w:val="00A95236"/>
    <w:rsid w:val="00A96C28"/>
    <w:rsid w:val="00A9700E"/>
    <w:rsid w:val="00AA0608"/>
    <w:rsid w:val="00AA0FEF"/>
    <w:rsid w:val="00AA12B2"/>
    <w:rsid w:val="00AA12D2"/>
    <w:rsid w:val="00AA12FC"/>
    <w:rsid w:val="00AA2150"/>
    <w:rsid w:val="00AA369F"/>
    <w:rsid w:val="00AA383C"/>
    <w:rsid w:val="00AA3D6C"/>
    <w:rsid w:val="00AA5466"/>
    <w:rsid w:val="00AB0126"/>
    <w:rsid w:val="00AB10C4"/>
    <w:rsid w:val="00AB10F4"/>
    <w:rsid w:val="00AB355E"/>
    <w:rsid w:val="00AB473A"/>
    <w:rsid w:val="00AB4760"/>
    <w:rsid w:val="00AB4BAD"/>
    <w:rsid w:val="00AB54B2"/>
    <w:rsid w:val="00AB5B12"/>
    <w:rsid w:val="00AB5F96"/>
    <w:rsid w:val="00AC1B67"/>
    <w:rsid w:val="00AC249E"/>
    <w:rsid w:val="00AC2BD5"/>
    <w:rsid w:val="00AC3FD6"/>
    <w:rsid w:val="00AC41A9"/>
    <w:rsid w:val="00AC4B2B"/>
    <w:rsid w:val="00AC5B73"/>
    <w:rsid w:val="00AC645F"/>
    <w:rsid w:val="00AD0A72"/>
    <w:rsid w:val="00AD27FC"/>
    <w:rsid w:val="00AD2B9E"/>
    <w:rsid w:val="00AD3678"/>
    <w:rsid w:val="00AD3EFC"/>
    <w:rsid w:val="00AD45CD"/>
    <w:rsid w:val="00AD47E4"/>
    <w:rsid w:val="00AD4CE1"/>
    <w:rsid w:val="00AD51EF"/>
    <w:rsid w:val="00AD522A"/>
    <w:rsid w:val="00AD5B59"/>
    <w:rsid w:val="00AD6D52"/>
    <w:rsid w:val="00AD7648"/>
    <w:rsid w:val="00AD76BF"/>
    <w:rsid w:val="00AD7F0B"/>
    <w:rsid w:val="00AE0459"/>
    <w:rsid w:val="00AE0FD8"/>
    <w:rsid w:val="00AE1297"/>
    <w:rsid w:val="00AE140D"/>
    <w:rsid w:val="00AE2144"/>
    <w:rsid w:val="00AE2500"/>
    <w:rsid w:val="00AE4261"/>
    <w:rsid w:val="00AE4638"/>
    <w:rsid w:val="00AE52A9"/>
    <w:rsid w:val="00AE56FC"/>
    <w:rsid w:val="00AE5C41"/>
    <w:rsid w:val="00AE7854"/>
    <w:rsid w:val="00AE7E36"/>
    <w:rsid w:val="00AF1898"/>
    <w:rsid w:val="00AF1BAA"/>
    <w:rsid w:val="00AF255D"/>
    <w:rsid w:val="00AF3582"/>
    <w:rsid w:val="00AF3C99"/>
    <w:rsid w:val="00AF3CA4"/>
    <w:rsid w:val="00AF657F"/>
    <w:rsid w:val="00AF7329"/>
    <w:rsid w:val="00AF7863"/>
    <w:rsid w:val="00B008F0"/>
    <w:rsid w:val="00B01254"/>
    <w:rsid w:val="00B0249C"/>
    <w:rsid w:val="00B02B27"/>
    <w:rsid w:val="00B04A6E"/>
    <w:rsid w:val="00B05507"/>
    <w:rsid w:val="00B060DD"/>
    <w:rsid w:val="00B07300"/>
    <w:rsid w:val="00B07720"/>
    <w:rsid w:val="00B07802"/>
    <w:rsid w:val="00B10106"/>
    <w:rsid w:val="00B10CDF"/>
    <w:rsid w:val="00B11140"/>
    <w:rsid w:val="00B1119D"/>
    <w:rsid w:val="00B157CB"/>
    <w:rsid w:val="00B17C4A"/>
    <w:rsid w:val="00B17E03"/>
    <w:rsid w:val="00B2013B"/>
    <w:rsid w:val="00B209A3"/>
    <w:rsid w:val="00B20D0D"/>
    <w:rsid w:val="00B22AF7"/>
    <w:rsid w:val="00B2452E"/>
    <w:rsid w:val="00B2579C"/>
    <w:rsid w:val="00B30298"/>
    <w:rsid w:val="00B31F15"/>
    <w:rsid w:val="00B32D4C"/>
    <w:rsid w:val="00B3310F"/>
    <w:rsid w:val="00B33168"/>
    <w:rsid w:val="00B337B7"/>
    <w:rsid w:val="00B33F5A"/>
    <w:rsid w:val="00B342D1"/>
    <w:rsid w:val="00B3602D"/>
    <w:rsid w:val="00B3609E"/>
    <w:rsid w:val="00B37462"/>
    <w:rsid w:val="00B41595"/>
    <w:rsid w:val="00B43E11"/>
    <w:rsid w:val="00B45A8D"/>
    <w:rsid w:val="00B45C75"/>
    <w:rsid w:val="00B465E3"/>
    <w:rsid w:val="00B47DE3"/>
    <w:rsid w:val="00B518BD"/>
    <w:rsid w:val="00B52ABB"/>
    <w:rsid w:val="00B52F33"/>
    <w:rsid w:val="00B53DE6"/>
    <w:rsid w:val="00B53F85"/>
    <w:rsid w:val="00B5523E"/>
    <w:rsid w:val="00B55342"/>
    <w:rsid w:val="00B56F0A"/>
    <w:rsid w:val="00B5768A"/>
    <w:rsid w:val="00B60FCC"/>
    <w:rsid w:val="00B62FDD"/>
    <w:rsid w:val="00B6318A"/>
    <w:rsid w:val="00B63268"/>
    <w:rsid w:val="00B648A4"/>
    <w:rsid w:val="00B65EEE"/>
    <w:rsid w:val="00B66963"/>
    <w:rsid w:val="00B67F7B"/>
    <w:rsid w:val="00B72E74"/>
    <w:rsid w:val="00B74F27"/>
    <w:rsid w:val="00B763E2"/>
    <w:rsid w:val="00B76511"/>
    <w:rsid w:val="00B76F13"/>
    <w:rsid w:val="00B80095"/>
    <w:rsid w:val="00B80215"/>
    <w:rsid w:val="00B8100A"/>
    <w:rsid w:val="00B841D0"/>
    <w:rsid w:val="00B84B06"/>
    <w:rsid w:val="00B84EF2"/>
    <w:rsid w:val="00B86291"/>
    <w:rsid w:val="00B87788"/>
    <w:rsid w:val="00B87AAE"/>
    <w:rsid w:val="00B90252"/>
    <w:rsid w:val="00B90466"/>
    <w:rsid w:val="00B92D13"/>
    <w:rsid w:val="00B92E8C"/>
    <w:rsid w:val="00B94596"/>
    <w:rsid w:val="00B97517"/>
    <w:rsid w:val="00BA08DC"/>
    <w:rsid w:val="00BA1274"/>
    <w:rsid w:val="00BA215E"/>
    <w:rsid w:val="00BA2B5C"/>
    <w:rsid w:val="00BA2E28"/>
    <w:rsid w:val="00BA395E"/>
    <w:rsid w:val="00BA421F"/>
    <w:rsid w:val="00BA715C"/>
    <w:rsid w:val="00BB049E"/>
    <w:rsid w:val="00BB0627"/>
    <w:rsid w:val="00BB0A71"/>
    <w:rsid w:val="00BB0BB6"/>
    <w:rsid w:val="00BB1D5A"/>
    <w:rsid w:val="00BB22CC"/>
    <w:rsid w:val="00BB3782"/>
    <w:rsid w:val="00BB3DAB"/>
    <w:rsid w:val="00BB52A0"/>
    <w:rsid w:val="00BB55B6"/>
    <w:rsid w:val="00BB58C6"/>
    <w:rsid w:val="00BB6112"/>
    <w:rsid w:val="00BB6F31"/>
    <w:rsid w:val="00BB7232"/>
    <w:rsid w:val="00BB77A2"/>
    <w:rsid w:val="00BC0251"/>
    <w:rsid w:val="00BC1AA0"/>
    <w:rsid w:val="00BC1DFD"/>
    <w:rsid w:val="00BC2D9D"/>
    <w:rsid w:val="00BC2FF7"/>
    <w:rsid w:val="00BC4914"/>
    <w:rsid w:val="00BC4C0F"/>
    <w:rsid w:val="00BC61F0"/>
    <w:rsid w:val="00BC6928"/>
    <w:rsid w:val="00BC6B75"/>
    <w:rsid w:val="00BC79E3"/>
    <w:rsid w:val="00BD27E2"/>
    <w:rsid w:val="00BD2D87"/>
    <w:rsid w:val="00BD3FCD"/>
    <w:rsid w:val="00BD5279"/>
    <w:rsid w:val="00BD6379"/>
    <w:rsid w:val="00BD66D0"/>
    <w:rsid w:val="00BD6AF5"/>
    <w:rsid w:val="00BE09C3"/>
    <w:rsid w:val="00BE0A64"/>
    <w:rsid w:val="00BE3A32"/>
    <w:rsid w:val="00BE3BF3"/>
    <w:rsid w:val="00BE3C9B"/>
    <w:rsid w:val="00BE4A68"/>
    <w:rsid w:val="00BF0FC9"/>
    <w:rsid w:val="00BF1811"/>
    <w:rsid w:val="00BF1FDD"/>
    <w:rsid w:val="00BF3576"/>
    <w:rsid w:val="00BF411B"/>
    <w:rsid w:val="00BF4338"/>
    <w:rsid w:val="00BF4CD7"/>
    <w:rsid w:val="00BF5E5A"/>
    <w:rsid w:val="00BF6AEA"/>
    <w:rsid w:val="00BF71E8"/>
    <w:rsid w:val="00BF7B4F"/>
    <w:rsid w:val="00C01DDA"/>
    <w:rsid w:val="00C021B2"/>
    <w:rsid w:val="00C032D9"/>
    <w:rsid w:val="00C034BA"/>
    <w:rsid w:val="00C041A7"/>
    <w:rsid w:val="00C0573D"/>
    <w:rsid w:val="00C062B3"/>
    <w:rsid w:val="00C0666E"/>
    <w:rsid w:val="00C06EE9"/>
    <w:rsid w:val="00C072C1"/>
    <w:rsid w:val="00C079CE"/>
    <w:rsid w:val="00C07FA4"/>
    <w:rsid w:val="00C10C1A"/>
    <w:rsid w:val="00C11C60"/>
    <w:rsid w:val="00C12721"/>
    <w:rsid w:val="00C1301D"/>
    <w:rsid w:val="00C13CC6"/>
    <w:rsid w:val="00C13F02"/>
    <w:rsid w:val="00C16166"/>
    <w:rsid w:val="00C162D4"/>
    <w:rsid w:val="00C17021"/>
    <w:rsid w:val="00C2118D"/>
    <w:rsid w:val="00C25BC0"/>
    <w:rsid w:val="00C262CC"/>
    <w:rsid w:val="00C2709D"/>
    <w:rsid w:val="00C273E4"/>
    <w:rsid w:val="00C31807"/>
    <w:rsid w:val="00C32A13"/>
    <w:rsid w:val="00C35657"/>
    <w:rsid w:val="00C35A37"/>
    <w:rsid w:val="00C4025C"/>
    <w:rsid w:val="00C40A81"/>
    <w:rsid w:val="00C40B71"/>
    <w:rsid w:val="00C41802"/>
    <w:rsid w:val="00C42964"/>
    <w:rsid w:val="00C4454A"/>
    <w:rsid w:val="00C45887"/>
    <w:rsid w:val="00C465FA"/>
    <w:rsid w:val="00C4700F"/>
    <w:rsid w:val="00C51078"/>
    <w:rsid w:val="00C52F54"/>
    <w:rsid w:val="00C53309"/>
    <w:rsid w:val="00C53632"/>
    <w:rsid w:val="00C54255"/>
    <w:rsid w:val="00C54581"/>
    <w:rsid w:val="00C5595B"/>
    <w:rsid w:val="00C55A6E"/>
    <w:rsid w:val="00C60AE3"/>
    <w:rsid w:val="00C61403"/>
    <w:rsid w:val="00C617A2"/>
    <w:rsid w:val="00C61D83"/>
    <w:rsid w:val="00C641FD"/>
    <w:rsid w:val="00C654EE"/>
    <w:rsid w:val="00C65F60"/>
    <w:rsid w:val="00C66C14"/>
    <w:rsid w:val="00C67829"/>
    <w:rsid w:val="00C705E8"/>
    <w:rsid w:val="00C709B1"/>
    <w:rsid w:val="00C7367B"/>
    <w:rsid w:val="00C73997"/>
    <w:rsid w:val="00C75078"/>
    <w:rsid w:val="00C75C3D"/>
    <w:rsid w:val="00C76F9D"/>
    <w:rsid w:val="00C806B5"/>
    <w:rsid w:val="00C80876"/>
    <w:rsid w:val="00C80C6B"/>
    <w:rsid w:val="00C81251"/>
    <w:rsid w:val="00C81E49"/>
    <w:rsid w:val="00C82B39"/>
    <w:rsid w:val="00C83026"/>
    <w:rsid w:val="00C830E9"/>
    <w:rsid w:val="00C84178"/>
    <w:rsid w:val="00C859AF"/>
    <w:rsid w:val="00C8619D"/>
    <w:rsid w:val="00C87274"/>
    <w:rsid w:val="00C87D98"/>
    <w:rsid w:val="00C918AC"/>
    <w:rsid w:val="00C91DB5"/>
    <w:rsid w:val="00C92D0A"/>
    <w:rsid w:val="00C92EF8"/>
    <w:rsid w:val="00C94CCF"/>
    <w:rsid w:val="00C94D3C"/>
    <w:rsid w:val="00C94D6E"/>
    <w:rsid w:val="00C95531"/>
    <w:rsid w:val="00C966A7"/>
    <w:rsid w:val="00C97BAA"/>
    <w:rsid w:val="00CA0DE1"/>
    <w:rsid w:val="00CA17B6"/>
    <w:rsid w:val="00CA2405"/>
    <w:rsid w:val="00CA34C0"/>
    <w:rsid w:val="00CA40E1"/>
    <w:rsid w:val="00CA4C39"/>
    <w:rsid w:val="00CA5CFF"/>
    <w:rsid w:val="00CA6675"/>
    <w:rsid w:val="00CA67E5"/>
    <w:rsid w:val="00CB00B1"/>
    <w:rsid w:val="00CB0146"/>
    <w:rsid w:val="00CB0A29"/>
    <w:rsid w:val="00CB0BC3"/>
    <w:rsid w:val="00CB1A74"/>
    <w:rsid w:val="00CB300A"/>
    <w:rsid w:val="00CB3D4F"/>
    <w:rsid w:val="00CB54F8"/>
    <w:rsid w:val="00CB6923"/>
    <w:rsid w:val="00CB7C40"/>
    <w:rsid w:val="00CC0733"/>
    <w:rsid w:val="00CC0A16"/>
    <w:rsid w:val="00CC0B31"/>
    <w:rsid w:val="00CC0BAE"/>
    <w:rsid w:val="00CC1828"/>
    <w:rsid w:val="00CC26BC"/>
    <w:rsid w:val="00CC39E5"/>
    <w:rsid w:val="00CC3F25"/>
    <w:rsid w:val="00CC44D1"/>
    <w:rsid w:val="00CC4EE6"/>
    <w:rsid w:val="00CC54A3"/>
    <w:rsid w:val="00CC5E03"/>
    <w:rsid w:val="00CC674B"/>
    <w:rsid w:val="00CC7D03"/>
    <w:rsid w:val="00CD0BB0"/>
    <w:rsid w:val="00CD1313"/>
    <w:rsid w:val="00CD1923"/>
    <w:rsid w:val="00CD2033"/>
    <w:rsid w:val="00CD21BE"/>
    <w:rsid w:val="00CD38C6"/>
    <w:rsid w:val="00CD3F92"/>
    <w:rsid w:val="00CD46DC"/>
    <w:rsid w:val="00CD48A7"/>
    <w:rsid w:val="00CD51A5"/>
    <w:rsid w:val="00CD5AD2"/>
    <w:rsid w:val="00CE0033"/>
    <w:rsid w:val="00CE0A14"/>
    <w:rsid w:val="00CE0C80"/>
    <w:rsid w:val="00CE111A"/>
    <w:rsid w:val="00CE13A2"/>
    <w:rsid w:val="00CE2988"/>
    <w:rsid w:val="00CE45A3"/>
    <w:rsid w:val="00CE514F"/>
    <w:rsid w:val="00CE5833"/>
    <w:rsid w:val="00CF0F31"/>
    <w:rsid w:val="00CF10CC"/>
    <w:rsid w:val="00CF1E27"/>
    <w:rsid w:val="00CF215F"/>
    <w:rsid w:val="00CF2BAF"/>
    <w:rsid w:val="00CF3672"/>
    <w:rsid w:val="00CF40F1"/>
    <w:rsid w:val="00CF69EC"/>
    <w:rsid w:val="00CF70F1"/>
    <w:rsid w:val="00D00D8C"/>
    <w:rsid w:val="00D015D7"/>
    <w:rsid w:val="00D01ADF"/>
    <w:rsid w:val="00D02860"/>
    <w:rsid w:val="00D02C26"/>
    <w:rsid w:val="00D0308F"/>
    <w:rsid w:val="00D03DD3"/>
    <w:rsid w:val="00D042D4"/>
    <w:rsid w:val="00D06A08"/>
    <w:rsid w:val="00D06F2B"/>
    <w:rsid w:val="00D07AEB"/>
    <w:rsid w:val="00D11157"/>
    <w:rsid w:val="00D11D49"/>
    <w:rsid w:val="00D11D71"/>
    <w:rsid w:val="00D12BD9"/>
    <w:rsid w:val="00D138A6"/>
    <w:rsid w:val="00D14EC4"/>
    <w:rsid w:val="00D16DE4"/>
    <w:rsid w:val="00D172DD"/>
    <w:rsid w:val="00D17376"/>
    <w:rsid w:val="00D17BB2"/>
    <w:rsid w:val="00D17E7A"/>
    <w:rsid w:val="00D20E81"/>
    <w:rsid w:val="00D2243C"/>
    <w:rsid w:val="00D2261B"/>
    <w:rsid w:val="00D240DD"/>
    <w:rsid w:val="00D2410B"/>
    <w:rsid w:val="00D247EF"/>
    <w:rsid w:val="00D252CC"/>
    <w:rsid w:val="00D25A7D"/>
    <w:rsid w:val="00D25BF7"/>
    <w:rsid w:val="00D25CFA"/>
    <w:rsid w:val="00D26686"/>
    <w:rsid w:val="00D26CE8"/>
    <w:rsid w:val="00D2729A"/>
    <w:rsid w:val="00D276B7"/>
    <w:rsid w:val="00D31862"/>
    <w:rsid w:val="00D336BC"/>
    <w:rsid w:val="00D339F5"/>
    <w:rsid w:val="00D347A8"/>
    <w:rsid w:val="00D34BAF"/>
    <w:rsid w:val="00D35273"/>
    <w:rsid w:val="00D35FB1"/>
    <w:rsid w:val="00D400B6"/>
    <w:rsid w:val="00D40F58"/>
    <w:rsid w:val="00D41150"/>
    <w:rsid w:val="00D41A9D"/>
    <w:rsid w:val="00D41B8C"/>
    <w:rsid w:val="00D42174"/>
    <w:rsid w:val="00D42E59"/>
    <w:rsid w:val="00D43218"/>
    <w:rsid w:val="00D44428"/>
    <w:rsid w:val="00D45113"/>
    <w:rsid w:val="00D45B3B"/>
    <w:rsid w:val="00D4620B"/>
    <w:rsid w:val="00D464C3"/>
    <w:rsid w:val="00D46782"/>
    <w:rsid w:val="00D468B8"/>
    <w:rsid w:val="00D46D4A"/>
    <w:rsid w:val="00D47E34"/>
    <w:rsid w:val="00D508ED"/>
    <w:rsid w:val="00D50A76"/>
    <w:rsid w:val="00D50FE0"/>
    <w:rsid w:val="00D51EED"/>
    <w:rsid w:val="00D52832"/>
    <w:rsid w:val="00D52C15"/>
    <w:rsid w:val="00D52CBC"/>
    <w:rsid w:val="00D534BE"/>
    <w:rsid w:val="00D542FB"/>
    <w:rsid w:val="00D562F1"/>
    <w:rsid w:val="00D5639F"/>
    <w:rsid w:val="00D574A1"/>
    <w:rsid w:val="00D60991"/>
    <w:rsid w:val="00D60C53"/>
    <w:rsid w:val="00D62147"/>
    <w:rsid w:val="00D6305D"/>
    <w:rsid w:val="00D6379F"/>
    <w:rsid w:val="00D63BAE"/>
    <w:rsid w:val="00D648D6"/>
    <w:rsid w:val="00D6520A"/>
    <w:rsid w:val="00D653B4"/>
    <w:rsid w:val="00D6687F"/>
    <w:rsid w:val="00D66CBC"/>
    <w:rsid w:val="00D715CA"/>
    <w:rsid w:val="00D71D1D"/>
    <w:rsid w:val="00D72A8F"/>
    <w:rsid w:val="00D733F0"/>
    <w:rsid w:val="00D734CF"/>
    <w:rsid w:val="00D736F2"/>
    <w:rsid w:val="00D73D12"/>
    <w:rsid w:val="00D75317"/>
    <w:rsid w:val="00D758A2"/>
    <w:rsid w:val="00D75A7D"/>
    <w:rsid w:val="00D76151"/>
    <w:rsid w:val="00D761A3"/>
    <w:rsid w:val="00D7721A"/>
    <w:rsid w:val="00D80935"/>
    <w:rsid w:val="00D81BE1"/>
    <w:rsid w:val="00D82427"/>
    <w:rsid w:val="00D82AD5"/>
    <w:rsid w:val="00D8395A"/>
    <w:rsid w:val="00D83A2C"/>
    <w:rsid w:val="00D83D90"/>
    <w:rsid w:val="00D854F9"/>
    <w:rsid w:val="00D8599B"/>
    <w:rsid w:val="00D85F49"/>
    <w:rsid w:val="00D85F8C"/>
    <w:rsid w:val="00D867DB"/>
    <w:rsid w:val="00D9028D"/>
    <w:rsid w:val="00D90BDD"/>
    <w:rsid w:val="00D91DB4"/>
    <w:rsid w:val="00D92EB3"/>
    <w:rsid w:val="00D9304C"/>
    <w:rsid w:val="00D942A0"/>
    <w:rsid w:val="00D94702"/>
    <w:rsid w:val="00D96BB3"/>
    <w:rsid w:val="00DA149D"/>
    <w:rsid w:val="00DA175E"/>
    <w:rsid w:val="00DA2BF5"/>
    <w:rsid w:val="00DA3373"/>
    <w:rsid w:val="00DB0FB0"/>
    <w:rsid w:val="00DB12CA"/>
    <w:rsid w:val="00DB1741"/>
    <w:rsid w:val="00DB1ACA"/>
    <w:rsid w:val="00DB22B9"/>
    <w:rsid w:val="00DB2865"/>
    <w:rsid w:val="00DB2F3C"/>
    <w:rsid w:val="00DB47A4"/>
    <w:rsid w:val="00DB4F7A"/>
    <w:rsid w:val="00DB5940"/>
    <w:rsid w:val="00DB5BAE"/>
    <w:rsid w:val="00DB6FE4"/>
    <w:rsid w:val="00DC163F"/>
    <w:rsid w:val="00DC22CD"/>
    <w:rsid w:val="00DC29BA"/>
    <w:rsid w:val="00DC2C1E"/>
    <w:rsid w:val="00DC3018"/>
    <w:rsid w:val="00DC4D55"/>
    <w:rsid w:val="00DC503B"/>
    <w:rsid w:val="00DC58D2"/>
    <w:rsid w:val="00DC6BEE"/>
    <w:rsid w:val="00DC715E"/>
    <w:rsid w:val="00DC74D6"/>
    <w:rsid w:val="00DD0F25"/>
    <w:rsid w:val="00DD0F73"/>
    <w:rsid w:val="00DD1241"/>
    <w:rsid w:val="00DD2B73"/>
    <w:rsid w:val="00DD3504"/>
    <w:rsid w:val="00DD3B12"/>
    <w:rsid w:val="00DD3FC6"/>
    <w:rsid w:val="00DD6040"/>
    <w:rsid w:val="00DD79AE"/>
    <w:rsid w:val="00DE06B8"/>
    <w:rsid w:val="00DE11C1"/>
    <w:rsid w:val="00DE1268"/>
    <w:rsid w:val="00DE1799"/>
    <w:rsid w:val="00DE1BFC"/>
    <w:rsid w:val="00DE22D0"/>
    <w:rsid w:val="00DE4DE2"/>
    <w:rsid w:val="00DE63C9"/>
    <w:rsid w:val="00DE6B20"/>
    <w:rsid w:val="00DE7966"/>
    <w:rsid w:val="00DE7A64"/>
    <w:rsid w:val="00DF048E"/>
    <w:rsid w:val="00DF1963"/>
    <w:rsid w:val="00DF2200"/>
    <w:rsid w:val="00DF4918"/>
    <w:rsid w:val="00DF56C0"/>
    <w:rsid w:val="00DF7892"/>
    <w:rsid w:val="00E00249"/>
    <w:rsid w:val="00E01747"/>
    <w:rsid w:val="00E01DA7"/>
    <w:rsid w:val="00E02560"/>
    <w:rsid w:val="00E02D07"/>
    <w:rsid w:val="00E04AE3"/>
    <w:rsid w:val="00E057D4"/>
    <w:rsid w:val="00E05D15"/>
    <w:rsid w:val="00E06218"/>
    <w:rsid w:val="00E11332"/>
    <w:rsid w:val="00E11664"/>
    <w:rsid w:val="00E118D2"/>
    <w:rsid w:val="00E13C4F"/>
    <w:rsid w:val="00E15DB5"/>
    <w:rsid w:val="00E15F21"/>
    <w:rsid w:val="00E175D3"/>
    <w:rsid w:val="00E204F2"/>
    <w:rsid w:val="00E20E0D"/>
    <w:rsid w:val="00E21F83"/>
    <w:rsid w:val="00E22371"/>
    <w:rsid w:val="00E22D17"/>
    <w:rsid w:val="00E22DA0"/>
    <w:rsid w:val="00E24A82"/>
    <w:rsid w:val="00E24AE4"/>
    <w:rsid w:val="00E27883"/>
    <w:rsid w:val="00E3014B"/>
    <w:rsid w:val="00E3027E"/>
    <w:rsid w:val="00E30F55"/>
    <w:rsid w:val="00E3200D"/>
    <w:rsid w:val="00E32B58"/>
    <w:rsid w:val="00E33A55"/>
    <w:rsid w:val="00E33C76"/>
    <w:rsid w:val="00E341D1"/>
    <w:rsid w:val="00E35B8E"/>
    <w:rsid w:val="00E36DB8"/>
    <w:rsid w:val="00E40C04"/>
    <w:rsid w:val="00E427E9"/>
    <w:rsid w:val="00E42A21"/>
    <w:rsid w:val="00E46373"/>
    <w:rsid w:val="00E47547"/>
    <w:rsid w:val="00E52910"/>
    <w:rsid w:val="00E52CBB"/>
    <w:rsid w:val="00E53431"/>
    <w:rsid w:val="00E54AAB"/>
    <w:rsid w:val="00E553FA"/>
    <w:rsid w:val="00E5597F"/>
    <w:rsid w:val="00E56681"/>
    <w:rsid w:val="00E56F5F"/>
    <w:rsid w:val="00E57EE0"/>
    <w:rsid w:val="00E608F7"/>
    <w:rsid w:val="00E60C99"/>
    <w:rsid w:val="00E64371"/>
    <w:rsid w:val="00E645B7"/>
    <w:rsid w:val="00E65DC2"/>
    <w:rsid w:val="00E66F16"/>
    <w:rsid w:val="00E67574"/>
    <w:rsid w:val="00E708E8"/>
    <w:rsid w:val="00E748CB"/>
    <w:rsid w:val="00E7594C"/>
    <w:rsid w:val="00E775BB"/>
    <w:rsid w:val="00E775D1"/>
    <w:rsid w:val="00E8222B"/>
    <w:rsid w:val="00E830AA"/>
    <w:rsid w:val="00E85625"/>
    <w:rsid w:val="00E85B5C"/>
    <w:rsid w:val="00E85E96"/>
    <w:rsid w:val="00E8635C"/>
    <w:rsid w:val="00E90637"/>
    <w:rsid w:val="00E91954"/>
    <w:rsid w:val="00E923EB"/>
    <w:rsid w:val="00E92F26"/>
    <w:rsid w:val="00E933C4"/>
    <w:rsid w:val="00E93C1E"/>
    <w:rsid w:val="00E93E79"/>
    <w:rsid w:val="00E95691"/>
    <w:rsid w:val="00E95C6E"/>
    <w:rsid w:val="00E96186"/>
    <w:rsid w:val="00EA0177"/>
    <w:rsid w:val="00EA2886"/>
    <w:rsid w:val="00EA33AC"/>
    <w:rsid w:val="00EA36C1"/>
    <w:rsid w:val="00EA439D"/>
    <w:rsid w:val="00EA4A88"/>
    <w:rsid w:val="00EA52FD"/>
    <w:rsid w:val="00EA56BD"/>
    <w:rsid w:val="00EA6BB8"/>
    <w:rsid w:val="00EA7A12"/>
    <w:rsid w:val="00EB04CB"/>
    <w:rsid w:val="00EB0A00"/>
    <w:rsid w:val="00EB1E47"/>
    <w:rsid w:val="00EB243B"/>
    <w:rsid w:val="00EB4B33"/>
    <w:rsid w:val="00EB59D9"/>
    <w:rsid w:val="00EB66D4"/>
    <w:rsid w:val="00EC05FA"/>
    <w:rsid w:val="00EC1666"/>
    <w:rsid w:val="00EC453A"/>
    <w:rsid w:val="00EC4A2E"/>
    <w:rsid w:val="00EC4B79"/>
    <w:rsid w:val="00EC4DDE"/>
    <w:rsid w:val="00EC55B2"/>
    <w:rsid w:val="00EC5BC8"/>
    <w:rsid w:val="00EC62AB"/>
    <w:rsid w:val="00EC6CA6"/>
    <w:rsid w:val="00EC71AD"/>
    <w:rsid w:val="00ED04D8"/>
    <w:rsid w:val="00ED1B0B"/>
    <w:rsid w:val="00ED2150"/>
    <w:rsid w:val="00ED2535"/>
    <w:rsid w:val="00ED3369"/>
    <w:rsid w:val="00ED585A"/>
    <w:rsid w:val="00ED5FEC"/>
    <w:rsid w:val="00ED7FFA"/>
    <w:rsid w:val="00EE0706"/>
    <w:rsid w:val="00EE41BB"/>
    <w:rsid w:val="00EE41D1"/>
    <w:rsid w:val="00EE562A"/>
    <w:rsid w:val="00EE5B92"/>
    <w:rsid w:val="00EE5F1E"/>
    <w:rsid w:val="00EE63A1"/>
    <w:rsid w:val="00EF2C3B"/>
    <w:rsid w:val="00EF409E"/>
    <w:rsid w:val="00EF40DF"/>
    <w:rsid w:val="00EF454A"/>
    <w:rsid w:val="00EF50BD"/>
    <w:rsid w:val="00EF56CC"/>
    <w:rsid w:val="00EF6108"/>
    <w:rsid w:val="00EF63EA"/>
    <w:rsid w:val="00EF6A52"/>
    <w:rsid w:val="00EF70FB"/>
    <w:rsid w:val="00F01B83"/>
    <w:rsid w:val="00F03064"/>
    <w:rsid w:val="00F03E43"/>
    <w:rsid w:val="00F048C5"/>
    <w:rsid w:val="00F04A9E"/>
    <w:rsid w:val="00F04DA5"/>
    <w:rsid w:val="00F07550"/>
    <w:rsid w:val="00F10006"/>
    <w:rsid w:val="00F104AB"/>
    <w:rsid w:val="00F10B7B"/>
    <w:rsid w:val="00F11908"/>
    <w:rsid w:val="00F12BED"/>
    <w:rsid w:val="00F1690C"/>
    <w:rsid w:val="00F16A92"/>
    <w:rsid w:val="00F17283"/>
    <w:rsid w:val="00F17CCD"/>
    <w:rsid w:val="00F17E7D"/>
    <w:rsid w:val="00F2250A"/>
    <w:rsid w:val="00F228B3"/>
    <w:rsid w:val="00F22B5D"/>
    <w:rsid w:val="00F23B83"/>
    <w:rsid w:val="00F2533C"/>
    <w:rsid w:val="00F269CD"/>
    <w:rsid w:val="00F26FC2"/>
    <w:rsid w:val="00F31270"/>
    <w:rsid w:val="00F32980"/>
    <w:rsid w:val="00F33C7A"/>
    <w:rsid w:val="00F34B49"/>
    <w:rsid w:val="00F34CEA"/>
    <w:rsid w:val="00F3561C"/>
    <w:rsid w:val="00F35702"/>
    <w:rsid w:val="00F35D90"/>
    <w:rsid w:val="00F35FE3"/>
    <w:rsid w:val="00F37488"/>
    <w:rsid w:val="00F402BE"/>
    <w:rsid w:val="00F413A6"/>
    <w:rsid w:val="00F41C3C"/>
    <w:rsid w:val="00F421BD"/>
    <w:rsid w:val="00F42872"/>
    <w:rsid w:val="00F50AFE"/>
    <w:rsid w:val="00F50D13"/>
    <w:rsid w:val="00F51126"/>
    <w:rsid w:val="00F51140"/>
    <w:rsid w:val="00F51477"/>
    <w:rsid w:val="00F51F56"/>
    <w:rsid w:val="00F52156"/>
    <w:rsid w:val="00F52846"/>
    <w:rsid w:val="00F53A91"/>
    <w:rsid w:val="00F53EAC"/>
    <w:rsid w:val="00F54147"/>
    <w:rsid w:val="00F54936"/>
    <w:rsid w:val="00F54F8B"/>
    <w:rsid w:val="00F556AD"/>
    <w:rsid w:val="00F568FA"/>
    <w:rsid w:val="00F56A67"/>
    <w:rsid w:val="00F56B58"/>
    <w:rsid w:val="00F575AF"/>
    <w:rsid w:val="00F60137"/>
    <w:rsid w:val="00F6021B"/>
    <w:rsid w:val="00F615EE"/>
    <w:rsid w:val="00F61EF3"/>
    <w:rsid w:val="00F6293C"/>
    <w:rsid w:val="00F63016"/>
    <w:rsid w:val="00F632A3"/>
    <w:rsid w:val="00F65570"/>
    <w:rsid w:val="00F6570A"/>
    <w:rsid w:val="00F669E3"/>
    <w:rsid w:val="00F671A3"/>
    <w:rsid w:val="00F675FF"/>
    <w:rsid w:val="00F70C39"/>
    <w:rsid w:val="00F71CBD"/>
    <w:rsid w:val="00F7238B"/>
    <w:rsid w:val="00F736E9"/>
    <w:rsid w:val="00F75E18"/>
    <w:rsid w:val="00F75F32"/>
    <w:rsid w:val="00F76F5D"/>
    <w:rsid w:val="00F774EC"/>
    <w:rsid w:val="00F77F51"/>
    <w:rsid w:val="00F802F0"/>
    <w:rsid w:val="00F80377"/>
    <w:rsid w:val="00F80422"/>
    <w:rsid w:val="00F80CC1"/>
    <w:rsid w:val="00F81B87"/>
    <w:rsid w:val="00F825B7"/>
    <w:rsid w:val="00F82A08"/>
    <w:rsid w:val="00F865A8"/>
    <w:rsid w:val="00F86A63"/>
    <w:rsid w:val="00F86F70"/>
    <w:rsid w:val="00F87A08"/>
    <w:rsid w:val="00F91166"/>
    <w:rsid w:val="00F927F4"/>
    <w:rsid w:val="00F94155"/>
    <w:rsid w:val="00F949F3"/>
    <w:rsid w:val="00F9551A"/>
    <w:rsid w:val="00F96E52"/>
    <w:rsid w:val="00FA333A"/>
    <w:rsid w:val="00FA3766"/>
    <w:rsid w:val="00FA3CBC"/>
    <w:rsid w:val="00FA6168"/>
    <w:rsid w:val="00FA6A9C"/>
    <w:rsid w:val="00FA7429"/>
    <w:rsid w:val="00FA7A47"/>
    <w:rsid w:val="00FB1108"/>
    <w:rsid w:val="00FB234F"/>
    <w:rsid w:val="00FB308D"/>
    <w:rsid w:val="00FB3216"/>
    <w:rsid w:val="00FB3E2F"/>
    <w:rsid w:val="00FB5BF6"/>
    <w:rsid w:val="00FB6A0C"/>
    <w:rsid w:val="00FC0032"/>
    <w:rsid w:val="00FC0158"/>
    <w:rsid w:val="00FC0CAE"/>
    <w:rsid w:val="00FC2E5D"/>
    <w:rsid w:val="00FC3BB0"/>
    <w:rsid w:val="00FC5C8D"/>
    <w:rsid w:val="00FC62E9"/>
    <w:rsid w:val="00FC6785"/>
    <w:rsid w:val="00FD03DF"/>
    <w:rsid w:val="00FD202A"/>
    <w:rsid w:val="00FD3638"/>
    <w:rsid w:val="00FD5BDB"/>
    <w:rsid w:val="00FD5C0D"/>
    <w:rsid w:val="00FD7982"/>
    <w:rsid w:val="00FE0244"/>
    <w:rsid w:val="00FE1CA0"/>
    <w:rsid w:val="00FE23A2"/>
    <w:rsid w:val="00FE3271"/>
    <w:rsid w:val="00FE5124"/>
    <w:rsid w:val="00FE5982"/>
    <w:rsid w:val="00FE6FCA"/>
    <w:rsid w:val="00FE79F2"/>
    <w:rsid w:val="00FF07D4"/>
    <w:rsid w:val="00FF0850"/>
    <w:rsid w:val="00FF1075"/>
    <w:rsid w:val="00FF2205"/>
    <w:rsid w:val="00FF2302"/>
    <w:rsid w:val="00FF27F3"/>
    <w:rsid w:val="00FF3E41"/>
    <w:rsid w:val="00FF4AEA"/>
    <w:rsid w:val="00FF4C6E"/>
    <w:rsid w:val="00FF598F"/>
    <w:rsid w:val="00FF5F8E"/>
    <w:rsid w:val="00FF7886"/>
    <w:rsid w:val="00FF7CC5"/>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32769"/>
    <o:shapelayout v:ext="edit">
      <o:idmap v:ext="edit" data="1"/>
    </o:shapelayout>
  </w:shapeDefaults>
  <w:decimalSymbol w:val="."/>
  <w:listSeparator w:val=","/>
  <w14:docId w14:val="1446CBAF"/>
  <w15:docId w15:val="{AA2853EA-F6AC-4B39-AE62-C214A6FFEC7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C32A13"/>
    <w:pPr>
      <w:spacing w:after="0" w:line="240" w:lineRule="auto"/>
    </w:pPr>
    <w:rPr>
      <w:rFonts w:ascii="Arial" w:hAnsi="Arial"/>
      <w:sz w:val="24"/>
    </w:rPr>
  </w:style>
  <w:style w:type="paragraph" w:styleId="Heading1">
    <w:name w:val="heading 1"/>
    <w:next w:val="NoSpacing"/>
    <w:link w:val="Heading1Char"/>
    <w:autoRedefine/>
    <w:uiPriority w:val="9"/>
    <w:qFormat/>
    <w:rsid w:val="00755B9F"/>
    <w:pPr>
      <w:keepNext/>
      <w:keepLines/>
      <w:numPr>
        <w:numId w:val="2"/>
      </w:numPr>
      <w:spacing w:after="0" w:line="240" w:lineRule="auto"/>
      <w:ind w:left="851" w:hanging="851"/>
      <w:outlineLvl w:val="0"/>
    </w:pPr>
    <w:rPr>
      <w:rFonts w:ascii="Arial" w:eastAsiaTheme="majorEastAsia" w:hAnsi="Arial" w:cstheme="majorBidi"/>
      <w:b/>
      <w:bCs/>
      <w:sz w:val="32"/>
      <w:szCs w:val="28"/>
    </w:rPr>
  </w:style>
  <w:style w:type="paragraph" w:styleId="Heading2">
    <w:name w:val="heading 2"/>
    <w:next w:val="NoSpacing"/>
    <w:link w:val="Heading2Char"/>
    <w:autoRedefine/>
    <w:uiPriority w:val="9"/>
    <w:unhideWhenUsed/>
    <w:qFormat/>
    <w:rsid w:val="0085071C"/>
    <w:pPr>
      <w:keepNext/>
      <w:keepLines/>
      <w:numPr>
        <w:ilvl w:val="1"/>
        <w:numId w:val="1"/>
      </w:numPr>
      <w:spacing w:after="0" w:line="240" w:lineRule="auto"/>
      <w:ind w:left="851" w:hanging="851"/>
      <w:outlineLvl w:val="1"/>
    </w:pPr>
    <w:rPr>
      <w:rFonts w:ascii="Arial" w:eastAsiaTheme="majorEastAsia" w:hAnsi="Arial" w:cstheme="majorBidi"/>
      <w:b/>
      <w:bCs/>
      <w:sz w:val="28"/>
      <w:szCs w:val="26"/>
    </w:rPr>
  </w:style>
  <w:style w:type="paragraph" w:styleId="Heading3">
    <w:name w:val="heading 3"/>
    <w:next w:val="NoSpacing"/>
    <w:link w:val="Heading3Char"/>
    <w:autoRedefine/>
    <w:uiPriority w:val="9"/>
    <w:unhideWhenUsed/>
    <w:qFormat/>
    <w:rsid w:val="008E7061"/>
    <w:pPr>
      <w:numPr>
        <w:ilvl w:val="2"/>
        <w:numId w:val="1"/>
      </w:numPr>
      <w:spacing w:after="0" w:line="240" w:lineRule="auto"/>
      <w:ind w:left="851" w:hanging="851"/>
      <w:outlineLvl w:val="2"/>
    </w:pPr>
    <w:rPr>
      <w:rFonts w:ascii="Arial" w:eastAsiaTheme="majorEastAsia" w:hAnsi="Arial" w:cstheme="majorBidi"/>
      <w:b/>
      <w:bCs/>
      <w:sz w:val="24"/>
      <w:shd w:val="clear" w:color="auto" w:fill="FFFFFF"/>
    </w:rPr>
  </w:style>
  <w:style w:type="paragraph" w:styleId="Heading4">
    <w:name w:val="heading 4"/>
    <w:basedOn w:val="NoSpacing"/>
    <w:next w:val="Normal"/>
    <w:link w:val="Heading4Char"/>
    <w:autoRedefine/>
    <w:uiPriority w:val="9"/>
    <w:unhideWhenUsed/>
    <w:qFormat/>
    <w:rsid w:val="00533E6B"/>
    <w:pPr>
      <w:numPr>
        <w:ilvl w:val="3"/>
        <w:numId w:val="1"/>
      </w:numPr>
      <w:outlineLvl w:val="3"/>
    </w:pPr>
    <w:rPr>
      <w:rFonts w:ascii="Arial" w:hAnsi="Arial"/>
    </w:rPr>
  </w:style>
  <w:style w:type="paragraph" w:styleId="Heading5">
    <w:name w:val="heading 5"/>
    <w:basedOn w:val="Normal"/>
    <w:next w:val="Normal"/>
    <w:link w:val="Heading5Char"/>
    <w:uiPriority w:val="9"/>
    <w:unhideWhenUsed/>
    <w:qFormat/>
    <w:rsid w:val="002035C6"/>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uiPriority w:val="9"/>
    <w:semiHidden/>
    <w:unhideWhenUsed/>
    <w:qFormat/>
    <w:rsid w:val="002035C6"/>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uiPriority w:val="9"/>
    <w:semiHidden/>
    <w:unhideWhenUsed/>
    <w:qFormat/>
    <w:rsid w:val="002035C6"/>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semiHidden/>
    <w:unhideWhenUsed/>
    <w:qFormat/>
    <w:rsid w:val="002035C6"/>
    <w:pPr>
      <w:keepNext/>
      <w:keepLines/>
      <w:numPr>
        <w:ilvl w:val="7"/>
        <w:numId w:val="1"/>
      </w:numPr>
      <w:spacing w:before="200"/>
      <w:outlineLvl w:val="7"/>
    </w:pPr>
    <w:rPr>
      <w:rFonts w:asciiTheme="majorHAnsi" w:eastAsiaTheme="majorEastAsia" w:hAnsiTheme="majorHAnsi" w:cstheme="majorBidi"/>
      <w:color w:val="404040" w:themeColor="text1" w:themeTint="BF"/>
      <w:sz w:val="20"/>
      <w:szCs w:val="20"/>
    </w:rPr>
  </w:style>
  <w:style w:type="paragraph" w:styleId="Heading9">
    <w:name w:val="heading 9"/>
    <w:basedOn w:val="Normal"/>
    <w:next w:val="Normal"/>
    <w:link w:val="Heading9Char"/>
    <w:uiPriority w:val="9"/>
    <w:semiHidden/>
    <w:unhideWhenUsed/>
    <w:qFormat/>
    <w:rsid w:val="002035C6"/>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755B9F"/>
    <w:rPr>
      <w:rFonts w:ascii="Arial" w:eastAsiaTheme="majorEastAsia" w:hAnsi="Arial" w:cstheme="majorBidi"/>
      <w:b/>
      <w:bCs/>
      <w:sz w:val="32"/>
      <w:szCs w:val="28"/>
    </w:rPr>
  </w:style>
  <w:style w:type="paragraph" w:styleId="TOCHeading">
    <w:name w:val="TOC Heading"/>
    <w:basedOn w:val="Heading1"/>
    <w:next w:val="Normal"/>
    <w:uiPriority w:val="39"/>
    <w:unhideWhenUsed/>
    <w:qFormat/>
    <w:rsid w:val="008602C7"/>
    <w:pPr>
      <w:outlineLvl w:val="9"/>
    </w:pPr>
    <w:rPr>
      <w:lang w:val="en-US"/>
    </w:rPr>
  </w:style>
  <w:style w:type="paragraph" w:styleId="BalloonText">
    <w:name w:val="Balloon Text"/>
    <w:basedOn w:val="Normal"/>
    <w:link w:val="BalloonTextChar"/>
    <w:uiPriority w:val="99"/>
    <w:semiHidden/>
    <w:unhideWhenUsed/>
    <w:rsid w:val="008602C7"/>
    <w:rPr>
      <w:rFonts w:ascii="Tahoma" w:hAnsi="Tahoma" w:cs="Tahoma"/>
      <w:sz w:val="16"/>
      <w:szCs w:val="16"/>
    </w:rPr>
  </w:style>
  <w:style w:type="character" w:customStyle="1" w:styleId="BalloonTextChar">
    <w:name w:val="Balloon Text Char"/>
    <w:basedOn w:val="DefaultParagraphFont"/>
    <w:link w:val="BalloonText"/>
    <w:uiPriority w:val="99"/>
    <w:semiHidden/>
    <w:rsid w:val="008602C7"/>
    <w:rPr>
      <w:rFonts w:ascii="Tahoma" w:hAnsi="Tahoma" w:cs="Tahoma"/>
      <w:sz w:val="16"/>
      <w:szCs w:val="16"/>
    </w:rPr>
  </w:style>
  <w:style w:type="paragraph" w:styleId="TOC2">
    <w:name w:val="toc 2"/>
    <w:basedOn w:val="Normal"/>
    <w:next w:val="Normal"/>
    <w:autoRedefine/>
    <w:uiPriority w:val="39"/>
    <w:unhideWhenUsed/>
    <w:qFormat/>
    <w:rsid w:val="00A21B9B"/>
    <w:pPr>
      <w:tabs>
        <w:tab w:val="left" w:pos="1134"/>
        <w:tab w:val="right" w:leader="dot" w:pos="10762"/>
      </w:tabs>
      <w:spacing w:after="100"/>
    </w:pPr>
    <w:rPr>
      <w:rFonts w:eastAsiaTheme="minorEastAsia" w:cs="Arial"/>
      <w:b/>
      <w:noProof/>
      <w:lang w:val="en-US"/>
    </w:rPr>
  </w:style>
  <w:style w:type="paragraph" w:styleId="TOC1">
    <w:name w:val="toc 1"/>
    <w:basedOn w:val="Normal"/>
    <w:next w:val="Normal"/>
    <w:autoRedefine/>
    <w:uiPriority w:val="39"/>
    <w:unhideWhenUsed/>
    <w:qFormat/>
    <w:rsid w:val="00A21B9B"/>
    <w:pPr>
      <w:tabs>
        <w:tab w:val="left" w:pos="851"/>
        <w:tab w:val="right" w:leader="dot" w:pos="10762"/>
      </w:tabs>
      <w:spacing w:after="100"/>
    </w:pPr>
    <w:rPr>
      <w:rFonts w:eastAsiaTheme="minorEastAsia"/>
      <w:b/>
      <w:lang w:val="en-US"/>
    </w:rPr>
  </w:style>
  <w:style w:type="paragraph" w:styleId="TOC3">
    <w:name w:val="toc 3"/>
    <w:basedOn w:val="Normal"/>
    <w:next w:val="Normal"/>
    <w:autoRedefine/>
    <w:uiPriority w:val="39"/>
    <w:unhideWhenUsed/>
    <w:qFormat/>
    <w:rsid w:val="00A21B9B"/>
    <w:pPr>
      <w:tabs>
        <w:tab w:val="left" w:pos="1418"/>
        <w:tab w:val="right" w:leader="dot" w:pos="10762"/>
      </w:tabs>
      <w:spacing w:after="100"/>
      <w:ind w:left="1418" w:hanging="1418"/>
    </w:pPr>
    <w:rPr>
      <w:rFonts w:eastAsiaTheme="minorEastAsia"/>
      <w:b/>
      <w:lang w:val="en-US"/>
    </w:rPr>
  </w:style>
  <w:style w:type="character" w:styleId="Hyperlink">
    <w:name w:val="Hyperlink"/>
    <w:basedOn w:val="DefaultParagraphFont"/>
    <w:uiPriority w:val="99"/>
    <w:unhideWhenUsed/>
    <w:rsid w:val="008602C7"/>
    <w:rPr>
      <w:color w:val="0000FF" w:themeColor="hyperlink"/>
      <w:u w:val="single"/>
    </w:rPr>
  </w:style>
  <w:style w:type="character" w:customStyle="1" w:styleId="Heading2Char">
    <w:name w:val="Heading 2 Char"/>
    <w:basedOn w:val="DefaultParagraphFont"/>
    <w:link w:val="Heading2"/>
    <w:uiPriority w:val="9"/>
    <w:rsid w:val="0085071C"/>
    <w:rPr>
      <w:rFonts w:ascii="Arial" w:eastAsiaTheme="majorEastAsia" w:hAnsi="Arial" w:cstheme="majorBidi"/>
      <w:b/>
      <w:bCs/>
      <w:sz w:val="28"/>
      <w:szCs w:val="26"/>
    </w:rPr>
  </w:style>
  <w:style w:type="table" w:styleId="TableGrid">
    <w:name w:val="Table Grid"/>
    <w:basedOn w:val="TableNormal"/>
    <w:uiPriority w:val="39"/>
    <w:rsid w:val="00002E4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3Char">
    <w:name w:val="Heading 3 Char"/>
    <w:basedOn w:val="DefaultParagraphFont"/>
    <w:link w:val="Heading3"/>
    <w:uiPriority w:val="9"/>
    <w:rsid w:val="008E7061"/>
    <w:rPr>
      <w:rFonts w:ascii="Arial" w:eastAsiaTheme="majorEastAsia" w:hAnsi="Arial" w:cstheme="majorBidi"/>
      <w:b/>
      <w:bCs/>
      <w:sz w:val="24"/>
    </w:rPr>
  </w:style>
  <w:style w:type="paragraph" w:styleId="NoSpacing">
    <w:name w:val="No Spacing"/>
    <w:uiPriority w:val="1"/>
    <w:qFormat/>
    <w:rsid w:val="00C32A13"/>
    <w:pPr>
      <w:spacing w:after="0" w:line="240" w:lineRule="auto"/>
    </w:pPr>
    <w:rPr>
      <w:sz w:val="24"/>
    </w:rPr>
  </w:style>
  <w:style w:type="paragraph" w:styleId="ListParagraph">
    <w:name w:val="List Paragraph"/>
    <w:aliases w:val="F5 List Paragraph,List Paragraph2,MAIN CONTENT,List Paragraph12,Dot pt,List Paragraph1,Colorful List - Accent 11,No Spacing1,List Paragraph Char Char Char,Indicator Text,Numbered Para 1,Bullet Points,Bullet 1,Normal numbered,OBC Bullet,L"/>
    <w:basedOn w:val="Normal"/>
    <w:link w:val="ListParagraphChar"/>
    <w:uiPriority w:val="34"/>
    <w:qFormat/>
    <w:rsid w:val="00817A98"/>
    <w:pPr>
      <w:ind w:left="720"/>
      <w:contextualSpacing/>
    </w:pPr>
  </w:style>
  <w:style w:type="paragraph" w:styleId="NormalWeb">
    <w:name w:val="Normal (Web)"/>
    <w:basedOn w:val="Normal"/>
    <w:uiPriority w:val="99"/>
    <w:semiHidden/>
    <w:unhideWhenUsed/>
    <w:rsid w:val="00D43218"/>
    <w:pPr>
      <w:spacing w:before="100" w:beforeAutospacing="1" w:after="100" w:afterAutospacing="1"/>
    </w:pPr>
    <w:rPr>
      <w:rFonts w:ascii="Times New Roman" w:eastAsia="Times New Roman" w:hAnsi="Times New Roman" w:cs="Times New Roman"/>
      <w:szCs w:val="24"/>
      <w:lang w:eastAsia="en-GB"/>
    </w:rPr>
  </w:style>
  <w:style w:type="character" w:styleId="FollowedHyperlink">
    <w:name w:val="FollowedHyperlink"/>
    <w:basedOn w:val="DefaultParagraphFont"/>
    <w:uiPriority w:val="99"/>
    <w:semiHidden/>
    <w:unhideWhenUsed/>
    <w:rsid w:val="004A05B9"/>
    <w:rPr>
      <w:color w:val="800080" w:themeColor="followedHyperlink"/>
      <w:u w:val="single"/>
    </w:rPr>
  </w:style>
  <w:style w:type="paragraph" w:styleId="TOC4">
    <w:name w:val="toc 4"/>
    <w:basedOn w:val="Normal"/>
    <w:next w:val="Normal"/>
    <w:autoRedefine/>
    <w:uiPriority w:val="39"/>
    <w:unhideWhenUsed/>
    <w:rsid w:val="005466A2"/>
    <w:pPr>
      <w:spacing w:after="100"/>
      <w:ind w:left="660"/>
    </w:pPr>
  </w:style>
  <w:style w:type="character" w:customStyle="1" w:styleId="apple-converted-space">
    <w:name w:val="apple-converted-space"/>
    <w:basedOn w:val="DefaultParagraphFont"/>
    <w:rsid w:val="00F3561C"/>
  </w:style>
  <w:style w:type="character" w:styleId="Emphasis">
    <w:name w:val="Emphasis"/>
    <w:basedOn w:val="DefaultParagraphFont"/>
    <w:uiPriority w:val="20"/>
    <w:qFormat/>
    <w:rsid w:val="00F3561C"/>
    <w:rPr>
      <w:i/>
      <w:iCs/>
    </w:rPr>
  </w:style>
  <w:style w:type="paragraph" w:styleId="Header">
    <w:name w:val="header"/>
    <w:basedOn w:val="Normal"/>
    <w:link w:val="HeaderChar"/>
    <w:uiPriority w:val="99"/>
    <w:unhideWhenUsed/>
    <w:rsid w:val="002373BE"/>
    <w:pPr>
      <w:tabs>
        <w:tab w:val="center" w:pos="4513"/>
        <w:tab w:val="right" w:pos="9026"/>
      </w:tabs>
    </w:pPr>
  </w:style>
  <w:style w:type="character" w:customStyle="1" w:styleId="HeaderChar">
    <w:name w:val="Header Char"/>
    <w:basedOn w:val="DefaultParagraphFont"/>
    <w:link w:val="Header"/>
    <w:uiPriority w:val="99"/>
    <w:rsid w:val="002373BE"/>
  </w:style>
  <w:style w:type="paragraph" w:styleId="Footer">
    <w:name w:val="footer"/>
    <w:basedOn w:val="Normal"/>
    <w:link w:val="FooterChar"/>
    <w:uiPriority w:val="99"/>
    <w:unhideWhenUsed/>
    <w:rsid w:val="002373BE"/>
    <w:pPr>
      <w:tabs>
        <w:tab w:val="center" w:pos="4513"/>
        <w:tab w:val="right" w:pos="9026"/>
      </w:tabs>
    </w:pPr>
  </w:style>
  <w:style w:type="character" w:customStyle="1" w:styleId="FooterChar">
    <w:name w:val="Footer Char"/>
    <w:basedOn w:val="DefaultParagraphFont"/>
    <w:link w:val="Footer"/>
    <w:uiPriority w:val="99"/>
    <w:rsid w:val="002373BE"/>
  </w:style>
  <w:style w:type="paragraph" w:styleId="CommentText">
    <w:name w:val="annotation text"/>
    <w:basedOn w:val="Normal"/>
    <w:link w:val="CommentTextChar"/>
    <w:uiPriority w:val="99"/>
    <w:semiHidden/>
    <w:unhideWhenUsed/>
    <w:rsid w:val="00402FD3"/>
    <w:rPr>
      <w:sz w:val="20"/>
      <w:szCs w:val="20"/>
    </w:rPr>
  </w:style>
  <w:style w:type="character" w:customStyle="1" w:styleId="CommentTextChar">
    <w:name w:val="Comment Text Char"/>
    <w:basedOn w:val="DefaultParagraphFont"/>
    <w:link w:val="CommentText"/>
    <w:uiPriority w:val="99"/>
    <w:semiHidden/>
    <w:rsid w:val="00402FD3"/>
    <w:rPr>
      <w:sz w:val="20"/>
      <w:szCs w:val="20"/>
    </w:rPr>
  </w:style>
  <w:style w:type="paragraph" w:customStyle="1" w:styleId="Default">
    <w:name w:val="Default"/>
    <w:rsid w:val="00781AD0"/>
    <w:pPr>
      <w:autoSpaceDE w:val="0"/>
      <w:autoSpaceDN w:val="0"/>
      <w:adjustRightInd w:val="0"/>
      <w:spacing w:after="0" w:line="240" w:lineRule="auto"/>
    </w:pPr>
    <w:rPr>
      <w:rFonts w:ascii="Arial" w:hAnsi="Arial" w:cs="Arial"/>
      <w:color w:val="000000"/>
      <w:sz w:val="24"/>
      <w:szCs w:val="24"/>
    </w:rPr>
  </w:style>
  <w:style w:type="character" w:styleId="Strong">
    <w:name w:val="Strong"/>
    <w:basedOn w:val="DefaultParagraphFont"/>
    <w:uiPriority w:val="22"/>
    <w:qFormat/>
    <w:rsid w:val="00A42755"/>
    <w:rPr>
      <w:b/>
      <w:bCs/>
    </w:rPr>
  </w:style>
  <w:style w:type="character" w:customStyle="1" w:styleId="Heading4Char">
    <w:name w:val="Heading 4 Char"/>
    <w:basedOn w:val="DefaultParagraphFont"/>
    <w:link w:val="Heading4"/>
    <w:uiPriority w:val="9"/>
    <w:rsid w:val="00533E6B"/>
    <w:rPr>
      <w:rFonts w:ascii="Arial" w:hAnsi="Arial"/>
      <w:sz w:val="24"/>
    </w:rPr>
  </w:style>
  <w:style w:type="character" w:customStyle="1" w:styleId="Heading5Char">
    <w:name w:val="Heading 5 Char"/>
    <w:basedOn w:val="DefaultParagraphFont"/>
    <w:link w:val="Heading5"/>
    <w:uiPriority w:val="9"/>
    <w:rsid w:val="002035C6"/>
    <w:rPr>
      <w:rFonts w:asciiTheme="majorHAnsi" w:eastAsiaTheme="majorEastAsia" w:hAnsiTheme="majorHAnsi" w:cstheme="majorBidi"/>
      <w:color w:val="243F60" w:themeColor="accent1" w:themeShade="7F"/>
      <w:sz w:val="24"/>
    </w:rPr>
  </w:style>
  <w:style w:type="character" w:customStyle="1" w:styleId="Heading6Char">
    <w:name w:val="Heading 6 Char"/>
    <w:basedOn w:val="DefaultParagraphFont"/>
    <w:link w:val="Heading6"/>
    <w:uiPriority w:val="9"/>
    <w:semiHidden/>
    <w:rsid w:val="002035C6"/>
    <w:rPr>
      <w:rFonts w:asciiTheme="majorHAnsi" w:eastAsiaTheme="majorEastAsia" w:hAnsiTheme="majorHAnsi" w:cstheme="majorBidi"/>
      <w:i/>
      <w:iCs/>
      <w:color w:val="243F60" w:themeColor="accent1" w:themeShade="7F"/>
      <w:sz w:val="24"/>
    </w:rPr>
  </w:style>
  <w:style w:type="character" w:customStyle="1" w:styleId="Heading7Char">
    <w:name w:val="Heading 7 Char"/>
    <w:basedOn w:val="DefaultParagraphFont"/>
    <w:link w:val="Heading7"/>
    <w:uiPriority w:val="9"/>
    <w:semiHidden/>
    <w:rsid w:val="002035C6"/>
    <w:rPr>
      <w:rFonts w:asciiTheme="majorHAnsi" w:eastAsiaTheme="majorEastAsia" w:hAnsiTheme="majorHAnsi" w:cstheme="majorBidi"/>
      <w:i/>
      <w:iCs/>
      <w:color w:val="404040" w:themeColor="text1" w:themeTint="BF"/>
      <w:sz w:val="24"/>
    </w:rPr>
  </w:style>
  <w:style w:type="character" w:customStyle="1" w:styleId="Heading8Char">
    <w:name w:val="Heading 8 Char"/>
    <w:basedOn w:val="DefaultParagraphFont"/>
    <w:link w:val="Heading8"/>
    <w:uiPriority w:val="9"/>
    <w:semiHidden/>
    <w:rsid w:val="002035C6"/>
    <w:rPr>
      <w:rFonts w:asciiTheme="majorHAnsi" w:eastAsiaTheme="majorEastAsia" w:hAnsiTheme="majorHAnsi" w:cstheme="majorBidi"/>
      <w:color w:val="404040" w:themeColor="text1" w:themeTint="BF"/>
      <w:sz w:val="20"/>
      <w:szCs w:val="20"/>
    </w:rPr>
  </w:style>
  <w:style w:type="character" w:customStyle="1" w:styleId="Heading9Char">
    <w:name w:val="Heading 9 Char"/>
    <w:basedOn w:val="DefaultParagraphFont"/>
    <w:link w:val="Heading9"/>
    <w:uiPriority w:val="9"/>
    <w:semiHidden/>
    <w:rsid w:val="002035C6"/>
    <w:rPr>
      <w:rFonts w:asciiTheme="majorHAnsi" w:eastAsiaTheme="majorEastAsia" w:hAnsiTheme="majorHAnsi" w:cstheme="majorBidi"/>
      <w:i/>
      <w:iCs/>
      <w:color w:val="404040" w:themeColor="text1" w:themeTint="BF"/>
      <w:sz w:val="20"/>
      <w:szCs w:val="20"/>
    </w:rPr>
  </w:style>
  <w:style w:type="character" w:customStyle="1" w:styleId="intro1">
    <w:name w:val="intro1"/>
    <w:basedOn w:val="DefaultParagraphFont"/>
    <w:rsid w:val="00F51126"/>
    <w:rPr>
      <w:sz w:val="29"/>
      <w:szCs w:val="29"/>
    </w:rPr>
  </w:style>
  <w:style w:type="character" w:styleId="CommentReference">
    <w:name w:val="annotation reference"/>
    <w:basedOn w:val="DefaultParagraphFont"/>
    <w:uiPriority w:val="99"/>
    <w:semiHidden/>
    <w:unhideWhenUsed/>
    <w:rsid w:val="00A32B4A"/>
    <w:rPr>
      <w:sz w:val="16"/>
      <w:szCs w:val="16"/>
    </w:rPr>
  </w:style>
  <w:style w:type="paragraph" w:styleId="CommentSubject">
    <w:name w:val="annotation subject"/>
    <w:basedOn w:val="CommentText"/>
    <w:next w:val="CommentText"/>
    <w:link w:val="CommentSubjectChar"/>
    <w:uiPriority w:val="99"/>
    <w:semiHidden/>
    <w:unhideWhenUsed/>
    <w:rsid w:val="00A32B4A"/>
    <w:rPr>
      <w:b/>
      <w:bCs/>
    </w:rPr>
  </w:style>
  <w:style w:type="character" w:customStyle="1" w:styleId="CommentSubjectChar">
    <w:name w:val="Comment Subject Char"/>
    <w:basedOn w:val="CommentTextChar"/>
    <w:link w:val="CommentSubject"/>
    <w:uiPriority w:val="99"/>
    <w:semiHidden/>
    <w:rsid w:val="00A32B4A"/>
    <w:rPr>
      <w:b/>
      <w:bCs/>
      <w:sz w:val="20"/>
      <w:szCs w:val="20"/>
    </w:rPr>
  </w:style>
  <w:style w:type="paragraph" w:styleId="TOC5">
    <w:name w:val="toc 5"/>
    <w:basedOn w:val="Normal"/>
    <w:next w:val="Normal"/>
    <w:autoRedefine/>
    <w:uiPriority w:val="39"/>
    <w:unhideWhenUsed/>
    <w:rsid w:val="0095426C"/>
    <w:pPr>
      <w:spacing w:after="100" w:line="259" w:lineRule="auto"/>
      <w:ind w:left="880"/>
    </w:pPr>
    <w:rPr>
      <w:rFonts w:eastAsiaTheme="minorEastAsia"/>
      <w:lang w:eastAsia="en-GB"/>
    </w:rPr>
  </w:style>
  <w:style w:type="paragraph" w:styleId="TOC6">
    <w:name w:val="toc 6"/>
    <w:basedOn w:val="Normal"/>
    <w:next w:val="Normal"/>
    <w:autoRedefine/>
    <w:uiPriority w:val="39"/>
    <w:unhideWhenUsed/>
    <w:rsid w:val="0095426C"/>
    <w:pPr>
      <w:spacing w:after="100" w:line="259" w:lineRule="auto"/>
      <w:ind w:left="1100"/>
    </w:pPr>
    <w:rPr>
      <w:rFonts w:eastAsiaTheme="minorEastAsia"/>
      <w:lang w:eastAsia="en-GB"/>
    </w:rPr>
  </w:style>
  <w:style w:type="paragraph" w:styleId="TOC7">
    <w:name w:val="toc 7"/>
    <w:basedOn w:val="Normal"/>
    <w:next w:val="Normal"/>
    <w:autoRedefine/>
    <w:uiPriority w:val="39"/>
    <w:unhideWhenUsed/>
    <w:rsid w:val="0095426C"/>
    <w:pPr>
      <w:spacing w:after="100" w:line="259" w:lineRule="auto"/>
      <w:ind w:left="1320"/>
    </w:pPr>
    <w:rPr>
      <w:rFonts w:eastAsiaTheme="minorEastAsia"/>
      <w:lang w:eastAsia="en-GB"/>
    </w:rPr>
  </w:style>
  <w:style w:type="paragraph" w:styleId="TOC8">
    <w:name w:val="toc 8"/>
    <w:basedOn w:val="Normal"/>
    <w:next w:val="Normal"/>
    <w:autoRedefine/>
    <w:uiPriority w:val="39"/>
    <w:unhideWhenUsed/>
    <w:rsid w:val="0095426C"/>
    <w:pPr>
      <w:spacing w:after="100" w:line="259" w:lineRule="auto"/>
      <w:ind w:left="1540"/>
    </w:pPr>
    <w:rPr>
      <w:rFonts w:eastAsiaTheme="minorEastAsia"/>
      <w:lang w:eastAsia="en-GB"/>
    </w:rPr>
  </w:style>
  <w:style w:type="paragraph" w:styleId="TOC9">
    <w:name w:val="toc 9"/>
    <w:basedOn w:val="Normal"/>
    <w:next w:val="Normal"/>
    <w:autoRedefine/>
    <w:uiPriority w:val="39"/>
    <w:unhideWhenUsed/>
    <w:rsid w:val="0095426C"/>
    <w:pPr>
      <w:spacing w:after="100" w:line="259" w:lineRule="auto"/>
      <w:ind w:left="1760"/>
    </w:pPr>
    <w:rPr>
      <w:rFonts w:eastAsiaTheme="minorEastAsia"/>
      <w:lang w:eastAsia="en-GB"/>
    </w:rPr>
  </w:style>
  <w:style w:type="character" w:customStyle="1" w:styleId="ListParagraphChar">
    <w:name w:val="List Paragraph Char"/>
    <w:aliases w:val="F5 List Paragraph Char,List Paragraph2 Char,MAIN CONTENT Char,List Paragraph12 Char,Dot pt Char,List Paragraph1 Char,Colorful List - Accent 11 Char,No Spacing1 Char,List Paragraph Char Char Char Char,Indicator Text Char,Bullet 1 Char"/>
    <w:link w:val="ListParagraph"/>
    <w:uiPriority w:val="34"/>
    <w:qFormat/>
    <w:locked/>
    <w:rsid w:val="0045544E"/>
    <w:rPr>
      <w:rFonts w:ascii="Arial" w:hAnsi="Arial"/>
      <w:sz w:val="24"/>
    </w:rPr>
  </w:style>
  <w:style w:type="table" w:customStyle="1" w:styleId="TableGrid11">
    <w:name w:val="Table Grid11"/>
    <w:basedOn w:val="TableNormal"/>
    <w:next w:val="TableGrid"/>
    <w:uiPriority w:val="39"/>
    <w:rsid w:val="00E01DA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semiHidden/>
    <w:unhideWhenUsed/>
    <w:rsid w:val="000C0050"/>
    <w:rPr>
      <w:sz w:val="20"/>
      <w:szCs w:val="20"/>
    </w:rPr>
  </w:style>
  <w:style w:type="character" w:customStyle="1" w:styleId="FootnoteTextChar">
    <w:name w:val="Footnote Text Char"/>
    <w:basedOn w:val="DefaultParagraphFont"/>
    <w:link w:val="FootnoteText"/>
    <w:uiPriority w:val="99"/>
    <w:semiHidden/>
    <w:rsid w:val="000C0050"/>
    <w:rPr>
      <w:rFonts w:ascii="Arial" w:hAnsi="Arial"/>
      <w:sz w:val="20"/>
      <w:szCs w:val="20"/>
    </w:rPr>
  </w:style>
  <w:style w:type="character" w:styleId="FootnoteReference">
    <w:name w:val="footnote reference"/>
    <w:basedOn w:val="DefaultParagraphFont"/>
    <w:uiPriority w:val="99"/>
    <w:semiHidden/>
    <w:unhideWhenUsed/>
    <w:rsid w:val="000C0050"/>
    <w:rPr>
      <w:vertAlign w:val="superscript"/>
    </w:rPr>
  </w:style>
  <w:style w:type="paragraph" w:customStyle="1" w:styleId="Outline7">
    <w:name w:val="Outline7"/>
    <w:basedOn w:val="Normal"/>
    <w:next w:val="Normal"/>
    <w:rsid w:val="00B518BD"/>
    <w:pPr>
      <w:spacing w:after="240"/>
      <w:ind w:left="720"/>
    </w:pPr>
    <w:rPr>
      <w:rFonts w:eastAsia="Times New Roman" w:cs="Times New Roman"/>
      <w:kern w:val="24"/>
      <w:szCs w:val="20"/>
    </w:rPr>
  </w:style>
  <w:style w:type="paragraph" w:styleId="Revision">
    <w:name w:val="Revision"/>
    <w:hidden/>
    <w:uiPriority w:val="99"/>
    <w:semiHidden/>
    <w:rsid w:val="00A22FAB"/>
    <w:pPr>
      <w:spacing w:after="0" w:line="240" w:lineRule="auto"/>
    </w:pPr>
    <w:rPr>
      <w:rFonts w:ascii="Arial" w:hAnsi="Arial"/>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3098951">
      <w:bodyDiv w:val="1"/>
      <w:marLeft w:val="0"/>
      <w:marRight w:val="0"/>
      <w:marTop w:val="0"/>
      <w:marBottom w:val="0"/>
      <w:divBdr>
        <w:top w:val="none" w:sz="0" w:space="0" w:color="auto"/>
        <w:left w:val="none" w:sz="0" w:space="0" w:color="auto"/>
        <w:bottom w:val="none" w:sz="0" w:space="0" w:color="auto"/>
        <w:right w:val="none" w:sz="0" w:space="0" w:color="auto"/>
      </w:divBdr>
    </w:div>
    <w:div w:id="7106752">
      <w:bodyDiv w:val="1"/>
      <w:marLeft w:val="0"/>
      <w:marRight w:val="0"/>
      <w:marTop w:val="0"/>
      <w:marBottom w:val="0"/>
      <w:divBdr>
        <w:top w:val="none" w:sz="0" w:space="0" w:color="auto"/>
        <w:left w:val="none" w:sz="0" w:space="0" w:color="auto"/>
        <w:bottom w:val="none" w:sz="0" w:space="0" w:color="auto"/>
        <w:right w:val="none" w:sz="0" w:space="0" w:color="auto"/>
      </w:divBdr>
    </w:div>
    <w:div w:id="9911418">
      <w:bodyDiv w:val="1"/>
      <w:marLeft w:val="0"/>
      <w:marRight w:val="0"/>
      <w:marTop w:val="0"/>
      <w:marBottom w:val="0"/>
      <w:divBdr>
        <w:top w:val="none" w:sz="0" w:space="0" w:color="auto"/>
        <w:left w:val="none" w:sz="0" w:space="0" w:color="auto"/>
        <w:bottom w:val="none" w:sz="0" w:space="0" w:color="auto"/>
        <w:right w:val="none" w:sz="0" w:space="0" w:color="auto"/>
      </w:divBdr>
    </w:div>
    <w:div w:id="15426469">
      <w:bodyDiv w:val="1"/>
      <w:marLeft w:val="0"/>
      <w:marRight w:val="0"/>
      <w:marTop w:val="0"/>
      <w:marBottom w:val="0"/>
      <w:divBdr>
        <w:top w:val="none" w:sz="0" w:space="0" w:color="auto"/>
        <w:left w:val="none" w:sz="0" w:space="0" w:color="auto"/>
        <w:bottom w:val="none" w:sz="0" w:space="0" w:color="auto"/>
        <w:right w:val="none" w:sz="0" w:space="0" w:color="auto"/>
      </w:divBdr>
    </w:div>
    <w:div w:id="15616706">
      <w:bodyDiv w:val="1"/>
      <w:marLeft w:val="0"/>
      <w:marRight w:val="0"/>
      <w:marTop w:val="0"/>
      <w:marBottom w:val="0"/>
      <w:divBdr>
        <w:top w:val="none" w:sz="0" w:space="0" w:color="auto"/>
        <w:left w:val="none" w:sz="0" w:space="0" w:color="auto"/>
        <w:bottom w:val="none" w:sz="0" w:space="0" w:color="auto"/>
        <w:right w:val="none" w:sz="0" w:space="0" w:color="auto"/>
      </w:divBdr>
    </w:div>
    <w:div w:id="23403988">
      <w:bodyDiv w:val="1"/>
      <w:marLeft w:val="0"/>
      <w:marRight w:val="0"/>
      <w:marTop w:val="0"/>
      <w:marBottom w:val="0"/>
      <w:divBdr>
        <w:top w:val="none" w:sz="0" w:space="0" w:color="auto"/>
        <w:left w:val="none" w:sz="0" w:space="0" w:color="auto"/>
        <w:bottom w:val="none" w:sz="0" w:space="0" w:color="auto"/>
        <w:right w:val="none" w:sz="0" w:space="0" w:color="auto"/>
      </w:divBdr>
    </w:div>
    <w:div w:id="42600488">
      <w:bodyDiv w:val="1"/>
      <w:marLeft w:val="0"/>
      <w:marRight w:val="0"/>
      <w:marTop w:val="0"/>
      <w:marBottom w:val="0"/>
      <w:divBdr>
        <w:top w:val="none" w:sz="0" w:space="0" w:color="auto"/>
        <w:left w:val="none" w:sz="0" w:space="0" w:color="auto"/>
        <w:bottom w:val="none" w:sz="0" w:space="0" w:color="auto"/>
        <w:right w:val="none" w:sz="0" w:space="0" w:color="auto"/>
      </w:divBdr>
    </w:div>
    <w:div w:id="60909764">
      <w:bodyDiv w:val="1"/>
      <w:marLeft w:val="0"/>
      <w:marRight w:val="0"/>
      <w:marTop w:val="0"/>
      <w:marBottom w:val="0"/>
      <w:divBdr>
        <w:top w:val="none" w:sz="0" w:space="0" w:color="auto"/>
        <w:left w:val="none" w:sz="0" w:space="0" w:color="auto"/>
        <w:bottom w:val="none" w:sz="0" w:space="0" w:color="auto"/>
        <w:right w:val="none" w:sz="0" w:space="0" w:color="auto"/>
      </w:divBdr>
    </w:div>
    <w:div w:id="61373324">
      <w:bodyDiv w:val="1"/>
      <w:marLeft w:val="0"/>
      <w:marRight w:val="0"/>
      <w:marTop w:val="0"/>
      <w:marBottom w:val="0"/>
      <w:divBdr>
        <w:top w:val="none" w:sz="0" w:space="0" w:color="auto"/>
        <w:left w:val="none" w:sz="0" w:space="0" w:color="auto"/>
        <w:bottom w:val="none" w:sz="0" w:space="0" w:color="auto"/>
        <w:right w:val="none" w:sz="0" w:space="0" w:color="auto"/>
      </w:divBdr>
    </w:div>
    <w:div w:id="67576318">
      <w:bodyDiv w:val="1"/>
      <w:marLeft w:val="0"/>
      <w:marRight w:val="0"/>
      <w:marTop w:val="0"/>
      <w:marBottom w:val="0"/>
      <w:divBdr>
        <w:top w:val="none" w:sz="0" w:space="0" w:color="auto"/>
        <w:left w:val="none" w:sz="0" w:space="0" w:color="auto"/>
        <w:bottom w:val="none" w:sz="0" w:space="0" w:color="auto"/>
        <w:right w:val="none" w:sz="0" w:space="0" w:color="auto"/>
      </w:divBdr>
    </w:div>
    <w:div w:id="85735328">
      <w:bodyDiv w:val="1"/>
      <w:marLeft w:val="0"/>
      <w:marRight w:val="0"/>
      <w:marTop w:val="0"/>
      <w:marBottom w:val="0"/>
      <w:divBdr>
        <w:top w:val="none" w:sz="0" w:space="0" w:color="auto"/>
        <w:left w:val="none" w:sz="0" w:space="0" w:color="auto"/>
        <w:bottom w:val="none" w:sz="0" w:space="0" w:color="auto"/>
        <w:right w:val="none" w:sz="0" w:space="0" w:color="auto"/>
      </w:divBdr>
    </w:div>
    <w:div w:id="86005065">
      <w:bodyDiv w:val="1"/>
      <w:marLeft w:val="0"/>
      <w:marRight w:val="0"/>
      <w:marTop w:val="0"/>
      <w:marBottom w:val="0"/>
      <w:divBdr>
        <w:top w:val="none" w:sz="0" w:space="0" w:color="auto"/>
        <w:left w:val="none" w:sz="0" w:space="0" w:color="auto"/>
        <w:bottom w:val="none" w:sz="0" w:space="0" w:color="auto"/>
        <w:right w:val="none" w:sz="0" w:space="0" w:color="auto"/>
      </w:divBdr>
    </w:div>
    <w:div w:id="86656894">
      <w:bodyDiv w:val="1"/>
      <w:marLeft w:val="0"/>
      <w:marRight w:val="0"/>
      <w:marTop w:val="0"/>
      <w:marBottom w:val="0"/>
      <w:divBdr>
        <w:top w:val="none" w:sz="0" w:space="0" w:color="auto"/>
        <w:left w:val="none" w:sz="0" w:space="0" w:color="auto"/>
        <w:bottom w:val="none" w:sz="0" w:space="0" w:color="auto"/>
        <w:right w:val="none" w:sz="0" w:space="0" w:color="auto"/>
      </w:divBdr>
    </w:div>
    <w:div w:id="128401167">
      <w:bodyDiv w:val="1"/>
      <w:marLeft w:val="0"/>
      <w:marRight w:val="0"/>
      <w:marTop w:val="0"/>
      <w:marBottom w:val="0"/>
      <w:divBdr>
        <w:top w:val="none" w:sz="0" w:space="0" w:color="auto"/>
        <w:left w:val="none" w:sz="0" w:space="0" w:color="auto"/>
        <w:bottom w:val="none" w:sz="0" w:space="0" w:color="auto"/>
        <w:right w:val="none" w:sz="0" w:space="0" w:color="auto"/>
      </w:divBdr>
    </w:div>
    <w:div w:id="138346964">
      <w:bodyDiv w:val="1"/>
      <w:marLeft w:val="0"/>
      <w:marRight w:val="0"/>
      <w:marTop w:val="0"/>
      <w:marBottom w:val="0"/>
      <w:divBdr>
        <w:top w:val="none" w:sz="0" w:space="0" w:color="auto"/>
        <w:left w:val="none" w:sz="0" w:space="0" w:color="auto"/>
        <w:bottom w:val="none" w:sz="0" w:space="0" w:color="auto"/>
        <w:right w:val="none" w:sz="0" w:space="0" w:color="auto"/>
      </w:divBdr>
    </w:div>
    <w:div w:id="144587281">
      <w:bodyDiv w:val="1"/>
      <w:marLeft w:val="0"/>
      <w:marRight w:val="0"/>
      <w:marTop w:val="0"/>
      <w:marBottom w:val="0"/>
      <w:divBdr>
        <w:top w:val="none" w:sz="0" w:space="0" w:color="auto"/>
        <w:left w:val="none" w:sz="0" w:space="0" w:color="auto"/>
        <w:bottom w:val="none" w:sz="0" w:space="0" w:color="auto"/>
        <w:right w:val="none" w:sz="0" w:space="0" w:color="auto"/>
      </w:divBdr>
    </w:div>
    <w:div w:id="145516060">
      <w:bodyDiv w:val="1"/>
      <w:marLeft w:val="0"/>
      <w:marRight w:val="0"/>
      <w:marTop w:val="0"/>
      <w:marBottom w:val="0"/>
      <w:divBdr>
        <w:top w:val="none" w:sz="0" w:space="0" w:color="auto"/>
        <w:left w:val="none" w:sz="0" w:space="0" w:color="auto"/>
        <w:bottom w:val="none" w:sz="0" w:space="0" w:color="auto"/>
        <w:right w:val="none" w:sz="0" w:space="0" w:color="auto"/>
      </w:divBdr>
    </w:div>
    <w:div w:id="159515740">
      <w:bodyDiv w:val="1"/>
      <w:marLeft w:val="0"/>
      <w:marRight w:val="0"/>
      <w:marTop w:val="0"/>
      <w:marBottom w:val="0"/>
      <w:divBdr>
        <w:top w:val="none" w:sz="0" w:space="0" w:color="auto"/>
        <w:left w:val="none" w:sz="0" w:space="0" w:color="auto"/>
        <w:bottom w:val="none" w:sz="0" w:space="0" w:color="auto"/>
        <w:right w:val="none" w:sz="0" w:space="0" w:color="auto"/>
      </w:divBdr>
    </w:div>
    <w:div w:id="160585647">
      <w:bodyDiv w:val="1"/>
      <w:marLeft w:val="0"/>
      <w:marRight w:val="0"/>
      <w:marTop w:val="0"/>
      <w:marBottom w:val="0"/>
      <w:divBdr>
        <w:top w:val="none" w:sz="0" w:space="0" w:color="auto"/>
        <w:left w:val="none" w:sz="0" w:space="0" w:color="auto"/>
        <w:bottom w:val="none" w:sz="0" w:space="0" w:color="auto"/>
        <w:right w:val="none" w:sz="0" w:space="0" w:color="auto"/>
      </w:divBdr>
    </w:div>
    <w:div w:id="207957131">
      <w:bodyDiv w:val="1"/>
      <w:marLeft w:val="0"/>
      <w:marRight w:val="0"/>
      <w:marTop w:val="0"/>
      <w:marBottom w:val="0"/>
      <w:divBdr>
        <w:top w:val="none" w:sz="0" w:space="0" w:color="auto"/>
        <w:left w:val="none" w:sz="0" w:space="0" w:color="auto"/>
        <w:bottom w:val="none" w:sz="0" w:space="0" w:color="auto"/>
        <w:right w:val="none" w:sz="0" w:space="0" w:color="auto"/>
      </w:divBdr>
    </w:div>
    <w:div w:id="238633190">
      <w:bodyDiv w:val="1"/>
      <w:marLeft w:val="0"/>
      <w:marRight w:val="0"/>
      <w:marTop w:val="0"/>
      <w:marBottom w:val="0"/>
      <w:divBdr>
        <w:top w:val="none" w:sz="0" w:space="0" w:color="auto"/>
        <w:left w:val="none" w:sz="0" w:space="0" w:color="auto"/>
        <w:bottom w:val="none" w:sz="0" w:space="0" w:color="auto"/>
        <w:right w:val="none" w:sz="0" w:space="0" w:color="auto"/>
      </w:divBdr>
    </w:div>
    <w:div w:id="245463858">
      <w:bodyDiv w:val="1"/>
      <w:marLeft w:val="0"/>
      <w:marRight w:val="0"/>
      <w:marTop w:val="0"/>
      <w:marBottom w:val="0"/>
      <w:divBdr>
        <w:top w:val="none" w:sz="0" w:space="0" w:color="auto"/>
        <w:left w:val="none" w:sz="0" w:space="0" w:color="auto"/>
        <w:bottom w:val="none" w:sz="0" w:space="0" w:color="auto"/>
        <w:right w:val="none" w:sz="0" w:space="0" w:color="auto"/>
      </w:divBdr>
    </w:div>
    <w:div w:id="247732953">
      <w:bodyDiv w:val="1"/>
      <w:marLeft w:val="0"/>
      <w:marRight w:val="0"/>
      <w:marTop w:val="0"/>
      <w:marBottom w:val="0"/>
      <w:divBdr>
        <w:top w:val="none" w:sz="0" w:space="0" w:color="auto"/>
        <w:left w:val="none" w:sz="0" w:space="0" w:color="auto"/>
        <w:bottom w:val="none" w:sz="0" w:space="0" w:color="auto"/>
        <w:right w:val="none" w:sz="0" w:space="0" w:color="auto"/>
      </w:divBdr>
    </w:div>
    <w:div w:id="264192260">
      <w:bodyDiv w:val="1"/>
      <w:marLeft w:val="0"/>
      <w:marRight w:val="0"/>
      <w:marTop w:val="0"/>
      <w:marBottom w:val="0"/>
      <w:divBdr>
        <w:top w:val="none" w:sz="0" w:space="0" w:color="auto"/>
        <w:left w:val="none" w:sz="0" w:space="0" w:color="auto"/>
        <w:bottom w:val="none" w:sz="0" w:space="0" w:color="auto"/>
        <w:right w:val="none" w:sz="0" w:space="0" w:color="auto"/>
      </w:divBdr>
    </w:div>
    <w:div w:id="264727996">
      <w:bodyDiv w:val="1"/>
      <w:marLeft w:val="0"/>
      <w:marRight w:val="0"/>
      <w:marTop w:val="0"/>
      <w:marBottom w:val="0"/>
      <w:divBdr>
        <w:top w:val="none" w:sz="0" w:space="0" w:color="auto"/>
        <w:left w:val="none" w:sz="0" w:space="0" w:color="auto"/>
        <w:bottom w:val="none" w:sz="0" w:space="0" w:color="auto"/>
        <w:right w:val="none" w:sz="0" w:space="0" w:color="auto"/>
      </w:divBdr>
    </w:div>
    <w:div w:id="291327047">
      <w:bodyDiv w:val="1"/>
      <w:marLeft w:val="0"/>
      <w:marRight w:val="0"/>
      <w:marTop w:val="0"/>
      <w:marBottom w:val="0"/>
      <w:divBdr>
        <w:top w:val="none" w:sz="0" w:space="0" w:color="auto"/>
        <w:left w:val="none" w:sz="0" w:space="0" w:color="auto"/>
        <w:bottom w:val="none" w:sz="0" w:space="0" w:color="auto"/>
        <w:right w:val="none" w:sz="0" w:space="0" w:color="auto"/>
      </w:divBdr>
    </w:div>
    <w:div w:id="292568094">
      <w:bodyDiv w:val="1"/>
      <w:marLeft w:val="0"/>
      <w:marRight w:val="0"/>
      <w:marTop w:val="0"/>
      <w:marBottom w:val="0"/>
      <w:divBdr>
        <w:top w:val="none" w:sz="0" w:space="0" w:color="auto"/>
        <w:left w:val="none" w:sz="0" w:space="0" w:color="auto"/>
        <w:bottom w:val="none" w:sz="0" w:space="0" w:color="auto"/>
        <w:right w:val="none" w:sz="0" w:space="0" w:color="auto"/>
      </w:divBdr>
    </w:div>
    <w:div w:id="351151423">
      <w:bodyDiv w:val="1"/>
      <w:marLeft w:val="0"/>
      <w:marRight w:val="0"/>
      <w:marTop w:val="0"/>
      <w:marBottom w:val="0"/>
      <w:divBdr>
        <w:top w:val="none" w:sz="0" w:space="0" w:color="auto"/>
        <w:left w:val="none" w:sz="0" w:space="0" w:color="auto"/>
        <w:bottom w:val="none" w:sz="0" w:space="0" w:color="auto"/>
        <w:right w:val="none" w:sz="0" w:space="0" w:color="auto"/>
      </w:divBdr>
    </w:div>
    <w:div w:id="377245205">
      <w:bodyDiv w:val="1"/>
      <w:marLeft w:val="0"/>
      <w:marRight w:val="0"/>
      <w:marTop w:val="0"/>
      <w:marBottom w:val="0"/>
      <w:divBdr>
        <w:top w:val="none" w:sz="0" w:space="0" w:color="auto"/>
        <w:left w:val="none" w:sz="0" w:space="0" w:color="auto"/>
        <w:bottom w:val="none" w:sz="0" w:space="0" w:color="auto"/>
        <w:right w:val="none" w:sz="0" w:space="0" w:color="auto"/>
      </w:divBdr>
    </w:div>
    <w:div w:id="402795899">
      <w:bodyDiv w:val="1"/>
      <w:marLeft w:val="0"/>
      <w:marRight w:val="0"/>
      <w:marTop w:val="0"/>
      <w:marBottom w:val="0"/>
      <w:divBdr>
        <w:top w:val="none" w:sz="0" w:space="0" w:color="auto"/>
        <w:left w:val="none" w:sz="0" w:space="0" w:color="auto"/>
        <w:bottom w:val="none" w:sz="0" w:space="0" w:color="auto"/>
        <w:right w:val="none" w:sz="0" w:space="0" w:color="auto"/>
      </w:divBdr>
    </w:div>
    <w:div w:id="407384592">
      <w:bodyDiv w:val="1"/>
      <w:marLeft w:val="0"/>
      <w:marRight w:val="0"/>
      <w:marTop w:val="0"/>
      <w:marBottom w:val="0"/>
      <w:divBdr>
        <w:top w:val="none" w:sz="0" w:space="0" w:color="auto"/>
        <w:left w:val="none" w:sz="0" w:space="0" w:color="auto"/>
        <w:bottom w:val="none" w:sz="0" w:space="0" w:color="auto"/>
        <w:right w:val="none" w:sz="0" w:space="0" w:color="auto"/>
      </w:divBdr>
    </w:div>
    <w:div w:id="411241425">
      <w:bodyDiv w:val="1"/>
      <w:marLeft w:val="0"/>
      <w:marRight w:val="0"/>
      <w:marTop w:val="0"/>
      <w:marBottom w:val="0"/>
      <w:divBdr>
        <w:top w:val="none" w:sz="0" w:space="0" w:color="auto"/>
        <w:left w:val="none" w:sz="0" w:space="0" w:color="auto"/>
        <w:bottom w:val="none" w:sz="0" w:space="0" w:color="auto"/>
        <w:right w:val="none" w:sz="0" w:space="0" w:color="auto"/>
      </w:divBdr>
    </w:div>
    <w:div w:id="445270536">
      <w:bodyDiv w:val="1"/>
      <w:marLeft w:val="0"/>
      <w:marRight w:val="0"/>
      <w:marTop w:val="0"/>
      <w:marBottom w:val="0"/>
      <w:divBdr>
        <w:top w:val="none" w:sz="0" w:space="0" w:color="auto"/>
        <w:left w:val="none" w:sz="0" w:space="0" w:color="auto"/>
        <w:bottom w:val="none" w:sz="0" w:space="0" w:color="auto"/>
        <w:right w:val="none" w:sz="0" w:space="0" w:color="auto"/>
      </w:divBdr>
    </w:div>
    <w:div w:id="476342550">
      <w:bodyDiv w:val="1"/>
      <w:marLeft w:val="0"/>
      <w:marRight w:val="0"/>
      <w:marTop w:val="0"/>
      <w:marBottom w:val="0"/>
      <w:divBdr>
        <w:top w:val="none" w:sz="0" w:space="0" w:color="auto"/>
        <w:left w:val="none" w:sz="0" w:space="0" w:color="auto"/>
        <w:bottom w:val="none" w:sz="0" w:space="0" w:color="auto"/>
        <w:right w:val="none" w:sz="0" w:space="0" w:color="auto"/>
      </w:divBdr>
    </w:div>
    <w:div w:id="477108897">
      <w:bodyDiv w:val="1"/>
      <w:marLeft w:val="0"/>
      <w:marRight w:val="0"/>
      <w:marTop w:val="0"/>
      <w:marBottom w:val="0"/>
      <w:divBdr>
        <w:top w:val="none" w:sz="0" w:space="0" w:color="auto"/>
        <w:left w:val="none" w:sz="0" w:space="0" w:color="auto"/>
        <w:bottom w:val="none" w:sz="0" w:space="0" w:color="auto"/>
        <w:right w:val="none" w:sz="0" w:space="0" w:color="auto"/>
      </w:divBdr>
    </w:div>
    <w:div w:id="498890566">
      <w:bodyDiv w:val="1"/>
      <w:marLeft w:val="0"/>
      <w:marRight w:val="0"/>
      <w:marTop w:val="0"/>
      <w:marBottom w:val="0"/>
      <w:divBdr>
        <w:top w:val="none" w:sz="0" w:space="0" w:color="auto"/>
        <w:left w:val="none" w:sz="0" w:space="0" w:color="auto"/>
        <w:bottom w:val="none" w:sz="0" w:space="0" w:color="auto"/>
        <w:right w:val="none" w:sz="0" w:space="0" w:color="auto"/>
      </w:divBdr>
    </w:div>
    <w:div w:id="502932621">
      <w:bodyDiv w:val="1"/>
      <w:marLeft w:val="0"/>
      <w:marRight w:val="0"/>
      <w:marTop w:val="0"/>
      <w:marBottom w:val="0"/>
      <w:divBdr>
        <w:top w:val="none" w:sz="0" w:space="0" w:color="auto"/>
        <w:left w:val="none" w:sz="0" w:space="0" w:color="auto"/>
        <w:bottom w:val="none" w:sz="0" w:space="0" w:color="auto"/>
        <w:right w:val="none" w:sz="0" w:space="0" w:color="auto"/>
      </w:divBdr>
    </w:div>
    <w:div w:id="517306430">
      <w:bodyDiv w:val="1"/>
      <w:marLeft w:val="0"/>
      <w:marRight w:val="0"/>
      <w:marTop w:val="0"/>
      <w:marBottom w:val="0"/>
      <w:divBdr>
        <w:top w:val="none" w:sz="0" w:space="0" w:color="auto"/>
        <w:left w:val="none" w:sz="0" w:space="0" w:color="auto"/>
        <w:bottom w:val="none" w:sz="0" w:space="0" w:color="auto"/>
        <w:right w:val="none" w:sz="0" w:space="0" w:color="auto"/>
      </w:divBdr>
    </w:div>
    <w:div w:id="520631089">
      <w:bodyDiv w:val="1"/>
      <w:marLeft w:val="0"/>
      <w:marRight w:val="0"/>
      <w:marTop w:val="0"/>
      <w:marBottom w:val="0"/>
      <w:divBdr>
        <w:top w:val="none" w:sz="0" w:space="0" w:color="auto"/>
        <w:left w:val="none" w:sz="0" w:space="0" w:color="auto"/>
        <w:bottom w:val="none" w:sz="0" w:space="0" w:color="auto"/>
        <w:right w:val="none" w:sz="0" w:space="0" w:color="auto"/>
      </w:divBdr>
    </w:div>
    <w:div w:id="551886332">
      <w:bodyDiv w:val="1"/>
      <w:marLeft w:val="0"/>
      <w:marRight w:val="0"/>
      <w:marTop w:val="0"/>
      <w:marBottom w:val="0"/>
      <w:divBdr>
        <w:top w:val="none" w:sz="0" w:space="0" w:color="auto"/>
        <w:left w:val="none" w:sz="0" w:space="0" w:color="auto"/>
        <w:bottom w:val="none" w:sz="0" w:space="0" w:color="auto"/>
        <w:right w:val="none" w:sz="0" w:space="0" w:color="auto"/>
      </w:divBdr>
    </w:div>
    <w:div w:id="553008970">
      <w:bodyDiv w:val="1"/>
      <w:marLeft w:val="0"/>
      <w:marRight w:val="0"/>
      <w:marTop w:val="0"/>
      <w:marBottom w:val="0"/>
      <w:divBdr>
        <w:top w:val="none" w:sz="0" w:space="0" w:color="auto"/>
        <w:left w:val="none" w:sz="0" w:space="0" w:color="auto"/>
        <w:bottom w:val="none" w:sz="0" w:space="0" w:color="auto"/>
        <w:right w:val="none" w:sz="0" w:space="0" w:color="auto"/>
      </w:divBdr>
    </w:div>
    <w:div w:id="553588778">
      <w:bodyDiv w:val="1"/>
      <w:marLeft w:val="0"/>
      <w:marRight w:val="0"/>
      <w:marTop w:val="0"/>
      <w:marBottom w:val="0"/>
      <w:divBdr>
        <w:top w:val="none" w:sz="0" w:space="0" w:color="auto"/>
        <w:left w:val="none" w:sz="0" w:space="0" w:color="auto"/>
        <w:bottom w:val="none" w:sz="0" w:space="0" w:color="auto"/>
        <w:right w:val="none" w:sz="0" w:space="0" w:color="auto"/>
      </w:divBdr>
    </w:div>
    <w:div w:id="570890479">
      <w:bodyDiv w:val="1"/>
      <w:marLeft w:val="0"/>
      <w:marRight w:val="0"/>
      <w:marTop w:val="0"/>
      <w:marBottom w:val="0"/>
      <w:divBdr>
        <w:top w:val="none" w:sz="0" w:space="0" w:color="auto"/>
        <w:left w:val="none" w:sz="0" w:space="0" w:color="auto"/>
        <w:bottom w:val="none" w:sz="0" w:space="0" w:color="auto"/>
        <w:right w:val="none" w:sz="0" w:space="0" w:color="auto"/>
      </w:divBdr>
    </w:div>
    <w:div w:id="578296771">
      <w:bodyDiv w:val="1"/>
      <w:marLeft w:val="0"/>
      <w:marRight w:val="0"/>
      <w:marTop w:val="0"/>
      <w:marBottom w:val="0"/>
      <w:divBdr>
        <w:top w:val="none" w:sz="0" w:space="0" w:color="auto"/>
        <w:left w:val="none" w:sz="0" w:space="0" w:color="auto"/>
        <w:bottom w:val="none" w:sz="0" w:space="0" w:color="auto"/>
        <w:right w:val="none" w:sz="0" w:space="0" w:color="auto"/>
      </w:divBdr>
    </w:div>
    <w:div w:id="589510078">
      <w:bodyDiv w:val="1"/>
      <w:marLeft w:val="0"/>
      <w:marRight w:val="0"/>
      <w:marTop w:val="0"/>
      <w:marBottom w:val="0"/>
      <w:divBdr>
        <w:top w:val="none" w:sz="0" w:space="0" w:color="auto"/>
        <w:left w:val="none" w:sz="0" w:space="0" w:color="auto"/>
        <w:bottom w:val="none" w:sz="0" w:space="0" w:color="auto"/>
        <w:right w:val="none" w:sz="0" w:space="0" w:color="auto"/>
      </w:divBdr>
    </w:div>
    <w:div w:id="597057781">
      <w:bodyDiv w:val="1"/>
      <w:marLeft w:val="0"/>
      <w:marRight w:val="0"/>
      <w:marTop w:val="0"/>
      <w:marBottom w:val="0"/>
      <w:divBdr>
        <w:top w:val="none" w:sz="0" w:space="0" w:color="auto"/>
        <w:left w:val="none" w:sz="0" w:space="0" w:color="auto"/>
        <w:bottom w:val="none" w:sz="0" w:space="0" w:color="auto"/>
        <w:right w:val="none" w:sz="0" w:space="0" w:color="auto"/>
      </w:divBdr>
    </w:div>
    <w:div w:id="614479874">
      <w:bodyDiv w:val="1"/>
      <w:marLeft w:val="0"/>
      <w:marRight w:val="0"/>
      <w:marTop w:val="0"/>
      <w:marBottom w:val="0"/>
      <w:divBdr>
        <w:top w:val="none" w:sz="0" w:space="0" w:color="auto"/>
        <w:left w:val="none" w:sz="0" w:space="0" w:color="auto"/>
        <w:bottom w:val="none" w:sz="0" w:space="0" w:color="auto"/>
        <w:right w:val="none" w:sz="0" w:space="0" w:color="auto"/>
      </w:divBdr>
    </w:div>
    <w:div w:id="629435993">
      <w:bodyDiv w:val="1"/>
      <w:marLeft w:val="0"/>
      <w:marRight w:val="0"/>
      <w:marTop w:val="0"/>
      <w:marBottom w:val="0"/>
      <w:divBdr>
        <w:top w:val="none" w:sz="0" w:space="0" w:color="auto"/>
        <w:left w:val="none" w:sz="0" w:space="0" w:color="auto"/>
        <w:bottom w:val="none" w:sz="0" w:space="0" w:color="auto"/>
        <w:right w:val="none" w:sz="0" w:space="0" w:color="auto"/>
      </w:divBdr>
    </w:div>
    <w:div w:id="651980712">
      <w:bodyDiv w:val="1"/>
      <w:marLeft w:val="0"/>
      <w:marRight w:val="0"/>
      <w:marTop w:val="0"/>
      <w:marBottom w:val="0"/>
      <w:divBdr>
        <w:top w:val="none" w:sz="0" w:space="0" w:color="auto"/>
        <w:left w:val="none" w:sz="0" w:space="0" w:color="auto"/>
        <w:bottom w:val="none" w:sz="0" w:space="0" w:color="auto"/>
        <w:right w:val="none" w:sz="0" w:space="0" w:color="auto"/>
      </w:divBdr>
    </w:div>
    <w:div w:id="661087867">
      <w:bodyDiv w:val="1"/>
      <w:marLeft w:val="0"/>
      <w:marRight w:val="0"/>
      <w:marTop w:val="0"/>
      <w:marBottom w:val="0"/>
      <w:divBdr>
        <w:top w:val="none" w:sz="0" w:space="0" w:color="auto"/>
        <w:left w:val="none" w:sz="0" w:space="0" w:color="auto"/>
        <w:bottom w:val="none" w:sz="0" w:space="0" w:color="auto"/>
        <w:right w:val="none" w:sz="0" w:space="0" w:color="auto"/>
      </w:divBdr>
    </w:div>
    <w:div w:id="685717523">
      <w:bodyDiv w:val="1"/>
      <w:marLeft w:val="0"/>
      <w:marRight w:val="0"/>
      <w:marTop w:val="0"/>
      <w:marBottom w:val="0"/>
      <w:divBdr>
        <w:top w:val="none" w:sz="0" w:space="0" w:color="auto"/>
        <w:left w:val="none" w:sz="0" w:space="0" w:color="auto"/>
        <w:bottom w:val="none" w:sz="0" w:space="0" w:color="auto"/>
        <w:right w:val="none" w:sz="0" w:space="0" w:color="auto"/>
      </w:divBdr>
    </w:div>
    <w:div w:id="707797691">
      <w:bodyDiv w:val="1"/>
      <w:marLeft w:val="0"/>
      <w:marRight w:val="0"/>
      <w:marTop w:val="0"/>
      <w:marBottom w:val="0"/>
      <w:divBdr>
        <w:top w:val="none" w:sz="0" w:space="0" w:color="auto"/>
        <w:left w:val="none" w:sz="0" w:space="0" w:color="auto"/>
        <w:bottom w:val="none" w:sz="0" w:space="0" w:color="auto"/>
        <w:right w:val="none" w:sz="0" w:space="0" w:color="auto"/>
      </w:divBdr>
    </w:div>
    <w:div w:id="723331806">
      <w:bodyDiv w:val="1"/>
      <w:marLeft w:val="0"/>
      <w:marRight w:val="0"/>
      <w:marTop w:val="0"/>
      <w:marBottom w:val="0"/>
      <w:divBdr>
        <w:top w:val="none" w:sz="0" w:space="0" w:color="auto"/>
        <w:left w:val="none" w:sz="0" w:space="0" w:color="auto"/>
        <w:bottom w:val="none" w:sz="0" w:space="0" w:color="auto"/>
        <w:right w:val="none" w:sz="0" w:space="0" w:color="auto"/>
      </w:divBdr>
    </w:div>
    <w:div w:id="728967033">
      <w:bodyDiv w:val="1"/>
      <w:marLeft w:val="0"/>
      <w:marRight w:val="0"/>
      <w:marTop w:val="0"/>
      <w:marBottom w:val="0"/>
      <w:divBdr>
        <w:top w:val="none" w:sz="0" w:space="0" w:color="auto"/>
        <w:left w:val="none" w:sz="0" w:space="0" w:color="auto"/>
        <w:bottom w:val="none" w:sz="0" w:space="0" w:color="auto"/>
        <w:right w:val="none" w:sz="0" w:space="0" w:color="auto"/>
      </w:divBdr>
    </w:div>
    <w:div w:id="801847615">
      <w:bodyDiv w:val="1"/>
      <w:marLeft w:val="0"/>
      <w:marRight w:val="0"/>
      <w:marTop w:val="0"/>
      <w:marBottom w:val="0"/>
      <w:divBdr>
        <w:top w:val="none" w:sz="0" w:space="0" w:color="auto"/>
        <w:left w:val="none" w:sz="0" w:space="0" w:color="auto"/>
        <w:bottom w:val="none" w:sz="0" w:space="0" w:color="auto"/>
        <w:right w:val="none" w:sz="0" w:space="0" w:color="auto"/>
      </w:divBdr>
    </w:div>
    <w:div w:id="852374684">
      <w:bodyDiv w:val="1"/>
      <w:marLeft w:val="0"/>
      <w:marRight w:val="0"/>
      <w:marTop w:val="0"/>
      <w:marBottom w:val="0"/>
      <w:divBdr>
        <w:top w:val="none" w:sz="0" w:space="0" w:color="auto"/>
        <w:left w:val="none" w:sz="0" w:space="0" w:color="auto"/>
        <w:bottom w:val="none" w:sz="0" w:space="0" w:color="auto"/>
        <w:right w:val="none" w:sz="0" w:space="0" w:color="auto"/>
      </w:divBdr>
    </w:div>
    <w:div w:id="869682568">
      <w:bodyDiv w:val="1"/>
      <w:marLeft w:val="0"/>
      <w:marRight w:val="0"/>
      <w:marTop w:val="0"/>
      <w:marBottom w:val="0"/>
      <w:divBdr>
        <w:top w:val="none" w:sz="0" w:space="0" w:color="auto"/>
        <w:left w:val="none" w:sz="0" w:space="0" w:color="auto"/>
        <w:bottom w:val="none" w:sz="0" w:space="0" w:color="auto"/>
        <w:right w:val="none" w:sz="0" w:space="0" w:color="auto"/>
      </w:divBdr>
    </w:div>
    <w:div w:id="875582056">
      <w:bodyDiv w:val="1"/>
      <w:marLeft w:val="0"/>
      <w:marRight w:val="0"/>
      <w:marTop w:val="0"/>
      <w:marBottom w:val="0"/>
      <w:divBdr>
        <w:top w:val="none" w:sz="0" w:space="0" w:color="auto"/>
        <w:left w:val="none" w:sz="0" w:space="0" w:color="auto"/>
        <w:bottom w:val="none" w:sz="0" w:space="0" w:color="auto"/>
        <w:right w:val="none" w:sz="0" w:space="0" w:color="auto"/>
      </w:divBdr>
    </w:div>
    <w:div w:id="883365315">
      <w:bodyDiv w:val="1"/>
      <w:marLeft w:val="0"/>
      <w:marRight w:val="0"/>
      <w:marTop w:val="0"/>
      <w:marBottom w:val="0"/>
      <w:divBdr>
        <w:top w:val="none" w:sz="0" w:space="0" w:color="auto"/>
        <w:left w:val="none" w:sz="0" w:space="0" w:color="auto"/>
        <w:bottom w:val="none" w:sz="0" w:space="0" w:color="auto"/>
        <w:right w:val="none" w:sz="0" w:space="0" w:color="auto"/>
      </w:divBdr>
    </w:div>
    <w:div w:id="893003746">
      <w:bodyDiv w:val="1"/>
      <w:marLeft w:val="0"/>
      <w:marRight w:val="0"/>
      <w:marTop w:val="0"/>
      <w:marBottom w:val="0"/>
      <w:divBdr>
        <w:top w:val="none" w:sz="0" w:space="0" w:color="auto"/>
        <w:left w:val="none" w:sz="0" w:space="0" w:color="auto"/>
        <w:bottom w:val="none" w:sz="0" w:space="0" w:color="auto"/>
        <w:right w:val="none" w:sz="0" w:space="0" w:color="auto"/>
      </w:divBdr>
    </w:div>
    <w:div w:id="899053108">
      <w:bodyDiv w:val="1"/>
      <w:marLeft w:val="0"/>
      <w:marRight w:val="0"/>
      <w:marTop w:val="0"/>
      <w:marBottom w:val="0"/>
      <w:divBdr>
        <w:top w:val="none" w:sz="0" w:space="0" w:color="auto"/>
        <w:left w:val="none" w:sz="0" w:space="0" w:color="auto"/>
        <w:bottom w:val="none" w:sz="0" w:space="0" w:color="auto"/>
        <w:right w:val="none" w:sz="0" w:space="0" w:color="auto"/>
      </w:divBdr>
    </w:div>
    <w:div w:id="910584722">
      <w:bodyDiv w:val="1"/>
      <w:marLeft w:val="0"/>
      <w:marRight w:val="0"/>
      <w:marTop w:val="0"/>
      <w:marBottom w:val="0"/>
      <w:divBdr>
        <w:top w:val="none" w:sz="0" w:space="0" w:color="auto"/>
        <w:left w:val="none" w:sz="0" w:space="0" w:color="auto"/>
        <w:bottom w:val="none" w:sz="0" w:space="0" w:color="auto"/>
        <w:right w:val="none" w:sz="0" w:space="0" w:color="auto"/>
      </w:divBdr>
    </w:div>
    <w:div w:id="914124391">
      <w:bodyDiv w:val="1"/>
      <w:marLeft w:val="0"/>
      <w:marRight w:val="0"/>
      <w:marTop w:val="0"/>
      <w:marBottom w:val="0"/>
      <w:divBdr>
        <w:top w:val="none" w:sz="0" w:space="0" w:color="auto"/>
        <w:left w:val="none" w:sz="0" w:space="0" w:color="auto"/>
        <w:bottom w:val="none" w:sz="0" w:space="0" w:color="auto"/>
        <w:right w:val="none" w:sz="0" w:space="0" w:color="auto"/>
      </w:divBdr>
    </w:div>
    <w:div w:id="936448244">
      <w:bodyDiv w:val="1"/>
      <w:marLeft w:val="0"/>
      <w:marRight w:val="0"/>
      <w:marTop w:val="0"/>
      <w:marBottom w:val="0"/>
      <w:divBdr>
        <w:top w:val="none" w:sz="0" w:space="0" w:color="auto"/>
        <w:left w:val="none" w:sz="0" w:space="0" w:color="auto"/>
        <w:bottom w:val="none" w:sz="0" w:space="0" w:color="auto"/>
        <w:right w:val="none" w:sz="0" w:space="0" w:color="auto"/>
      </w:divBdr>
    </w:div>
    <w:div w:id="983200227">
      <w:bodyDiv w:val="1"/>
      <w:marLeft w:val="0"/>
      <w:marRight w:val="0"/>
      <w:marTop w:val="0"/>
      <w:marBottom w:val="0"/>
      <w:divBdr>
        <w:top w:val="none" w:sz="0" w:space="0" w:color="auto"/>
        <w:left w:val="none" w:sz="0" w:space="0" w:color="auto"/>
        <w:bottom w:val="none" w:sz="0" w:space="0" w:color="auto"/>
        <w:right w:val="none" w:sz="0" w:space="0" w:color="auto"/>
      </w:divBdr>
    </w:div>
    <w:div w:id="1056851774">
      <w:bodyDiv w:val="1"/>
      <w:marLeft w:val="0"/>
      <w:marRight w:val="0"/>
      <w:marTop w:val="0"/>
      <w:marBottom w:val="0"/>
      <w:divBdr>
        <w:top w:val="none" w:sz="0" w:space="0" w:color="auto"/>
        <w:left w:val="none" w:sz="0" w:space="0" w:color="auto"/>
        <w:bottom w:val="none" w:sz="0" w:space="0" w:color="auto"/>
        <w:right w:val="none" w:sz="0" w:space="0" w:color="auto"/>
      </w:divBdr>
    </w:div>
    <w:div w:id="1062362369">
      <w:bodyDiv w:val="1"/>
      <w:marLeft w:val="0"/>
      <w:marRight w:val="0"/>
      <w:marTop w:val="0"/>
      <w:marBottom w:val="0"/>
      <w:divBdr>
        <w:top w:val="none" w:sz="0" w:space="0" w:color="auto"/>
        <w:left w:val="none" w:sz="0" w:space="0" w:color="auto"/>
        <w:bottom w:val="none" w:sz="0" w:space="0" w:color="auto"/>
        <w:right w:val="none" w:sz="0" w:space="0" w:color="auto"/>
      </w:divBdr>
    </w:div>
    <w:div w:id="1074623661">
      <w:bodyDiv w:val="1"/>
      <w:marLeft w:val="0"/>
      <w:marRight w:val="0"/>
      <w:marTop w:val="0"/>
      <w:marBottom w:val="0"/>
      <w:divBdr>
        <w:top w:val="none" w:sz="0" w:space="0" w:color="auto"/>
        <w:left w:val="none" w:sz="0" w:space="0" w:color="auto"/>
        <w:bottom w:val="none" w:sz="0" w:space="0" w:color="auto"/>
        <w:right w:val="none" w:sz="0" w:space="0" w:color="auto"/>
      </w:divBdr>
    </w:div>
    <w:div w:id="1136870351">
      <w:bodyDiv w:val="1"/>
      <w:marLeft w:val="0"/>
      <w:marRight w:val="0"/>
      <w:marTop w:val="0"/>
      <w:marBottom w:val="0"/>
      <w:divBdr>
        <w:top w:val="none" w:sz="0" w:space="0" w:color="auto"/>
        <w:left w:val="none" w:sz="0" w:space="0" w:color="auto"/>
        <w:bottom w:val="none" w:sz="0" w:space="0" w:color="auto"/>
        <w:right w:val="none" w:sz="0" w:space="0" w:color="auto"/>
      </w:divBdr>
    </w:div>
    <w:div w:id="1141925867">
      <w:bodyDiv w:val="1"/>
      <w:marLeft w:val="0"/>
      <w:marRight w:val="0"/>
      <w:marTop w:val="0"/>
      <w:marBottom w:val="0"/>
      <w:divBdr>
        <w:top w:val="none" w:sz="0" w:space="0" w:color="auto"/>
        <w:left w:val="none" w:sz="0" w:space="0" w:color="auto"/>
        <w:bottom w:val="none" w:sz="0" w:space="0" w:color="auto"/>
        <w:right w:val="none" w:sz="0" w:space="0" w:color="auto"/>
      </w:divBdr>
    </w:div>
    <w:div w:id="1173689594">
      <w:bodyDiv w:val="1"/>
      <w:marLeft w:val="0"/>
      <w:marRight w:val="0"/>
      <w:marTop w:val="0"/>
      <w:marBottom w:val="0"/>
      <w:divBdr>
        <w:top w:val="none" w:sz="0" w:space="0" w:color="auto"/>
        <w:left w:val="none" w:sz="0" w:space="0" w:color="auto"/>
        <w:bottom w:val="none" w:sz="0" w:space="0" w:color="auto"/>
        <w:right w:val="none" w:sz="0" w:space="0" w:color="auto"/>
      </w:divBdr>
    </w:div>
    <w:div w:id="1210604373">
      <w:bodyDiv w:val="1"/>
      <w:marLeft w:val="0"/>
      <w:marRight w:val="0"/>
      <w:marTop w:val="0"/>
      <w:marBottom w:val="0"/>
      <w:divBdr>
        <w:top w:val="none" w:sz="0" w:space="0" w:color="auto"/>
        <w:left w:val="none" w:sz="0" w:space="0" w:color="auto"/>
        <w:bottom w:val="none" w:sz="0" w:space="0" w:color="auto"/>
        <w:right w:val="none" w:sz="0" w:space="0" w:color="auto"/>
      </w:divBdr>
    </w:div>
    <w:div w:id="1226574842">
      <w:bodyDiv w:val="1"/>
      <w:marLeft w:val="0"/>
      <w:marRight w:val="0"/>
      <w:marTop w:val="0"/>
      <w:marBottom w:val="0"/>
      <w:divBdr>
        <w:top w:val="none" w:sz="0" w:space="0" w:color="auto"/>
        <w:left w:val="none" w:sz="0" w:space="0" w:color="auto"/>
        <w:bottom w:val="none" w:sz="0" w:space="0" w:color="auto"/>
        <w:right w:val="none" w:sz="0" w:space="0" w:color="auto"/>
      </w:divBdr>
    </w:div>
    <w:div w:id="1226641734">
      <w:bodyDiv w:val="1"/>
      <w:marLeft w:val="0"/>
      <w:marRight w:val="0"/>
      <w:marTop w:val="0"/>
      <w:marBottom w:val="0"/>
      <w:divBdr>
        <w:top w:val="none" w:sz="0" w:space="0" w:color="auto"/>
        <w:left w:val="none" w:sz="0" w:space="0" w:color="auto"/>
        <w:bottom w:val="none" w:sz="0" w:space="0" w:color="auto"/>
        <w:right w:val="none" w:sz="0" w:space="0" w:color="auto"/>
      </w:divBdr>
    </w:div>
    <w:div w:id="1231694898">
      <w:bodyDiv w:val="1"/>
      <w:marLeft w:val="0"/>
      <w:marRight w:val="0"/>
      <w:marTop w:val="0"/>
      <w:marBottom w:val="0"/>
      <w:divBdr>
        <w:top w:val="none" w:sz="0" w:space="0" w:color="auto"/>
        <w:left w:val="none" w:sz="0" w:space="0" w:color="auto"/>
        <w:bottom w:val="none" w:sz="0" w:space="0" w:color="auto"/>
        <w:right w:val="none" w:sz="0" w:space="0" w:color="auto"/>
      </w:divBdr>
    </w:div>
    <w:div w:id="1233542046">
      <w:bodyDiv w:val="1"/>
      <w:marLeft w:val="0"/>
      <w:marRight w:val="0"/>
      <w:marTop w:val="0"/>
      <w:marBottom w:val="0"/>
      <w:divBdr>
        <w:top w:val="none" w:sz="0" w:space="0" w:color="auto"/>
        <w:left w:val="none" w:sz="0" w:space="0" w:color="auto"/>
        <w:bottom w:val="none" w:sz="0" w:space="0" w:color="auto"/>
        <w:right w:val="none" w:sz="0" w:space="0" w:color="auto"/>
      </w:divBdr>
    </w:div>
    <w:div w:id="1236357504">
      <w:bodyDiv w:val="1"/>
      <w:marLeft w:val="0"/>
      <w:marRight w:val="0"/>
      <w:marTop w:val="0"/>
      <w:marBottom w:val="0"/>
      <w:divBdr>
        <w:top w:val="none" w:sz="0" w:space="0" w:color="auto"/>
        <w:left w:val="none" w:sz="0" w:space="0" w:color="auto"/>
        <w:bottom w:val="none" w:sz="0" w:space="0" w:color="auto"/>
        <w:right w:val="none" w:sz="0" w:space="0" w:color="auto"/>
      </w:divBdr>
    </w:div>
    <w:div w:id="1253079615">
      <w:bodyDiv w:val="1"/>
      <w:marLeft w:val="0"/>
      <w:marRight w:val="0"/>
      <w:marTop w:val="0"/>
      <w:marBottom w:val="0"/>
      <w:divBdr>
        <w:top w:val="none" w:sz="0" w:space="0" w:color="auto"/>
        <w:left w:val="none" w:sz="0" w:space="0" w:color="auto"/>
        <w:bottom w:val="none" w:sz="0" w:space="0" w:color="auto"/>
        <w:right w:val="none" w:sz="0" w:space="0" w:color="auto"/>
      </w:divBdr>
    </w:div>
    <w:div w:id="1263994596">
      <w:bodyDiv w:val="1"/>
      <w:marLeft w:val="0"/>
      <w:marRight w:val="0"/>
      <w:marTop w:val="0"/>
      <w:marBottom w:val="0"/>
      <w:divBdr>
        <w:top w:val="none" w:sz="0" w:space="0" w:color="auto"/>
        <w:left w:val="none" w:sz="0" w:space="0" w:color="auto"/>
        <w:bottom w:val="none" w:sz="0" w:space="0" w:color="auto"/>
        <w:right w:val="none" w:sz="0" w:space="0" w:color="auto"/>
      </w:divBdr>
    </w:div>
    <w:div w:id="1269966688">
      <w:bodyDiv w:val="1"/>
      <w:marLeft w:val="0"/>
      <w:marRight w:val="0"/>
      <w:marTop w:val="0"/>
      <w:marBottom w:val="0"/>
      <w:divBdr>
        <w:top w:val="none" w:sz="0" w:space="0" w:color="auto"/>
        <w:left w:val="none" w:sz="0" w:space="0" w:color="auto"/>
        <w:bottom w:val="none" w:sz="0" w:space="0" w:color="auto"/>
        <w:right w:val="none" w:sz="0" w:space="0" w:color="auto"/>
      </w:divBdr>
    </w:div>
    <w:div w:id="1278030101">
      <w:bodyDiv w:val="1"/>
      <w:marLeft w:val="0"/>
      <w:marRight w:val="0"/>
      <w:marTop w:val="0"/>
      <w:marBottom w:val="0"/>
      <w:divBdr>
        <w:top w:val="none" w:sz="0" w:space="0" w:color="auto"/>
        <w:left w:val="none" w:sz="0" w:space="0" w:color="auto"/>
        <w:bottom w:val="none" w:sz="0" w:space="0" w:color="auto"/>
        <w:right w:val="none" w:sz="0" w:space="0" w:color="auto"/>
      </w:divBdr>
    </w:div>
    <w:div w:id="1285039418">
      <w:bodyDiv w:val="1"/>
      <w:marLeft w:val="0"/>
      <w:marRight w:val="0"/>
      <w:marTop w:val="0"/>
      <w:marBottom w:val="0"/>
      <w:divBdr>
        <w:top w:val="none" w:sz="0" w:space="0" w:color="auto"/>
        <w:left w:val="none" w:sz="0" w:space="0" w:color="auto"/>
        <w:bottom w:val="none" w:sz="0" w:space="0" w:color="auto"/>
        <w:right w:val="none" w:sz="0" w:space="0" w:color="auto"/>
      </w:divBdr>
    </w:div>
    <w:div w:id="1286034798">
      <w:bodyDiv w:val="1"/>
      <w:marLeft w:val="0"/>
      <w:marRight w:val="0"/>
      <w:marTop w:val="0"/>
      <w:marBottom w:val="0"/>
      <w:divBdr>
        <w:top w:val="none" w:sz="0" w:space="0" w:color="auto"/>
        <w:left w:val="none" w:sz="0" w:space="0" w:color="auto"/>
        <w:bottom w:val="none" w:sz="0" w:space="0" w:color="auto"/>
        <w:right w:val="none" w:sz="0" w:space="0" w:color="auto"/>
      </w:divBdr>
    </w:div>
    <w:div w:id="1304233790">
      <w:bodyDiv w:val="1"/>
      <w:marLeft w:val="0"/>
      <w:marRight w:val="0"/>
      <w:marTop w:val="0"/>
      <w:marBottom w:val="0"/>
      <w:divBdr>
        <w:top w:val="none" w:sz="0" w:space="0" w:color="auto"/>
        <w:left w:val="none" w:sz="0" w:space="0" w:color="auto"/>
        <w:bottom w:val="none" w:sz="0" w:space="0" w:color="auto"/>
        <w:right w:val="none" w:sz="0" w:space="0" w:color="auto"/>
      </w:divBdr>
    </w:div>
    <w:div w:id="1328898497">
      <w:bodyDiv w:val="1"/>
      <w:marLeft w:val="0"/>
      <w:marRight w:val="0"/>
      <w:marTop w:val="0"/>
      <w:marBottom w:val="0"/>
      <w:divBdr>
        <w:top w:val="none" w:sz="0" w:space="0" w:color="auto"/>
        <w:left w:val="none" w:sz="0" w:space="0" w:color="auto"/>
        <w:bottom w:val="none" w:sz="0" w:space="0" w:color="auto"/>
        <w:right w:val="none" w:sz="0" w:space="0" w:color="auto"/>
      </w:divBdr>
    </w:div>
    <w:div w:id="1329208129">
      <w:bodyDiv w:val="1"/>
      <w:marLeft w:val="0"/>
      <w:marRight w:val="0"/>
      <w:marTop w:val="0"/>
      <w:marBottom w:val="0"/>
      <w:divBdr>
        <w:top w:val="none" w:sz="0" w:space="0" w:color="auto"/>
        <w:left w:val="none" w:sz="0" w:space="0" w:color="auto"/>
        <w:bottom w:val="none" w:sz="0" w:space="0" w:color="auto"/>
        <w:right w:val="none" w:sz="0" w:space="0" w:color="auto"/>
      </w:divBdr>
    </w:div>
    <w:div w:id="1344822002">
      <w:bodyDiv w:val="1"/>
      <w:marLeft w:val="0"/>
      <w:marRight w:val="0"/>
      <w:marTop w:val="0"/>
      <w:marBottom w:val="0"/>
      <w:divBdr>
        <w:top w:val="none" w:sz="0" w:space="0" w:color="auto"/>
        <w:left w:val="none" w:sz="0" w:space="0" w:color="auto"/>
        <w:bottom w:val="none" w:sz="0" w:space="0" w:color="auto"/>
        <w:right w:val="none" w:sz="0" w:space="0" w:color="auto"/>
      </w:divBdr>
    </w:div>
    <w:div w:id="1346008242">
      <w:bodyDiv w:val="1"/>
      <w:marLeft w:val="0"/>
      <w:marRight w:val="0"/>
      <w:marTop w:val="0"/>
      <w:marBottom w:val="0"/>
      <w:divBdr>
        <w:top w:val="none" w:sz="0" w:space="0" w:color="auto"/>
        <w:left w:val="none" w:sz="0" w:space="0" w:color="auto"/>
        <w:bottom w:val="none" w:sz="0" w:space="0" w:color="auto"/>
        <w:right w:val="none" w:sz="0" w:space="0" w:color="auto"/>
      </w:divBdr>
    </w:div>
    <w:div w:id="1358501587">
      <w:bodyDiv w:val="1"/>
      <w:marLeft w:val="0"/>
      <w:marRight w:val="0"/>
      <w:marTop w:val="0"/>
      <w:marBottom w:val="0"/>
      <w:divBdr>
        <w:top w:val="none" w:sz="0" w:space="0" w:color="auto"/>
        <w:left w:val="none" w:sz="0" w:space="0" w:color="auto"/>
        <w:bottom w:val="none" w:sz="0" w:space="0" w:color="auto"/>
        <w:right w:val="none" w:sz="0" w:space="0" w:color="auto"/>
      </w:divBdr>
    </w:div>
    <w:div w:id="1365984087">
      <w:bodyDiv w:val="1"/>
      <w:marLeft w:val="0"/>
      <w:marRight w:val="0"/>
      <w:marTop w:val="0"/>
      <w:marBottom w:val="0"/>
      <w:divBdr>
        <w:top w:val="none" w:sz="0" w:space="0" w:color="auto"/>
        <w:left w:val="none" w:sz="0" w:space="0" w:color="auto"/>
        <w:bottom w:val="none" w:sz="0" w:space="0" w:color="auto"/>
        <w:right w:val="none" w:sz="0" w:space="0" w:color="auto"/>
      </w:divBdr>
    </w:div>
    <w:div w:id="1369640568">
      <w:bodyDiv w:val="1"/>
      <w:marLeft w:val="0"/>
      <w:marRight w:val="0"/>
      <w:marTop w:val="0"/>
      <w:marBottom w:val="0"/>
      <w:divBdr>
        <w:top w:val="none" w:sz="0" w:space="0" w:color="auto"/>
        <w:left w:val="none" w:sz="0" w:space="0" w:color="auto"/>
        <w:bottom w:val="none" w:sz="0" w:space="0" w:color="auto"/>
        <w:right w:val="none" w:sz="0" w:space="0" w:color="auto"/>
      </w:divBdr>
    </w:div>
    <w:div w:id="1401177741">
      <w:bodyDiv w:val="1"/>
      <w:marLeft w:val="0"/>
      <w:marRight w:val="0"/>
      <w:marTop w:val="0"/>
      <w:marBottom w:val="0"/>
      <w:divBdr>
        <w:top w:val="none" w:sz="0" w:space="0" w:color="auto"/>
        <w:left w:val="none" w:sz="0" w:space="0" w:color="auto"/>
        <w:bottom w:val="none" w:sz="0" w:space="0" w:color="auto"/>
        <w:right w:val="none" w:sz="0" w:space="0" w:color="auto"/>
      </w:divBdr>
    </w:div>
    <w:div w:id="1408915094">
      <w:bodyDiv w:val="1"/>
      <w:marLeft w:val="0"/>
      <w:marRight w:val="0"/>
      <w:marTop w:val="0"/>
      <w:marBottom w:val="0"/>
      <w:divBdr>
        <w:top w:val="none" w:sz="0" w:space="0" w:color="auto"/>
        <w:left w:val="none" w:sz="0" w:space="0" w:color="auto"/>
        <w:bottom w:val="none" w:sz="0" w:space="0" w:color="auto"/>
        <w:right w:val="none" w:sz="0" w:space="0" w:color="auto"/>
      </w:divBdr>
    </w:div>
    <w:div w:id="1410730280">
      <w:bodyDiv w:val="1"/>
      <w:marLeft w:val="0"/>
      <w:marRight w:val="0"/>
      <w:marTop w:val="0"/>
      <w:marBottom w:val="0"/>
      <w:divBdr>
        <w:top w:val="none" w:sz="0" w:space="0" w:color="auto"/>
        <w:left w:val="none" w:sz="0" w:space="0" w:color="auto"/>
        <w:bottom w:val="none" w:sz="0" w:space="0" w:color="auto"/>
        <w:right w:val="none" w:sz="0" w:space="0" w:color="auto"/>
      </w:divBdr>
    </w:div>
    <w:div w:id="1423717093">
      <w:bodyDiv w:val="1"/>
      <w:marLeft w:val="0"/>
      <w:marRight w:val="0"/>
      <w:marTop w:val="0"/>
      <w:marBottom w:val="0"/>
      <w:divBdr>
        <w:top w:val="none" w:sz="0" w:space="0" w:color="auto"/>
        <w:left w:val="none" w:sz="0" w:space="0" w:color="auto"/>
        <w:bottom w:val="none" w:sz="0" w:space="0" w:color="auto"/>
        <w:right w:val="none" w:sz="0" w:space="0" w:color="auto"/>
      </w:divBdr>
    </w:div>
    <w:div w:id="1425110719">
      <w:bodyDiv w:val="1"/>
      <w:marLeft w:val="0"/>
      <w:marRight w:val="0"/>
      <w:marTop w:val="0"/>
      <w:marBottom w:val="0"/>
      <w:divBdr>
        <w:top w:val="none" w:sz="0" w:space="0" w:color="auto"/>
        <w:left w:val="none" w:sz="0" w:space="0" w:color="auto"/>
        <w:bottom w:val="none" w:sz="0" w:space="0" w:color="auto"/>
        <w:right w:val="none" w:sz="0" w:space="0" w:color="auto"/>
      </w:divBdr>
    </w:div>
    <w:div w:id="1437679642">
      <w:bodyDiv w:val="1"/>
      <w:marLeft w:val="0"/>
      <w:marRight w:val="0"/>
      <w:marTop w:val="0"/>
      <w:marBottom w:val="0"/>
      <w:divBdr>
        <w:top w:val="none" w:sz="0" w:space="0" w:color="auto"/>
        <w:left w:val="none" w:sz="0" w:space="0" w:color="auto"/>
        <w:bottom w:val="none" w:sz="0" w:space="0" w:color="auto"/>
        <w:right w:val="none" w:sz="0" w:space="0" w:color="auto"/>
      </w:divBdr>
    </w:div>
    <w:div w:id="1441334130">
      <w:bodyDiv w:val="1"/>
      <w:marLeft w:val="0"/>
      <w:marRight w:val="0"/>
      <w:marTop w:val="0"/>
      <w:marBottom w:val="0"/>
      <w:divBdr>
        <w:top w:val="none" w:sz="0" w:space="0" w:color="auto"/>
        <w:left w:val="none" w:sz="0" w:space="0" w:color="auto"/>
        <w:bottom w:val="none" w:sz="0" w:space="0" w:color="auto"/>
        <w:right w:val="none" w:sz="0" w:space="0" w:color="auto"/>
      </w:divBdr>
    </w:div>
    <w:div w:id="1445152495">
      <w:bodyDiv w:val="1"/>
      <w:marLeft w:val="0"/>
      <w:marRight w:val="0"/>
      <w:marTop w:val="0"/>
      <w:marBottom w:val="0"/>
      <w:divBdr>
        <w:top w:val="none" w:sz="0" w:space="0" w:color="auto"/>
        <w:left w:val="none" w:sz="0" w:space="0" w:color="auto"/>
        <w:bottom w:val="none" w:sz="0" w:space="0" w:color="auto"/>
        <w:right w:val="none" w:sz="0" w:space="0" w:color="auto"/>
      </w:divBdr>
    </w:div>
    <w:div w:id="1487279612">
      <w:bodyDiv w:val="1"/>
      <w:marLeft w:val="0"/>
      <w:marRight w:val="0"/>
      <w:marTop w:val="0"/>
      <w:marBottom w:val="0"/>
      <w:divBdr>
        <w:top w:val="none" w:sz="0" w:space="0" w:color="auto"/>
        <w:left w:val="none" w:sz="0" w:space="0" w:color="auto"/>
        <w:bottom w:val="none" w:sz="0" w:space="0" w:color="auto"/>
        <w:right w:val="none" w:sz="0" w:space="0" w:color="auto"/>
      </w:divBdr>
    </w:div>
    <w:div w:id="1508903854">
      <w:bodyDiv w:val="1"/>
      <w:marLeft w:val="0"/>
      <w:marRight w:val="0"/>
      <w:marTop w:val="0"/>
      <w:marBottom w:val="0"/>
      <w:divBdr>
        <w:top w:val="none" w:sz="0" w:space="0" w:color="auto"/>
        <w:left w:val="none" w:sz="0" w:space="0" w:color="auto"/>
        <w:bottom w:val="none" w:sz="0" w:space="0" w:color="auto"/>
        <w:right w:val="none" w:sz="0" w:space="0" w:color="auto"/>
      </w:divBdr>
    </w:div>
    <w:div w:id="1534921885">
      <w:bodyDiv w:val="1"/>
      <w:marLeft w:val="0"/>
      <w:marRight w:val="0"/>
      <w:marTop w:val="0"/>
      <w:marBottom w:val="0"/>
      <w:divBdr>
        <w:top w:val="none" w:sz="0" w:space="0" w:color="auto"/>
        <w:left w:val="none" w:sz="0" w:space="0" w:color="auto"/>
        <w:bottom w:val="none" w:sz="0" w:space="0" w:color="auto"/>
        <w:right w:val="none" w:sz="0" w:space="0" w:color="auto"/>
      </w:divBdr>
    </w:div>
    <w:div w:id="1540435369">
      <w:bodyDiv w:val="1"/>
      <w:marLeft w:val="0"/>
      <w:marRight w:val="0"/>
      <w:marTop w:val="0"/>
      <w:marBottom w:val="0"/>
      <w:divBdr>
        <w:top w:val="none" w:sz="0" w:space="0" w:color="auto"/>
        <w:left w:val="none" w:sz="0" w:space="0" w:color="auto"/>
        <w:bottom w:val="none" w:sz="0" w:space="0" w:color="auto"/>
        <w:right w:val="none" w:sz="0" w:space="0" w:color="auto"/>
      </w:divBdr>
    </w:div>
    <w:div w:id="1572085526">
      <w:bodyDiv w:val="1"/>
      <w:marLeft w:val="0"/>
      <w:marRight w:val="0"/>
      <w:marTop w:val="0"/>
      <w:marBottom w:val="0"/>
      <w:divBdr>
        <w:top w:val="none" w:sz="0" w:space="0" w:color="auto"/>
        <w:left w:val="none" w:sz="0" w:space="0" w:color="auto"/>
        <w:bottom w:val="none" w:sz="0" w:space="0" w:color="auto"/>
        <w:right w:val="none" w:sz="0" w:space="0" w:color="auto"/>
      </w:divBdr>
    </w:div>
    <w:div w:id="1586496013">
      <w:bodyDiv w:val="1"/>
      <w:marLeft w:val="0"/>
      <w:marRight w:val="0"/>
      <w:marTop w:val="0"/>
      <w:marBottom w:val="0"/>
      <w:divBdr>
        <w:top w:val="none" w:sz="0" w:space="0" w:color="auto"/>
        <w:left w:val="none" w:sz="0" w:space="0" w:color="auto"/>
        <w:bottom w:val="none" w:sz="0" w:space="0" w:color="auto"/>
        <w:right w:val="none" w:sz="0" w:space="0" w:color="auto"/>
      </w:divBdr>
    </w:div>
    <w:div w:id="1590306782">
      <w:bodyDiv w:val="1"/>
      <w:marLeft w:val="0"/>
      <w:marRight w:val="0"/>
      <w:marTop w:val="0"/>
      <w:marBottom w:val="0"/>
      <w:divBdr>
        <w:top w:val="none" w:sz="0" w:space="0" w:color="auto"/>
        <w:left w:val="none" w:sz="0" w:space="0" w:color="auto"/>
        <w:bottom w:val="none" w:sz="0" w:space="0" w:color="auto"/>
        <w:right w:val="none" w:sz="0" w:space="0" w:color="auto"/>
      </w:divBdr>
    </w:div>
    <w:div w:id="1592590884">
      <w:bodyDiv w:val="1"/>
      <w:marLeft w:val="0"/>
      <w:marRight w:val="0"/>
      <w:marTop w:val="0"/>
      <w:marBottom w:val="0"/>
      <w:divBdr>
        <w:top w:val="none" w:sz="0" w:space="0" w:color="auto"/>
        <w:left w:val="none" w:sz="0" w:space="0" w:color="auto"/>
        <w:bottom w:val="none" w:sz="0" w:space="0" w:color="auto"/>
        <w:right w:val="none" w:sz="0" w:space="0" w:color="auto"/>
      </w:divBdr>
    </w:div>
    <w:div w:id="1619335866">
      <w:bodyDiv w:val="1"/>
      <w:marLeft w:val="0"/>
      <w:marRight w:val="0"/>
      <w:marTop w:val="0"/>
      <w:marBottom w:val="0"/>
      <w:divBdr>
        <w:top w:val="none" w:sz="0" w:space="0" w:color="auto"/>
        <w:left w:val="none" w:sz="0" w:space="0" w:color="auto"/>
        <w:bottom w:val="none" w:sz="0" w:space="0" w:color="auto"/>
        <w:right w:val="none" w:sz="0" w:space="0" w:color="auto"/>
      </w:divBdr>
    </w:div>
    <w:div w:id="1635912775">
      <w:bodyDiv w:val="1"/>
      <w:marLeft w:val="0"/>
      <w:marRight w:val="0"/>
      <w:marTop w:val="0"/>
      <w:marBottom w:val="0"/>
      <w:divBdr>
        <w:top w:val="none" w:sz="0" w:space="0" w:color="auto"/>
        <w:left w:val="none" w:sz="0" w:space="0" w:color="auto"/>
        <w:bottom w:val="none" w:sz="0" w:space="0" w:color="auto"/>
        <w:right w:val="none" w:sz="0" w:space="0" w:color="auto"/>
      </w:divBdr>
    </w:div>
    <w:div w:id="1661499469">
      <w:bodyDiv w:val="1"/>
      <w:marLeft w:val="0"/>
      <w:marRight w:val="0"/>
      <w:marTop w:val="0"/>
      <w:marBottom w:val="0"/>
      <w:divBdr>
        <w:top w:val="none" w:sz="0" w:space="0" w:color="auto"/>
        <w:left w:val="none" w:sz="0" w:space="0" w:color="auto"/>
        <w:bottom w:val="none" w:sz="0" w:space="0" w:color="auto"/>
        <w:right w:val="none" w:sz="0" w:space="0" w:color="auto"/>
      </w:divBdr>
    </w:div>
    <w:div w:id="1687634304">
      <w:bodyDiv w:val="1"/>
      <w:marLeft w:val="0"/>
      <w:marRight w:val="0"/>
      <w:marTop w:val="0"/>
      <w:marBottom w:val="0"/>
      <w:divBdr>
        <w:top w:val="none" w:sz="0" w:space="0" w:color="auto"/>
        <w:left w:val="none" w:sz="0" w:space="0" w:color="auto"/>
        <w:bottom w:val="none" w:sz="0" w:space="0" w:color="auto"/>
        <w:right w:val="none" w:sz="0" w:space="0" w:color="auto"/>
      </w:divBdr>
    </w:div>
    <w:div w:id="1691561036">
      <w:bodyDiv w:val="1"/>
      <w:marLeft w:val="0"/>
      <w:marRight w:val="0"/>
      <w:marTop w:val="0"/>
      <w:marBottom w:val="0"/>
      <w:divBdr>
        <w:top w:val="none" w:sz="0" w:space="0" w:color="auto"/>
        <w:left w:val="none" w:sz="0" w:space="0" w:color="auto"/>
        <w:bottom w:val="none" w:sz="0" w:space="0" w:color="auto"/>
        <w:right w:val="none" w:sz="0" w:space="0" w:color="auto"/>
      </w:divBdr>
    </w:div>
    <w:div w:id="1693191714">
      <w:bodyDiv w:val="1"/>
      <w:marLeft w:val="0"/>
      <w:marRight w:val="0"/>
      <w:marTop w:val="0"/>
      <w:marBottom w:val="0"/>
      <w:divBdr>
        <w:top w:val="none" w:sz="0" w:space="0" w:color="auto"/>
        <w:left w:val="none" w:sz="0" w:space="0" w:color="auto"/>
        <w:bottom w:val="none" w:sz="0" w:space="0" w:color="auto"/>
        <w:right w:val="none" w:sz="0" w:space="0" w:color="auto"/>
      </w:divBdr>
    </w:div>
    <w:div w:id="1740710538">
      <w:bodyDiv w:val="1"/>
      <w:marLeft w:val="0"/>
      <w:marRight w:val="0"/>
      <w:marTop w:val="0"/>
      <w:marBottom w:val="0"/>
      <w:divBdr>
        <w:top w:val="none" w:sz="0" w:space="0" w:color="auto"/>
        <w:left w:val="none" w:sz="0" w:space="0" w:color="auto"/>
        <w:bottom w:val="none" w:sz="0" w:space="0" w:color="auto"/>
        <w:right w:val="none" w:sz="0" w:space="0" w:color="auto"/>
      </w:divBdr>
    </w:div>
    <w:div w:id="1771700449">
      <w:bodyDiv w:val="1"/>
      <w:marLeft w:val="0"/>
      <w:marRight w:val="0"/>
      <w:marTop w:val="0"/>
      <w:marBottom w:val="0"/>
      <w:divBdr>
        <w:top w:val="none" w:sz="0" w:space="0" w:color="auto"/>
        <w:left w:val="none" w:sz="0" w:space="0" w:color="auto"/>
        <w:bottom w:val="none" w:sz="0" w:space="0" w:color="auto"/>
        <w:right w:val="none" w:sz="0" w:space="0" w:color="auto"/>
      </w:divBdr>
    </w:div>
    <w:div w:id="1785611097">
      <w:bodyDiv w:val="1"/>
      <w:marLeft w:val="0"/>
      <w:marRight w:val="0"/>
      <w:marTop w:val="0"/>
      <w:marBottom w:val="0"/>
      <w:divBdr>
        <w:top w:val="none" w:sz="0" w:space="0" w:color="auto"/>
        <w:left w:val="none" w:sz="0" w:space="0" w:color="auto"/>
        <w:bottom w:val="none" w:sz="0" w:space="0" w:color="auto"/>
        <w:right w:val="none" w:sz="0" w:space="0" w:color="auto"/>
      </w:divBdr>
    </w:div>
    <w:div w:id="1804038381">
      <w:bodyDiv w:val="1"/>
      <w:marLeft w:val="0"/>
      <w:marRight w:val="0"/>
      <w:marTop w:val="0"/>
      <w:marBottom w:val="0"/>
      <w:divBdr>
        <w:top w:val="none" w:sz="0" w:space="0" w:color="auto"/>
        <w:left w:val="none" w:sz="0" w:space="0" w:color="auto"/>
        <w:bottom w:val="none" w:sz="0" w:space="0" w:color="auto"/>
        <w:right w:val="none" w:sz="0" w:space="0" w:color="auto"/>
      </w:divBdr>
    </w:div>
    <w:div w:id="1815564162">
      <w:bodyDiv w:val="1"/>
      <w:marLeft w:val="0"/>
      <w:marRight w:val="0"/>
      <w:marTop w:val="0"/>
      <w:marBottom w:val="0"/>
      <w:divBdr>
        <w:top w:val="none" w:sz="0" w:space="0" w:color="auto"/>
        <w:left w:val="none" w:sz="0" w:space="0" w:color="auto"/>
        <w:bottom w:val="none" w:sz="0" w:space="0" w:color="auto"/>
        <w:right w:val="none" w:sz="0" w:space="0" w:color="auto"/>
      </w:divBdr>
    </w:div>
    <w:div w:id="1818643578">
      <w:bodyDiv w:val="1"/>
      <w:marLeft w:val="0"/>
      <w:marRight w:val="0"/>
      <w:marTop w:val="0"/>
      <w:marBottom w:val="0"/>
      <w:divBdr>
        <w:top w:val="none" w:sz="0" w:space="0" w:color="auto"/>
        <w:left w:val="none" w:sz="0" w:space="0" w:color="auto"/>
        <w:bottom w:val="none" w:sz="0" w:space="0" w:color="auto"/>
        <w:right w:val="none" w:sz="0" w:space="0" w:color="auto"/>
      </w:divBdr>
    </w:div>
    <w:div w:id="1834686537">
      <w:bodyDiv w:val="1"/>
      <w:marLeft w:val="0"/>
      <w:marRight w:val="0"/>
      <w:marTop w:val="0"/>
      <w:marBottom w:val="0"/>
      <w:divBdr>
        <w:top w:val="none" w:sz="0" w:space="0" w:color="auto"/>
        <w:left w:val="none" w:sz="0" w:space="0" w:color="auto"/>
        <w:bottom w:val="none" w:sz="0" w:space="0" w:color="auto"/>
        <w:right w:val="none" w:sz="0" w:space="0" w:color="auto"/>
      </w:divBdr>
    </w:div>
    <w:div w:id="1841851106">
      <w:bodyDiv w:val="1"/>
      <w:marLeft w:val="0"/>
      <w:marRight w:val="0"/>
      <w:marTop w:val="0"/>
      <w:marBottom w:val="0"/>
      <w:divBdr>
        <w:top w:val="none" w:sz="0" w:space="0" w:color="auto"/>
        <w:left w:val="none" w:sz="0" w:space="0" w:color="auto"/>
        <w:bottom w:val="none" w:sz="0" w:space="0" w:color="auto"/>
        <w:right w:val="none" w:sz="0" w:space="0" w:color="auto"/>
      </w:divBdr>
    </w:div>
    <w:div w:id="1881817845">
      <w:bodyDiv w:val="1"/>
      <w:marLeft w:val="0"/>
      <w:marRight w:val="0"/>
      <w:marTop w:val="0"/>
      <w:marBottom w:val="0"/>
      <w:divBdr>
        <w:top w:val="none" w:sz="0" w:space="0" w:color="auto"/>
        <w:left w:val="none" w:sz="0" w:space="0" w:color="auto"/>
        <w:bottom w:val="none" w:sz="0" w:space="0" w:color="auto"/>
        <w:right w:val="none" w:sz="0" w:space="0" w:color="auto"/>
      </w:divBdr>
    </w:div>
    <w:div w:id="1935091018">
      <w:bodyDiv w:val="1"/>
      <w:marLeft w:val="0"/>
      <w:marRight w:val="0"/>
      <w:marTop w:val="0"/>
      <w:marBottom w:val="0"/>
      <w:divBdr>
        <w:top w:val="none" w:sz="0" w:space="0" w:color="auto"/>
        <w:left w:val="none" w:sz="0" w:space="0" w:color="auto"/>
        <w:bottom w:val="none" w:sz="0" w:space="0" w:color="auto"/>
        <w:right w:val="none" w:sz="0" w:space="0" w:color="auto"/>
      </w:divBdr>
    </w:div>
    <w:div w:id="1936785509">
      <w:bodyDiv w:val="1"/>
      <w:marLeft w:val="0"/>
      <w:marRight w:val="0"/>
      <w:marTop w:val="0"/>
      <w:marBottom w:val="0"/>
      <w:divBdr>
        <w:top w:val="none" w:sz="0" w:space="0" w:color="auto"/>
        <w:left w:val="none" w:sz="0" w:space="0" w:color="auto"/>
        <w:bottom w:val="none" w:sz="0" w:space="0" w:color="auto"/>
        <w:right w:val="none" w:sz="0" w:space="0" w:color="auto"/>
      </w:divBdr>
    </w:div>
    <w:div w:id="1936858961">
      <w:bodyDiv w:val="1"/>
      <w:marLeft w:val="0"/>
      <w:marRight w:val="0"/>
      <w:marTop w:val="0"/>
      <w:marBottom w:val="0"/>
      <w:divBdr>
        <w:top w:val="none" w:sz="0" w:space="0" w:color="auto"/>
        <w:left w:val="none" w:sz="0" w:space="0" w:color="auto"/>
        <w:bottom w:val="none" w:sz="0" w:space="0" w:color="auto"/>
        <w:right w:val="none" w:sz="0" w:space="0" w:color="auto"/>
      </w:divBdr>
    </w:div>
    <w:div w:id="1945188917">
      <w:bodyDiv w:val="1"/>
      <w:marLeft w:val="0"/>
      <w:marRight w:val="0"/>
      <w:marTop w:val="0"/>
      <w:marBottom w:val="0"/>
      <w:divBdr>
        <w:top w:val="none" w:sz="0" w:space="0" w:color="auto"/>
        <w:left w:val="none" w:sz="0" w:space="0" w:color="auto"/>
        <w:bottom w:val="none" w:sz="0" w:space="0" w:color="auto"/>
        <w:right w:val="none" w:sz="0" w:space="0" w:color="auto"/>
      </w:divBdr>
    </w:div>
    <w:div w:id="1958754562">
      <w:bodyDiv w:val="1"/>
      <w:marLeft w:val="0"/>
      <w:marRight w:val="0"/>
      <w:marTop w:val="0"/>
      <w:marBottom w:val="0"/>
      <w:divBdr>
        <w:top w:val="none" w:sz="0" w:space="0" w:color="auto"/>
        <w:left w:val="none" w:sz="0" w:space="0" w:color="auto"/>
        <w:bottom w:val="none" w:sz="0" w:space="0" w:color="auto"/>
        <w:right w:val="none" w:sz="0" w:space="0" w:color="auto"/>
      </w:divBdr>
    </w:div>
    <w:div w:id="1967277709">
      <w:bodyDiv w:val="1"/>
      <w:marLeft w:val="0"/>
      <w:marRight w:val="0"/>
      <w:marTop w:val="0"/>
      <w:marBottom w:val="0"/>
      <w:divBdr>
        <w:top w:val="none" w:sz="0" w:space="0" w:color="auto"/>
        <w:left w:val="none" w:sz="0" w:space="0" w:color="auto"/>
        <w:bottom w:val="none" w:sz="0" w:space="0" w:color="auto"/>
        <w:right w:val="none" w:sz="0" w:space="0" w:color="auto"/>
      </w:divBdr>
    </w:div>
    <w:div w:id="1996568274">
      <w:bodyDiv w:val="1"/>
      <w:marLeft w:val="0"/>
      <w:marRight w:val="0"/>
      <w:marTop w:val="0"/>
      <w:marBottom w:val="0"/>
      <w:divBdr>
        <w:top w:val="none" w:sz="0" w:space="0" w:color="auto"/>
        <w:left w:val="none" w:sz="0" w:space="0" w:color="auto"/>
        <w:bottom w:val="none" w:sz="0" w:space="0" w:color="auto"/>
        <w:right w:val="none" w:sz="0" w:space="0" w:color="auto"/>
      </w:divBdr>
    </w:div>
    <w:div w:id="1997879077">
      <w:bodyDiv w:val="1"/>
      <w:marLeft w:val="0"/>
      <w:marRight w:val="0"/>
      <w:marTop w:val="0"/>
      <w:marBottom w:val="0"/>
      <w:divBdr>
        <w:top w:val="none" w:sz="0" w:space="0" w:color="auto"/>
        <w:left w:val="none" w:sz="0" w:space="0" w:color="auto"/>
        <w:bottom w:val="none" w:sz="0" w:space="0" w:color="auto"/>
        <w:right w:val="none" w:sz="0" w:space="0" w:color="auto"/>
      </w:divBdr>
    </w:div>
    <w:div w:id="2010019263">
      <w:bodyDiv w:val="1"/>
      <w:marLeft w:val="0"/>
      <w:marRight w:val="0"/>
      <w:marTop w:val="0"/>
      <w:marBottom w:val="0"/>
      <w:divBdr>
        <w:top w:val="none" w:sz="0" w:space="0" w:color="auto"/>
        <w:left w:val="none" w:sz="0" w:space="0" w:color="auto"/>
        <w:bottom w:val="none" w:sz="0" w:space="0" w:color="auto"/>
        <w:right w:val="none" w:sz="0" w:space="0" w:color="auto"/>
      </w:divBdr>
    </w:div>
    <w:div w:id="2028553865">
      <w:bodyDiv w:val="1"/>
      <w:marLeft w:val="0"/>
      <w:marRight w:val="0"/>
      <w:marTop w:val="0"/>
      <w:marBottom w:val="0"/>
      <w:divBdr>
        <w:top w:val="none" w:sz="0" w:space="0" w:color="auto"/>
        <w:left w:val="none" w:sz="0" w:space="0" w:color="auto"/>
        <w:bottom w:val="none" w:sz="0" w:space="0" w:color="auto"/>
        <w:right w:val="none" w:sz="0" w:space="0" w:color="auto"/>
      </w:divBdr>
    </w:div>
    <w:div w:id="2043940351">
      <w:bodyDiv w:val="1"/>
      <w:marLeft w:val="0"/>
      <w:marRight w:val="0"/>
      <w:marTop w:val="0"/>
      <w:marBottom w:val="0"/>
      <w:divBdr>
        <w:top w:val="none" w:sz="0" w:space="0" w:color="auto"/>
        <w:left w:val="none" w:sz="0" w:space="0" w:color="auto"/>
        <w:bottom w:val="none" w:sz="0" w:space="0" w:color="auto"/>
        <w:right w:val="none" w:sz="0" w:space="0" w:color="auto"/>
      </w:divBdr>
    </w:div>
    <w:div w:id="2052608153">
      <w:bodyDiv w:val="1"/>
      <w:marLeft w:val="0"/>
      <w:marRight w:val="0"/>
      <w:marTop w:val="0"/>
      <w:marBottom w:val="0"/>
      <w:divBdr>
        <w:top w:val="none" w:sz="0" w:space="0" w:color="auto"/>
        <w:left w:val="none" w:sz="0" w:space="0" w:color="auto"/>
        <w:bottom w:val="none" w:sz="0" w:space="0" w:color="auto"/>
        <w:right w:val="none" w:sz="0" w:space="0" w:color="auto"/>
      </w:divBdr>
    </w:div>
    <w:div w:id="2054499950">
      <w:bodyDiv w:val="1"/>
      <w:marLeft w:val="0"/>
      <w:marRight w:val="0"/>
      <w:marTop w:val="0"/>
      <w:marBottom w:val="0"/>
      <w:divBdr>
        <w:top w:val="none" w:sz="0" w:space="0" w:color="auto"/>
        <w:left w:val="none" w:sz="0" w:space="0" w:color="auto"/>
        <w:bottom w:val="none" w:sz="0" w:space="0" w:color="auto"/>
        <w:right w:val="none" w:sz="0" w:space="0" w:color="auto"/>
      </w:divBdr>
    </w:div>
    <w:div w:id="2068066688">
      <w:bodyDiv w:val="1"/>
      <w:marLeft w:val="0"/>
      <w:marRight w:val="0"/>
      <w:marTop w:val="0"/>
      <w:marBottom w:val="0"/>
      <w:divBdr>
        <w:top w:val="none" w:sz="0" w:space="0" w:color="auto"/>
        <w:left w:val="none" w:sz="0" w:space="0" w:color="auto"/>
        <w:bottom w:val="none" w:sz="0" w:space="0" w:color="auto"/>
        <w:right w:val="none" w:sz="0" w:space="0" w:color="auto"/>
      </w:divBdr>
    </w:div>
    <w:div w:id="2091387097">
      <w:bodyDiv w:val="1"/>
      <w:marLeft w:val="0"/>
      <w:marRight w:val="0"/>
      <w:marTop w:val="0"/>
      <w:marBottom w:val="0"/>
      <w:divBdr>
        <w:top w:val="none" w:sz="0" w:space="0" w:color="auto"/>
        <w:left w:val="none" w:sz="0" w:space="0" w:color="auto"/>
        <w:bottom w:val="none" w:sz="0" w:space="0" w:color="auto"/>
        <w:right w:val="none" w:sz="0" w:space="0" w:color="auto"/>
      </w:divBdr>
    </w:div>
    <w:div w:id="211735851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chart" Target="charts/chart2.xml"/><Relationship Id="rId18" Type="http://schemas.openxmlformats.org/officeDocument/2006/relationships/chart" Target="charts/chart7.xml"/><Relationship Id="rId26" Type="http://schemas.openxmlformats.org/officeDocument/2006/relationships/chart" Target="charts/chart15.xml"/><Relationship Id="rId39" Type="http://schemas.openxmlformats.org/officeDocument/2006/relationships/hyperlink" Target="https://scottish.sharepoint.com/:w:/r/sites/StaffNet/_layouts/15/Doc.aspx?sourcedoc=%7BF1675B47-4893-4107-929C-011DCBA10FAE%7D&amp;file=NHS%20Golden%20Jubilee%20Embracing%20Equality%2C%20Diversity%20and%20Human%20Rights%20Policy.doc&amp;action=default&amp;mobileredirect=true" TargetMode="External"/><Relationship Id="rId21" Type="http://schemas.openxmlformats.org/officeDocument/2006/relationships/chart" Target="charts/chart10.xml"/><Relationship Id="rId34" Type="http://schemas.openxmlformats.org/officeDocument/2006/relationships/hyperlink" Target="https://workforce.nhs.scot/policies/special-leave-policy-overview/special-leave-policy/" TargetMode="External"/><Relationship Id="rId42" Type="http://schemas.openxmlformats.org/officeDocument/2006/relationships/hyperlink" Target="https://www.gov.scot/publications/fairer-scotland-duty-guidance-public-bodies/" TargetMode="External"/><Relationship Id="rId47" Type="http://schemas.openxmlformats.org/officeDocument/2006/relationships/chart" Target="charts/chart25.xml"/><Relationship Id="rId50" Type="http://schemas.openxmlformats.org/officeDocument/2006/relationships/chart" Target="charts/chart28.xml"/><Relationship Id="rId55" Type="http://schemas.openxmlformats.org/officeDocument/2006/relationships/chart" Target="charts/chart33.xml"/><Relationship Id="rId63" Type="http://schemas.openxmlformats.org/officeDocument/2006/relationships/chart" Target="charts/chart40.xml"/><Relationship Id="rId68" Type="http://schemas.openxmlformats.org/officeDocument/2006/relationships/chart" Target="charts/chart43.xml"/><Relationship Id="rId76" Type="http://schemas.openxmlformats.org/officeDocument/2006/relationships/hyperlink" Target="https://www.gov.scot/publications/scottish-health-survey-2017-volume-1-main-report/" TargetMode="External"/><Relationship Id="rId84" Type="http://schemas.openxmlformats.org/officeDocument/2006/relationships/hyperlink" Target="https://www.gov.scot/publications/fairer-scotland-duty-guidance-public-bodies/" TargetMode="External"/><Relationship Id="rId89" Type="http://schemas.openxmlformats.org/officeDocument/2006/relationships/hyperlink" Target="https://www.publications.scot.nhs.uk/files/pcs2024-afc-01.pdf" TargetMode="External"/><Relationship Id="rId7" Type="http://schemas.openxmlformats.org/officeDocument/2006/relationships/settings" Target="settings.xml"/><Relationship Id="rId71" Type="http://schemas.openxmlformats.org/officeDocument/2006/relationships/hyperlink" Target="https://turasdata.nes.nhs.scot/data-and-reports/official-workforce-statistics/all-official-statistics-publications/03-june-2025-workforce/?pageid=14061" TargetMode="External"/><Relationship Id="rId92"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chart" Target="charts/chart5.xml"/><Relationship Id="rId29" Type="http://schemas.openxmlformats.org/officeDocument/2006/relationships/chart" Target="charts/chart18.xml"/><Relationship Id="rId11" Type="http://schemas.openxmlformats.org/officeDocument/2006/relationships/hyperlink" Target="https://www.staffgovernance.scot.nhs.uk/media/1363/embracing-equality-diversity-and-human-rights-in-nhsscotland-pin-policy.pdf" TargetMode="External"/><Relationship Id="rId24" Type="http://schemas.openxmlformats.org/officeDocument/2006/relationships/chart" Target="charts/chart13.xml"/><Relationship Id="rId32" Type="http://schemas.openxmlformats.org/officeDocument/2006/relationships/chart" Target="charts/chart21.xml"/><Relationship Id="rId37" Type="http://schemas.openxmlformats.org/officeDocument/2006/relationships/hyperlink" Target="https://workforce.nhs.scot/policies/maternity-policy-overview/" TargetMode="External"/><Relationship Id="rId40" Type="http://schemas.openxmlformats.org/officeDocument/2006/relationships/hyperlink" Target="https://www.nhsgoldenjubilee.co.uk/application/files/1216/1614/9040/6.4b_Diversity_Inclusion_Strategy_Final_Version.pdf" TargetMode="External"/><Relationship Id="rId45" Type="http://schemas.openxmlformats.org/officeDocument/2006/relationships/chart" Target="charts/chart23.xml"/><Relationship Id="rId53" Type="http://schemas.openxmlformats.org/officeDocument/2006/relationships/chart" Target="charts/chart31.xml"/><Relationship Id="rId58" Type="http://schemas.openxmlformats.org/officeDocument/2006/relationships/chart" Target="charts/chart36.xml"/><Relationship Id="rId66" Type="http://schemas.openxmlformats.org/officeDocument/2006/relationships/chart" Target="charts/chart41.xml"/><Relationship Id="rId74" Type="http://schemas.openxmlformats.org/officeDocument/2006/relationships/hyperlink" Target="https://www.gov.uk/government/collections/disability-confident-campaign" TargetMode="External"/><Relationship Id="rId79" Type="http://schemas.openxmlformats.org/officeDocument/2006/relationships/chart" Target="charts/chart48.xml"/><Relationship Id="rId87" Type="http://schemas.openxmlformats.org/officeDocument/2006/relationships/hyperlink" Target="https://www.nhsgoldenjubilee.co.uk/application/files/1616/2642/7823/Health__Wellbeing_Strategy_3.pdf" TargetMode="External"/><Relationship Id="rId5" Type="http://schemas.openxmlformats.org/officeDocument/2006/relationships/numbering" Target="numbering.xml"/><Relationship Id="rId61" Type="http://schemas.openxmlformats.org/officeDocument/2006/relationships/chart" Target="charts/chart38.xml"/><Relationship Id="rId82" Type="http://schemas.openxmlformats.org/officeDocument/2006/relationships/hyperlink" Target="https://wellbeinghub.scot/" TargetMode="External"/><Relationship Id="rId90" Type="http://schemas.openxmlformats.org/officeDocument/2006/relationships/hyperlink" Target="https://rldatix.com/en-nam/" TargetMode="External"/><Relationship Id="rId19" Type="http://schemas.openxmlformats.org/officeDocument/2006/relationships/chart" Target="charts/chart8.xml"/><Relationship Id="rId14" Type="http://schemas.openxmlformats.org/officeDocument/2006/relationships/chart" Target="charts/chart3.xml"/><Relationship Id="rId22" Type="http://schemas.openxmlformats.org/officeDocument/2006/relationships/chart" Target="charts/chart11.xml"/><Relationship Id="rId27" Type="http://schemas.openxmlformats.org/officeDocument/2006/relationships/chart" Target="charts/chart16.xml"/><Relationship Id="rId30" Type="http://schemas.openxmlformats.org/officeDocument/2006/relationships/chart" Target="charts/chart19.xml"/><Relationship Id="rId35" Type="http://schemas.openxmlformats.org/officeDocument/2006/relationships/hyperlink" Target="https://workforce.nhs.scot/policies/parental-leave-policy-overview/" TargetMode="External"/><Relationship Id="rId43" Type="http://schemas.openxmlformats.org/officeDocument/2006/relationships/hyperlink" Target="https://www.gov.scot/publications/fairer-scotland-duty-guidance-public-bodies/" TargetMode="External"/><Relationship Id="rId48" Type="http://schemas.openxmlformats.org/officeDocument/2006/relationships/chart" Target="charts/chart26.xml"/><Relationship Id="rId56" Type="http://schemas.openxmlformats.org/officeDocument/2006/relationships/chart" Target="charts/chart34.xml"/><Relationship Id="rId64" Type="http://schemas.openxmlformats.org/officeDocument/2006/relationships/hyperlink" Target="https://www.scotlandscensus.gov.uk" TargetMode="External"/><Relationship Id="rId69" Type="http://schemas.openxmlformats.org/officeDocument/2006/relationships/chart" Target="charts/chart44.xml"/><Relationship Id="rId77" Type="http://schemas.openxmlformats.org/officeDocument/2006/relationships/hyperlink" Target="https://turasdata.nes.nhs.scot/data-and-reports/official-workforce-statistics/all-official-statistics-publications/03-june-2025-workforce/?pageid=14061" TargetMode="External"/><Relationship Id="rId8" Type="http://schemas.openxmlformats.org/officeDocument/2006/relationships/webSettings" Target="webSettings.xml"/><Relationship Id="rId51" Type="http://schemas.openxmlformats.org/officeDocument/2006/relationships/chart" Target="charts/chart29.xml"/><Relationship Id="rId72" Type="http://schemas.openxmlformats.org/officeDocument/2006/relationships/chart" Target="charts/chart45.xml"/><Relationship Id="rId80" Type="http://schemas.openxmlformats.org/officeDocument/2006/relationships/chart" Target="charts/chart49.xml"/><Relationship Id="rId85" Type="http://schemas.openxmlformats.org/officeDocument/2006/relationships/hyperlink" Target="https://www.nhsgoldenjubilee.co.uk/publications/reports/equalities/equalities-outcomes-2025-29/equality-outcomes-diversify-talent" TargetMode="External"/><Relationship Id="rId93"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chart" Target="charts/chart1.xml"/><Relationship Id="rId17" Type="http://schemas.openxmlformats.org/officeDocument/2006/relationships/chart" Target="charts/chart6.xml"/><Relationship Id="rId25" Type="http://schemas.openxmlformats.org/officeDocument/2006/relationships/chart" Target="charts/chart14.xml"/><Relationship Id="rId33" Type="http://schemas.openxmlformats.org/officeDocument/2006/relationships/hyperlink" Target="https://workforce.nhs.scot/" TargetMode="External"/><Relationship Id="rId38" Type="http://schemas.openxmlformats.org/officeDocument/2006/relationships/hyperlink" Target="https://workforce.nhs.scot/policies/new-parent-support-policy-overview/" TargetMode="External"/><Relationship Id="rId46" Type="http://schemas.openxmlformats.org/officeDocument/2006/relationships/chart" Target="charts/chart24.xml"/><Relationship Id="rId59" Type="http://schemas.openxmlformats.org/officeDocument/2006/relationships/chart" Target="charts/chart37.xml"/><Relationship Id="rId67" Type="http://schemas.openxmlformats.org/officeDocument/2006/relationships/chart" Target="charts/chart42.xml"/><Relationship Id="rId20" Type="http://schemas.openxmlformats.org/officeDocument/2006/relationships/chart" Target="charts/chart9.xml"/><Relationship Id="rId41" Type="http://schemas.openxmlformats.org/officeDocument/2006/relationships/hyperlink" Target="https://www.nhsgoldenjubilee.co.uk/application/files/1616/2642/7823/Health__Wellbeing_Strategy_3.pdf" TargetMode="External"/><Relationship Id="rId54" Type="http://schemas.openxmlformats.org/officeDocument/2006/relationships/chart" Target="charts/chart32.xml"/><Relationship Id="rId62" Type="http://schemas.openxmlformats.org/officeDocument/2006/relationships/chart" Target="charts/chart39.xml"/><Relationship Id="rId70" Type="http://schemas.openxmlformats.org/officeDocument/2006/relationships/hyperlink" Target="https://www.scotlandscensus.gov.uk" TargetMode="External"/><Relationship Id="rId75" Type="http://schemas.openxmlformats.org/officeDocument/2006/relationships/chart" Target="charts/chart47.xml"/><Relationship Id="rId83" Type="http://schemas.openxmlformats.org/officeDocument/2006/relationships/hyperlink" Target="https://www.gov.uk/guidance/equality-act-2010-guidance" TargetMode="External"/><Relationship Id="rId88" Type="http://schemas.openxmlformats.org/officeDocument/2006/relationships/hyperlink" Target="https://www.nhsgoldenjubilee.co.uk/publications/reports/equalities/equalities-outcomes-2025-29" TargetMode="External"/><Relationship Id="rId91"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chart" Target="charts/chart4.xml"/><Relationship Id="rId23" Type="http://schemas.openxmlformats.org/officeDocument/2006/relationships/chart" Target="charts/chart12.xml"/><Relationship Id="rId28" Type="http://schemas.openxmlformats.org/officeDocument/2006/relationships/chart" Target="charts/chart17.xml"/><Relationship Id="rId36" Type="http://schemas.openxmlformats.org/officeDocument/2006/relationships/chart" Target="charts/chart22.xml"/><Relationship Id="rId49" Type="http://schemas.openxmlformats.org/officeDocument/2006/relationships/chart" Target="charts/chart27.xml"/><Relationship Id="rId57" Type="http://schemas.openxmlformats.org/officeDocument/2006/relationships/chart" Target="charts/chart35.xml"/><Relationship Id="rId10" Type="http://schemas.openxmlformats.org/officeDocument/2006/relationships/endnotes" Target="endnotes.xml"/><Relationship Id="rId31" Type="http://schemas.openxmlformats.org/officeDocument/2006/relationships/chart" Target="charts/chart20.xml"/><Relationship Id="rId44" Type="http://schemas.openxmlformats.org/officeDocument/2006/relationships/hyperlink" Target="https://www.scotlandscensus.gov.uk" TargetMode="External"/><Relationship Id="rId52" Type="http://schemas.openxmlformats.org/officeDocument/2006/relationships/chart" Target="charts/chart30.xml"/><Relationship Id="rId60" Type="http://schemas.openxmlformats.org/officeDocument/2006/relationships/hyperlink" Target="https://www.scotlandscensus.gov.uk" TargetMode="External"/><Relationship Id="rId65" Type="http://schemas.openxmlformats.org/officeDocument/2006/relationships/hyperlink" Target="https://turasdata.nes.nhs.scot/data-and-reports/official-workforce-statistics/all-official-statistics-publications/03-june-2025-workforce/?pageid=14061" TargetMode="External"/><Relationship Id="rId73" Type="http://schemas.openxmlformats.org/officeDocument/2006/relationships/chart" Target="charts/chart46.xml"/><Relationship Id="rId78" Type="http://schemas.openxmlformats.org/officeDocument/2006/relationships/hyperlink" Target="https://turasdata.nes.nhs.scot/data-and-reports/official-workforce-statistics/all-official-statistics-publications/03-june-2025-workforce/?pageid=14061" TargetMode="External"/><Relationship Id="rId81" Type="http://schemas.openxmlformats.org/officeDocument/2006/relationships/hyperlink" Target="https://www.nhsgoldenjubilee.co.uk/working-us/supporting-our-staff/health-and-wellbeing-hub" TargetMode="External"/><Relationship Id="rId86" Type="http://schemas.openxmlformats.org/officeDocument/2006/relationships/hyperlink" Target="https://scottish.sharepoint.com/:w:/r/sites/StaffNet/_layouts/15/Doc.aspx?sourcedoc=%7BF1675B47-4893-4107-929C-011DCBA10FAE%7D&amp;file=NHS%20Golden%20Jubilee%20Embracing%20Equality%2C%20Diversity%20and%20Human%20Rights%20Policy.doc&amp;action=default&amp;mobileredirect=true" TargetMode="External"/><Relationship Id="rId9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s>
</file>

<file path=word/_rels/footnotes.xml.rels><?xml version="1.0" encoding="UTF-8" standalone="yes"?>
<Relationships xmlns="http://schemas.openxmlformats.org/package/2006/relationships"><Relationship Id="rId2" Type="http://schemas.openxmlformats.org/officeDocument/2006/relationships/hyperlink" Target="https://pubmed.ncbi.nlm.nih.gov/10902052/" TargetMode="External"/><Relationship Id="rId1" Type="http://schemas.openxmlformats.org/officeDocument/2006/relationships/hyperlink" Target="https://turasdata.nes.nhs.scot/data-and-reports/official-workforce-statistics/?pageid=1243"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xlsx"/></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package" Target="../embeddings/Microsoft_Excel_Worksheet1.xlsx"/></Relationships>
</file>

<file path=word/charts/_rels/chart7.xml.rels><?xml version="1.0" encoding="UTF-8" standalone="yes"?>
<Relationships xmlns="http://schemas.openxmlformats.org/package/2006/relationships"><Relationship Id="rId3" Type="http://schemas.openxmlformats.org/officeDocument/2006/relationships/oleObject" Target="file:///C:\Users\wilsond2\Downloads\Starters_Staff_v8.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C:\Users\wilsond2\Downloads\Starters_Staff_v8.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10.xml"/><Relationship Id="rId1" Type="http://schemas.microsoft.com/office/2011/relationships/chartStyle" Target="style10.xml"/><Relationship Id="rId4" Type="http://schemas.openxmlformats.org/officeDocument/2006/relationships/package" Target="../embeddings/Microsoft_Excel_Worksheet2.xlsx"/></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12.xml"/><Relationship Id="rId1" Type="http://schemas.microsoft.com/office/2011/relationships/chartStyle" Target="style12.xml"/><Relationship Id="rId4" Type="http://schemas.openxmlformats.org/officeDocument/2006/relationships/package" Target="../embeddings/Microsoft_Excel_Worksheet4.xlsx"/></Relationships>
</file>

<file path=word/charts/_rels/chart13.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ickness%20Absence%20by%20Directorate%2001.04.24%20to%2031.03.25.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14.xml"/><Relationship Id="rId1" Type="http://schemas.microsoft.com/office/2011/relationships/chartStyle" Target="style14.xml"/><Relationship Id="rId4" Type="http://schemas.openxmlformats.org/officeDocument/2006/relationships/package" Target="../embeddings/Microsoft_Excel_Worksheet5.xlsx"/></Relationships>
</file>

<file path=word/charts/_rels/chart15.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15.xml"/><Relationship Id="rId1" Type="http://schemas.microsoft.com/office/2011/relationships/chartStyle" Target="style15.xml"/><Relationship Id="rId4" Type="http://schemas.openxmlformats.org/officeDocument/2006/relationships/package" Target="../embeddings/Microsoft_Excel_Worksheet6.xlsx"/></Relationships>
</file>

<file path=word/charts/_rels/chart16.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16.xml"/><Relationship Id="rId1" Type="http://schemas.microsoft.com/office/2011/relationships/chartStyle" Target="style16.xml"/><Relationship Id="rId4" Type="http://schemas.openxmlformats.org/officeDocument/2006/relationships/package" Target="../embeddings/Microsoft_Excel_Worksheet7.xlsx"/></Relationships>
</file>

<file path=word/charts/_rels/chart17.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package" Target="../embeddings/Microsoft_Excel_Worksheet8.xlsx"/></Relationships>
</file>

<file path=word/charts/_rels/chart18.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18.xml"/><Relationship Id="rId1" Type="http://schemas.microsoft.com/office/2011/relationships/chartStyle" Target="style18.xml"/><Relationship Id="rId4" Type="http://schemas.openxmlformats.org/officeDocument/2006/relationships/package" Target="../embeddings/Microsoft_Excel_Worksheet9.xlsx"/></Relationships>
</file>

<file path=word/charts/_rels/chart19.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19.xml"/><Relationship Id="rId1" Type="http://schemas.microsoft.com/office/2011/relationships/chartStyle" Target="style19.xml"/><Relationship Id="rId4" Type="http://schemas.openxmlformats.org/officeDocument/2006/relationships/package" Target="../embeddings/Microsoft_Excel_Worksheet10.xlsx"/></Relationships>
</file>

<file path=word/charts/_rels/chart20.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ickness%20Absence%2001.04.24%20to%2031.03.25.xlsx"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All%20Absences%2001.04.24%20to%2031.03.25.xlsx"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25.xml"/><Relationship Id="rId1" Type="http://schemas.microsoft.com/office/2011/relationships/chartStyle" Target="style25.xml"/><Relationship Id="rId4" Type="http://schemas.openxmlformats.org/officeDocument/2006/relationships/package" Target="../embeddings/Microsoft_Excel_Worksheet11.xlsx"/></Relationships>
</file>

<file path=word/charts/_rels/chart26.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26.xml"/><Relationship Id="rId1" Type="http://schemas.microsoft.com/office/2011/relationships/chartStyle" Target="style26.xml"/><Relationship Id="rId4" Type="http://schemas.openxmlformats.org/officeDocument/2006/relationships/package" Target="../embeddings/Microsoft_Excel_Worksheet12.xlsx"/></Relationships>
</file>

<file path=word/charts/_rels/chart27.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file:///\\nwtc-filesrv\HRPrivate$\Work\Workforce%20Monitoring\01.04.23%20to%2031.03.24\Staff%20List%20as%20at%2031.03.24.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oleObject" Target="file:///\\nwtc-filesrv\HRPrivate$\Work\Workforce%20Monitoring\01.04.23%20to%2031.03.24\Staff%20List%20as%20at%2031.03.24.xlsx" TargetMode="External"/><Relationship Id="rId2" Type="http://schemas.microsoft.com/office/2011/relationships/chartColorStyle" Target="colors29.xml"/><Relationship Id="rId1" Type="http://schemas.microsoft.com/office/2011/relationships/chartStyle" Target="style29.xml"/></Relationships>
</file>

<file path=word/charts/_rels/chart30.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30.xml"/><Relationship Id="rId1" Type="http://schemas.microsoft.com/office/2011/relationships/chartStyle" Target="style30.xml"/></Relationships>
</file>

<file path=word/charts/_rels/chart31.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31.xml"/><Relationship Id="rId1" Type="http://schemas.microsoft.com/office/2011/relationships/chartStyle" Target="style31.xml"/></Relationships>
</file>

<file path=word/charts/_rels/chart32.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32.xml"/><Relationship Id="rId1" Type="http://schemas.microsoft.com/office/2011/relationships/chartStyle" Target="style32.xml"/></Relationships>
</file>

<file path=word/charts/_rels/chart33.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33.xml"/><Relationship Id="rId1" Type="http://schemas.microsoft.com/office/2011/relationships/chartStyle" Target="style33.xml"/></Relationships>
</file>

<file path=word/charts/_rels/chart34.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34.xml"/><Relationship Id="rId1" Type="http://schemas.microsoft.com/office/2011/relationships/chartStyle" Target="style34.xml"/></Relationships>
</file>

<file path=word/charts/_rels/chart35.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35.xml"/><Relationship Id="rId1" Type="http://schemas.microsoft.com/office/2011/relationships/chartStyle" Target="style35.xml"/></Relationships>
</file>

<file path=word/charts/_rels/chart36.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36.xml"/><Relationship Id="rId1" Type="http://schemas.microsoft.com/office/2011/relationships/chartStyle" Target="style36.xml"/></Relationships>
</file>

<file path=word/charts/_rels/chart37.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37.xml"/><Relationship Id="rId1" Type="http://schemas.microsoft.com/office/2011/relationships/chartStyle" Target="style37.xml"/></Relationships>
</file>

<file path=word/charts/_rels/chart38.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rters%2001.04.24%20to%2031.03.25.xlsx" TargetMode="External"/><Relationship Id="rId2" Type="http://schemas.microsoft.com/office/2011/relationships/chartColorStyle" Target="colors38.xml"/><Relationship Id="rId1" Type="http://schemas.microsoft.com/office/2011/relationships/chartStyle" Target="style38.xml"/></Relationships>
</file>

<file path=word/charts/_rels/chart39.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Training%20complete%2001.04.24%20to%2031.03.25.xlsx" TargetMode="External"/><Relationship Id="rId2" Type="http://schemas.microsoft.com/office/2011/relationships/chartColorStyle" Target="colors39.xml"/><Relationship Id="rId1" Type="http://schemas.microsoft.com/office/2011/relationships/chartStyle" Target="style39.xml"/></Relationships>
</file>

<file path=word/charts/_rels/chart40.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40.xml"/><Relationship Id="rId1" Type="http://schemas.microsoft.com/office/2011/relationships/chartStyle" Target="style40.xml"/></Relationships>
</file>

<file path=word/charts/_rels/chart41.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rters%2001.04.24%20to%2031.03.25.xlsx" TargetMode="External"/><Relationship Id="rId2" Type="http://schemas.microsoft.com/office/2011/relationships/chartColorStyle" Target="colors41.xml"/><Relationship Id="rId1" Type="http://schemas.microsoft.com/office/2011/relationships/chartStyle" Target="style41.xml"/></Relationships>
</file>

<file path=word/charts/_rels/chart42.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Training%20complete%2001.04.24%20to%2031.03.25.xlsx" TargetMode="External"/><Relationship Id="rId2" Type="http://schemas.microsoft.com/office/2011/relationships/chartColorStyle" Target="colors42.xml"/><Relationship Id="rId1" Type="http://schemas.microsoft.com/office/2011/relationships/chartStyle" Target="style42.xml"/></Relationships>
</file>

<file path=word/charts/_rels/chart43.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43.xml"/><Relationship Id="rId1" Type="http://schemas.microsoft.com/office/2011/relationships/chartStyle" Target="style43.xml"/></Relationships>
</file>

<file path=word/charts/_rels/chart44.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44.xml"/><Relationship Id="rId1" Type="http://schemas.microsoft.com/office/2011/relationships/chartStyle" Target="style44.xml"/></Relationships>
</file>

<file path=word/charts/_rels/chart45.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rters%2001.04.24%20to%2031.03.25.xlsx" TargetMode="External"/><Relationship Id="rId2" Type="http://schemas.microsoft.com/office/2011/relationships/chartColorStyle" Target="colors45.xml"/><Relationship Id="rId1" Type="http://schemas.microsoft.com/office/2011/relationships/chartStyle" Target="style45.xml"/></Relationships>
</file>

<file path=word/charts/_rels/chart46.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Training%20complete%2001.04.24%20to%2031.03.25.xlsx" TargetMode="External"/><Relationship Id="rId2" Type="http://schemas.microsoft.com/office/2011/relationships/chartColorStyle" Target="colors46.xml"/><Relationship Id="rId1" Type="http://schemas.microsoft.com/office/2011/relationships/chartStyle" Target="style46.xml"/></Relationships>
</file>

<file path=word/charts/_rels/chart47.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47.xml"/><Relationship Id="rId1" Type="http://schemas.microsoft.com/office/2011/relationships/chartStyle" Target="style47.xml"/><Relationship Id="rId4" Type="http://schemas.openxmlformats.org/officeDocument/2006/relationships/package" Target="../embeddings/Microsoft_Excel_Worksheet13.xlsx"/></Relationships>
</file>

<file path=word/charts/_rels/chart48.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Training%20complete%2001.04.24%20to%2031.03.25.xlsx" TargetMode="External"/><Relationship Id="rId2" Type="http://schemas.microsoft.com/office/2011/relationships/chartColorStyle" Target="colors48.xml"/><Relationship Id="rId1" Type="http://schemas.microsoft.com/office/2011/relationships/chartStyle" Target="style48.xml"/></Relationships>
</file>

<file path=word/charts/_rels/chart49.xml.rels><?xml version="1.0" encoding="UTF-8" standalone="yes"?>
<Relationships xmlns="http://schemas.openxmlformats.org/package/2006/relationships"><Relationship Id="rId3" Type="http://schemas.openxmlformats.org/officeDocument/2006/relationships/oleObject" Target="file:///\\nwtc-filesrv\Departments\HRDirectorate\HR\Private\Work\Workforce%20Monitoring\01.04.24%20to%2031.03.25\Staff%20List%2031.03.25.xlsx" TargetMode="External"/><Relationship Id="rId2" Type="http://schemas.microsoft.com/office/2011/relationships/chartColorStyle" Target="colors49.xml"/><Relationship Id="rId1" Type="http://schemas.microsoft.com/office/2011/relationships/chartStyle" Target="style49.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Proportion Of Workforce For Whom No Information Was Provided</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'Data Quality'!$G$3</c:f>
              <c:strCache>
                <c:ptCount val="1"/>
                <c:pt idx="0">
                  <c:v>2013</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Quality'!$G$4:$G$7</c:f>
              <c:numCache>
                <c:formatCode>0.0%</c:formatCode>
                <c:ptCount val="4"/>
                <c:pt idx="0">
                  <c:v>0.22600000000000001</c:v>
                </c:pt>
                <c:pt idx="1">
                  <c:v>0.254</c:v>
                </c:pt>
                <c:pt idx="2">
                  <c:v>0.14099999999999999</c:v>
                </c:pt>
                <c:pt idx="3">
                  <c:v>0.2</c:v>
                </c:pt>
              </c:numCache>
            </c:numRef>
          </c:val>
          <c:extLst>
            <c:ext xmlns:c16="http://schemas.microsoft.com/office/drawing/2014/chart" uri="{C3380CC4-5D6E-409C-BE32-E72D297353CC}">
              <c16:uniqueId val="{00000000-C966-4726-BED7-E458CB46DDB5}"/>
            </c:ext>
          </c:extLst>
        </c:ser>
        <c:ser>
          <c:idx val="1"/>
          <c:order val="1"/>
          <c:tx>
            <c:strRef>
              <c:f>'Data Quality'!$H$3</c:f>
              <c:strCache>
                <c:ptCount val="1"/>
                <c:pt idx="0">
                  <c:v>2014</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Quality'!$H$4:$H$7</c:f>
              <c:numCache>
                <c:formatCode>0.0%</c:formatCode>
                <c:ptCount val="4"/>
                <c:pt idx="0">
                  <c:v>0.16900000000000001</c:v>
                </c:pt>
                <c:pt idx="1">
                  <c:v>0.19800000000000001</c:v>
                </c:pt>
                <c:pt idx="2">
                  <c:v>0.14299999999999999</c:v>
                </c:pt>
                <c:pt idx="3">
                  <c:v>0.189</c:v>
                </c:pt>
              </c:numCache>
            </c:numRef>
          </c:val>
          <c:extLst>
            <c:ext xmlns:c16="http://schemas.microsoft.com/office/drawing/2014/chart" uri="{C3380CC4-5D6E-409C-BE32-E72D297353CC}">
              <c16:uniqueId val="{00000001-C966-4726-BED7-E458CB46DDB5}"/>
            </c:ext>
          </c:extLst>
        </c:ser>
        <c:ser>
          <c:idx val="2"/>
          <c:order val="2"/>
          <c:tx>
            <c:strRef>
              <c:f>'Data Quality'!$I$3</c:f>
              <c:strCache>
                <c:ptCount val="1"/>
                <c:pt idx="0">
                  <c:v>2015</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3"/>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Quality'!$I$4:$I$7</c:f>
              <c:numCache>
                <c:formatCode>0.0%</c:formatCode>
                <c:ptCount val="4"/>
                <c:pt idx="0">
                  <c:v>0.14799999999999999</c:v>
                </c:pt>
                <c:pt idx="1">
                  <c:v>0.17199999999999999</c:v>
                </c:pt>
                <c:pt idx="2">
                  <c:v>0.124</c:v>
                </c:pt>
                <c:pt idx="3">
                  <c:v>0.17799999999999999</c:v>
                </c:pt>
              </c:numCache>
            </c:numRef>
          </c:val>
          <c:extLst>
            <c:ext xmlns:c16="http://schemas.microsoft.com/office/drawing/2014/chart" uri="{C3380CC4-5D6E-409C-BE32-E72D297353CC}">
              <c16:uniqueId val="{00000002-C966-4726-BED7-E458CB46DDB5}"/>
            </c:ext>
          </c:extLst>
        </c:ser>
        <c:ser>
          <c:idx val="3"/>
          <c:order val="3"/>
          <c:tx>
            <c:strRef>
              <c:f>'Data Quality'!$J$3</c:f>
              <c:strCache>
                <c:ptCount val="1"/>
                <c:pt idx="0">
                  <c:v>2016</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4"/>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Quality'!$J$4:$J$7</c:f>
              <c:numCache>
                <c:formatCode>0.0%</c:formatCode>
                <c:ptCount val="4"/>
                <c:pt idx="0">
                  <c:v>0.13900000000000001</c:v>
                </c:pt>
                <c:pt idx="1">
                  <c:v>0.16</c:v>
                </c:pt>
                <c:pt idx="2">
                  <c:v>0.11700000000000001</c:v>
                </c:pt>
                <c:pt idx="3">
                  <c:v>0.16</c:v>
                </c:pt>
              </c:numCache>
            </c:numRef>
          </c:val>
          <c:extLst>
            <c:ext xmlns:c16="http://schemas.microsoft.com/office/drawing/2014/chart" uri="{C3380CC4-5D6E-409C-BE32-E72D297353CC}">
              <c16:uniqueId val="{00000003-C966-4726-BED7-E458CB46DDB5}"/>
            </c:ext>
          </c:extLst>
        </c:ser>
        <c:ser>
          <c:idx val="4"/>
          <c:order val="4"/>
          <c:tx>
            <c:strRef>
              <c:f>'Data Quality'!$K$3</c:f>
              <c:strCache>
                <c:ptCount val="1"/>
                <c:pt idx="0">
                  <c:v>2017</c:v>
                </c:pt>
              </c:strCache>
            </c:strRef>
          </c:tx>
          <c:spPr>
            <a:solidFill>
              <a:schemeClr val="accent5"/>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accent5"/>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Quality'!$K$4:$K$7</c:f>
              <c:numCache>
                <c:formatCode>0.0%</c:formatCode>
                <c:ptCount val="4"/>
                <c:pt idx="0">
                  <c:v>0.13500000000000001</c:v>
                </c:pt>
                <c:pt idx="1">
                  <c:v>0.153</c:v>
                </c:pt>
                <c:pt idx="2">
                  <c:v>0.115</c:v>
                </c:pt>
                <c:pt idx="3">
                  <c:v>0.154</c:v>
                </c:pt>
              </c:numCache>
            </c:numRef>
          </c:val>
          <c:extLst>
            <c:ext xmlns:c16="http://schemas.microsoft.com/office/drawing/2014/chart" uri="{C3380CC4-5D6E-409C-BE32-E72D297353CC}">
              <c16:uniqueId val="{00000004-C966-4726-BED7-E458CB46DDB5}"/>
            </c:ext>
          </c:extLst>
        </c:ser>
        <c:ser>
          <c:idx val="5"/>
          <c:order val="5"/>
          <c:tx>
            <c:strRef>
              <c:f>'Data Quality'!$L$3</c:f>
              <c:strCache>
                <c:ptCount val="1"/>
                <c:pt idx="0">
                  <c:v>2018</c:v>
                </c:pt>
              </c:strCache>
            </c:strRef>
          </c:tx>
          <c:spPr>
            <a:solidFill>
              <a:schemeClr val="accent6"/>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accent6"/>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Quality'!$L$4:$L$7</c:f>
              <c:numCache>
                <c:formatCode>0.0%</c:formatCode>
                <c:ptCount val="4"/>
                <c:pt idx="0">
                  <c:v>0.11899999999999999</c:v>
                </c:pt>
                <c:pt idx="1">
                  <c:v>0.14499999999999999</c:v>
                </c:pt>
                <c:pt idx="2">
                  <c:v>0.11899999999999999</c:v>
                </c:pt>
                <c:pt idx="3">
                  <c:v>0.14399999999999999</c:v>
                </c:pt>
              </c:numCache>
            </c:numRef>
          </c:val>
          <c:extLst>
            <c:ext xmlns:c16="http://schemas.microsoft.com/office/drawing/2014/chart" uri="{C3380CC4-5D6E-409C-BE32-E72D297353CC}">
              <c16:uniqueId val="{00000005-C966-4726-BED7-E458CB46DDB5}"/>
            </c:ext>
          </c:extLst>
        </c:ser>
        <c:ser>
          <c:idx val="6"/>
          <c:order val="6"/>
          <c:tx>
            <c:strRef>
              <c:f>'Data Quality'!$M$3</c:f>
              <c:strCache>
                <c:ptCount val="1"/>
                <c:pt idx="0">
                  <c:v>2019</c:v>
                </c:pt>
              </c:strCache>
            </c:strRef>
          </c:tx>
          <c:spPr>
            <a:solidFill>
              <a:schemeClr val="accent1">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lumMod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Quality'!$M$4:$M$7</c:f>
              <c:numCache>
                <c:formatCode>0.0%</c:formatCode>
                <c:ptCount val="4"/>
                <c:pt idx="0">
                  <c:v>0.13400000000000001</c:v>
                </c:pt>
                <c:pt idx="1">
                  <c:v>0.151</c:v>
                </c:pt>
                <c:pt idx="2">
                  <c:v>0.161</c:v>
                </c:pt>
                <c:pt idx="3">
                  <c:v>0.158</c:v>
                </c:pt>
              </c:numCache>
            </c:numRef>
          </c:val>
          <c:extLst>
            <c:ext xmlns:c16="http://schemas.microsoft.com/office/drawing/2014/chart" uri="{C3380CC4-5D6E-409C-BE32-E72D297353CC}">
              <c16:uniqueId val="{00000006-C966-4726-BED7-E458CB46DDB5}"/>
            </c:ext>
          </c:extLst>
        </c:ser>
        <c:ser>
          <c:idx val="7"/>
          <c:order val="7"/>
          <c:tx>
            <c:strRef>
              <c:f>'Data Quality'!$N$3</c:f>
              <c:strCache>
                <c:ptCount val="1"/>
                <c:pt idx="0">
                  <c:v>2020</c:v>
                </c:pt>
              </c:strCache>
            </c:strRef>
          </c:tx>
          <c:spPr>
            <a:solidFill>
              <a:schemeClr val="accent2">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lumMod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Quality'!$N$4:$N$7</c:f>
              <c:numCache>
                <c:formatCode>0.0%</c:formatCode>
                <c:ptCount val="4"/>
                <c:pt idx="0">
                  <c:v>0.125</c:v>
                </c:pt>
                <c:pt idx="1">
                  <c:v>0.14299999999999999</c:v>
                </c:pt>
                <c:pt idx="2">
                  <c:v>0.14499999999999999</c:v>
                </c:pt>
                <c:pt idx="3">
                  <c:v>0.14899999999999999</c:v>
                </c:pt>
              </c:numCache>
            </c:numRef>
          </c:val>
          <c:extLst>
            <c:ext xmlns:c16="http://schemas.microsoft.com/office/drawing/2014/chart" uri="{C3380CC4-5D6E-409C-BE32-E72D297353CC}">
              <c16:uniqueId val="{00000007-C966-4726-BED7-E458CB46DDB5}"/>
            </c:ext>
          </c:extLst>
        </c:ser>
        <c:ser>
          <c:idx val="8"/>
          <c:order val="8"/>
          <c:tx>
            <c:strRef>
              <c:f>'Data Quality'!$O$3</c:f>
              <c:strCache>
                <c:ptCount val="1"/>
                <c:pt idx="0">
                  <c:v>2021</c:v>
                </c:pt>
              </c:strCache>
            </c:strRef>
          </c:tx>
          <c:spPr>
            <a:solidFill>
              <a:schemeClr val="accent3">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3">
                        <a:lumMod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Quality'!$O$4:$O$7</c:f>
              <c:numCache>
                <c:formatCode>0.0%</c:formatCode>
                <c:ptCount val="4"/>
                <c:pt idx="0">
                  <c:v>0.11799999999999999</c:v>
                </c:pt>
                <c:pt idx="1">
                  <c:v>0.13200000000000001</c:v>
                </c:pt>
                <c:pt idx="2">
                  <c:v>0.13100000000000001</c:v>
                </c:pt>
                <c:pt idx="3">
                  <c:v>0.14299999999999999</c:v>
                </c:pt>
              </c:numCache>
            </c:numRef>
          </c:val>
          <c:extLst>
            <c:ext xmlns:c16="http://schemas.microsoft.com/office/drawing/2014/chart" uri="{C3380CC4-5D6E-409C-BE32-E72D297353CC}">
              <c16:uniqueId val="{00000008-C966-4726-BED7-E458CB46DDB5}"/>
            </c:ext>
          </c:extLst>
        </c:ser>
        <c:ser>
          <c:idx val="9"/>
          <c:order val="9"/>
          <c:tx>
            <c:strRef>
              <c:f>'Data Quality'!$P$3</c:f>
              <c:strCache>
                <c:ptCount val="1"/>
                <c:pt idx="0">
                  <c:v>2022</c:v>
                </c:pt>
              </c:strCache>
            </c:strRef>
          </c:tx>
          <c:spPr>
            <a:solidFill>
              <a:schemeClr val="accent4">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4">
                        <a:lumMod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Quality'!$P$4:$P$7</c:f>
              <c:numCache>
                <c:formatCode>0.0%</c:formatCode>
                <c:ptCount val="4"/>
                <c:pt idx="0">
                  <c:v>0.108</c:v>
                </c:pt>
                <c:pt idx="1">
                  <c:v>0.121</c:v>
                </c:pt>
                <c:pt idx="2">
                  <c:v>0.11899999999999999</c:v>
                </c:pt>
                <c:pt idx="3">
                  <c:v>0.13300000000000001</c:v>
                </c:pt>
              </c:numCache>
            </c:numRef>
          </c:val>
          <c:extLst>
            <c:ext xmlns:c16="http://schemas.microsoft.com/office/drawing/2014/chart" uri="{C3380CC4-5D6E-409C-BE32-E72D297353CC}">
              <c16:uniqueId val="{00000009-C966-4726-BED7-E458CB46DDB5}"/>
            </c:ext>
          </c:extLst>
        </c:ser>
        <c:ser>
          <c:idx val="10"/>
          <c:order val="10"/>
          <c:tx>
            <c:strRef>
              <c:f>'Data Quality'!$Q$3</c:f>
              <c:strCache>
                <c:ptCount val="1"/>
                <c:pt idx="0">
                  <c:v>2023</c:v>
                </c:pt>
              </c:strCache>
            </c:strRef>
          </c:tx>
          <c:spPr>
            <a:solidFill>
              <a:schemeClr val="accent5">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5">
                        <a:lumMod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Quality'!$Q$4:$Q$7</c:f>
              <c:numCache>
                <c:formatCode>0.0%</c:formatCode>
                <c:ptCount val="4"/>
                <c:pt idx="0">
                  <c:v>0.10199999999999999</c:v>
                </c:pt>
                <c:pt idx="1">
                  <c:v>0.113</c:v>
                </c:pt>
                <c:pt idx="2">
                  <c:v>0.107</c:v>
                </c:pt>
                <c:pt idx="3">
                  <c:v>0.122</c:v>
                </c:pt>
              </c:numCache>
            </c:numRef>
          </c:val>
          <c:extLst>
            <c:ext xmlns:c16="http://schemas.microsoft.com/office/drawing/2014/chart" uri="{C3380CC4-5D6E-409C-BE32-E72D297353CC}">
              <c16:uniqueId val="{0000000A-C966-4726-BED7-E458CB46DDB5}"/>
            </c:ext>
          </c:extLst>
        </c:ser>
        <c:ser>
          <c:idx val="11"/>
          <c:order val="11"/>
          <c:tx>
            <c:strRef>
              <c:f>'Data Quality'!$R$3</c:f>
              <c:strCache>
                <c:ptCount val="1"/>
                <c:pt idx="0">
                  <c:v>2024</c:v>
                </c:pt>
              </c:strCache>
            </c:strRef>
          </c:tx>
          <c:spPr>
            <a:solidFill>
              <a:schemeClr val="accent6">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6">
                        <a:lumMod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Quality'!$R$4:$R$7</c:f>
              <c:numCache>
                <c:formatCode>0.0%</c:formatCode>
                <c:ptCount val="4"/>
                <c:pt idx="0">
                  <c:v>9.3600000000000003E-2</c:v>
                </c:pt>
                <c:pt idx="1">
                  <c:v>0.1016</c:v>
                </c:pt>
                <c:pt idx="2">
                  <c:v>0.11799999999999999</c:v>
                </c:pt>
                <c:pt idx="3">
                  <c:v>0.13200000000000001</c:v>
                </c:pt>
              </c:numCache>
            </c:numRef>
          </c:val>
          <c:extLst>
            <c:ext xmlns:c16="http://schemas.microsoft.com/office/drawing/2014/chart" uri="{C3380CC4-5D6E-409C-BE32-E72D297353CC}">
              <c16:uniqueId val="{0000000B-C966-4726-BED7-E458CB46DDB5}"/>
            </c:ext>
          </c:extLst>
        </c:ser>
        <c:ser>
          <c:idx val="12"/>
          <c:order val="12"/>
          <c:tx>
            <c:strRef>
              <c:f>'Data Quality'!$S$3</c:f>
              <c:strCache>
                <c:ptCount val="1"/>
                <c:pt idx="0">
                  <c:v>2025</c:v>
                </c:pt>
              </c:strCache>
            </c:strRef>
          </c:tx>
          <c:spPr>
            <a:solidFill>
              <a:schemeClr val="accent1">
                <a:lumMod val="80000"/>
                <a:lumOff val="2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tx2">
                        <a:lumMod val="40000"/>
                        <a:lumOff val="6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'Data Quality'!$F$4:$F$7</c:f>
              <c:strCache>
                <c:ptCount val="4"/>
                <c:pt idx="0">
                  <c:v>Ethnicity</c:v>
                </c:pt>
                <c:pt idx="1">
                  <c:v>Religion and Belief</c:v>
                </c:pt>
                <c:pt idx="2">
                  <c:v>Disability</c:v>
                </c:pt>
                <c:pt idx="3">
                  <c:v>Sexual Orientation</c:v>
                </c:pt>
              </c:strCache>
            </c:strRef>
          </c:cat>
          <c:val>
            <c:numRef>
              <c:f>'Data Quality'!$S$4:$S$7</c:f>
              <c:numCache>
                <c:formatCode>0.0%</c:formatCode>
                <c:ptCount val="4"/>
                <c:pt idx="0">
                  <c:v>8.5999999999999993E-2</c:v>
                </c:pt>
                <c:pt idx="1">
                  <c:v>9.6000000000000002E-2</c:v>
                </c:pt>
                <c:pt idx="2">
                  <c:v>0.11699999999999999</c:v>
                </c:pt>
                <c:pt idx="3">
                  <c:v>0.124</c:v>
                </c:pt>
              </c:numCache>
            </c:numRef>
          </c:val>
          <c:extLst>
            <c:ext xmlns:c16="http://schemas.microsoft.com/office/drawing/2014/chart" uri="{C3380CC4-5D6E-409C-BE32-E72D297353CC}">
              <c16:uniqueId val="{0000000C-C966-4726-BED7-E458CB46DDB5}"/>
            </c:ext>
          </c:extLst>
        </c:ser>
        <c:dLbls>
          <c:dLblPos val="outEnd"/>
          <c:showLegendKey val="0"/>
          <c:showVal val="1"/>
          <c:showCatName val="0"/>
          <c:showSerName val="0"/>
          <c:showPercent val="0"/>
          <c:showBubbleSize val="0"/>
        </c:dLbls>
        <c:gapWidth val="219"/>
        <c:overlap val="-27"/>
        <c:axId val="678344080"/>
        <c:axId val="678342768"/>
      </c:barChart>
      <c:catAx>
        <c:axId val="6783440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8342768"/>
        <c:crosses val="autoZero"/>
        <c:auto val="1"/>
        <c:lblAlgn val="ctr"/>
        <c:lblOffset val="100"/>
        <c:noMultiLvlLbl val="0"/>
      </c:catAx>
      <c:valAx>
        <c:axId val="678342768"/>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8344080"/>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Headcount By Directorate</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'Current Workforce'!$I$3</c:f>
              <c:strCache>
                <c:ptCount val="1"/>
                <c:pt idx="0">
                  <c:v>2015</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'Current Workforce'!$H$4:$H$7</c:f>
              <c:strCache>
                <c:ptCount val="4"/>
                <c:pt idx="0">
                  <c:v>Corporate</c:v>
                </c:pt>
                <c:pt idx="1">
                  <c:v>Golden Jubilee Conference Hotel</c:v>
                </c:pt>
                <c:pt idx="2">
                  <c:v>Heart, Lung and Diagnostic Services</c:v>
                </c:pt>
                <c:pt idx="3">
                  <c:v>National Elective Services</c:v>
                </c:pt>
              </c:strCache>
            </c:strRef>
          </c:cat>
          <c:val>
            <c:numRef>
              <c:f>'Current Workforce'!$I$4:$I$7</c:f>
              <c:numCache>
                <c:formatCode>General</c:formatCode>
                <c:ptCount val="4"/>
                <c:pt idx="0">
                  <c:v>419</c:v>
                </c:pt>
                <c:pt idx="1">
                  <c:v>82</c:v>
                </c:pt>
                <c:pt idx="2">
                  <c:v>384</c:v>
                </c:pt>
                <c:pt idx="3">
                  <c:v>803</c:v>
                </c:pt>
              </c:numCache>
            </c:numRef>
          </c:val>
          <c:extLst>
            <c:ext xmlns:c16="http://schemas.microsoft.com/office/drawing/2014/chart" uri="{C3380CC4-5D6E-409C-BE32-E72D297353CC}">
              <c16:uniqueId val="{00000000-61BF-4F73-BBF0-7B95CAD9A1CA}"/>
            </c:ext>
          </c:extLst>
        </c:ser>
        <c:ser>
          <c:idx val="1"/>
          <c:order val="1"/>
          <c:tx>
            <c:strRef>
              <c:f>'Current Workforce'!$J$3</c:f>
              <c:strCache>
                <c:ptCount val="1"/>
                <c:pt idx="0">
                  <c:v>2016</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'Current Workforce'!$H$4:$H$7</c:f>
              <c:strCache>
                <c:ptCount val="4"/>
                <c:pt idx="0">
                  <c:v>Corporate</c:v>
                </c:pt>
                <c:pt idx="1">
                  <c:v>Golden Jubilee Conference Hotel</c:v>
                </c:pt>
                <c:pt idx="2">
                  <c:v>Heart, Lung and Diagnostic Services</c:v>
                </c:pt>
                <c:pt idx="3">
                  <c:v>National Elective Services</c:v>
                </c:pt>
              </c:strCache>
            </c:strRef>
          </c:cat>
          <c:val>
            <c:numRef>
              <c:f>'Current Workforce'!$J$4:$J$7</c:f>
              <c:numCache>
                <c:formatCode>General</c:formatCode>
                <c:ptCount val="4"/>
                <c:pt idx="0">
                  <c:v>437</c:v>
                </c:pt>
                <c:pt idx="1">
                  <c:v>91</c:v>
                </c:pt>
                <c:pt idx="2">
                  <c:v>395</c:v>
                </c:pt>
                <c:pt idx="3">
                  <c:v>828</c:v>
                </c:pt>
              </c:numCache>
            </c:numRef>
          </c:val>
          <c:extLst>
            <c:ext xmlns:c16="http://schemas.microsoft.com/office/drawing/2014/chart" uri="{C3380CC4-5D6E-409C-BE32-E72D297353CC}">
              <c16:uniqueId val="{00000001-61BF-4F73-BBF0-7B95CAD9A1CA}"/>
            </c:ext>
          </c:extLst>
        </c:ser>
        <c:ser>
          <c:idx val="2"/>
          <c:order val="2"/>
          <c:tx>
            <c:strRef>
              <c:f>'Current Workforce'!$K$3</c:f>
              <c:strCache>
                <c:ptCount val="1"/>
                <c:pt idx="0">
                  <c:v>2017</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3"/>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'Current Workforce'!$H$4:$H$7</c:f>
              <c:strCache>
                <c:ptCount val="4"/>
                <c:pt idx="0">
                  <c:v>Corporate</c:v>
                </c:pt>
                <c:pt idx="1">
                  <c:v>Golden Jubilee Conference Hotel</c:v>
                </c:pt>
                <c:pt idx="2">
                  <c:v>Heart, Lung and Diagnostic Services</c:v>
                </c:pt>
                <c:pt idx="3">
                  <c:v>National Elective Services</c:v>
                </c:pt>
              </c:strCache>
            </c:strRef>
          </c:cat>
          <c:val>
            <c:numRef>
              <c:f>'Current Workforce'!$K$4:$K$7</c:f>
              <c:numCache>
                <c:formatCode>General</c:formatCode>
                <c:ptCount val="4"/>
                <c:pt idx="0">
                  <c:v>437</c:v>
                </c:pt>
                <c:pt idx="1">
                  <c:v>94</c:v>
                </c:pt>
                <c:pt idx="2">
                  <c:v>414</c:v>
                </c:pt>
                <c:pt idx="3">
                  <c:v>844</c:v>
                </c:pt>
              </c:numCache>
            </c:numRef>
          </c:val>
          <c:extLst>
            <c:ext xmlns:c16="http://schemas.microsoft.com/office/drawing/2014/chart" uri="{C3380CC4-5D6E-409C-BE32-E72D297353CC}">
              <c16:uniqueId val="{00000002-61BF-4F73-BBF0-7B95CAD9A1CA}"/>
            </c:ext>
          </c:extLst>
        </c:ser>
        <c:ser>
          <c:idx val="3"/>
          <c:order val="3"/>
          <c:tx>
            <c:strRef>
              <c:f>'Current Workforce'!$L$3</c:f>
              <c:strCache>
                <c:ptCount val="1"/>
                <c:pt idx="0">
                  <c:v>2018</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4"/>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'Current Workforce'!$H$4:$H$7</c:f>
              <c:strCache>
                <c:ptCount val="4"/>
                <c:pt idx="0">
                  <c:v>Corporate</c:v>
                </c:pt>
                <c:pt idx="1">
                  <c:v>Golden Jubilee Conference Hotel</c:v>
                </c:pt>
                <c:pt idx="2">
                  <c:v>Heart, Lung and Diagnostic Services</c:v>
                </c:pt>
                <c:pt idx="3">
                  <c:v>National Elective Services</c:v>
                </c:pt>
              </c:strCache>
            </c:strRef>
          </c:cat>
          <c:val>
            <c:numRef>
              <c:f>'Current Workforce'!$L$4:$L$7</c:f>
              <c:numCache>
                <c:formatCode>General</c:formatCode>
                <c:ptCount val="4"/>
                <c:pt idx="0">
                  <c:v>474</c:v>
                </c:pt>
                <c:pt idx="1">
                  <c:v>95</c:v>
                </c:pt>
                <c:pt idx="2">
                  <c:v>392</c:v>
                </c:pt>
                <c:pt idx="3">
                  <c:v>860</c:v>
                </c:pt>
              </c:numCache>
            </c:numRef>
          </c:val>
          <c:extLst>
            <c:ext xmlns:c16="http://schemas.microsoft.com/office/drawing/2014/chart" uri="{C3380CC4-5D6E-409C-BE32-E72D297353CC}">
              <c16:uniqueId val="{00000003-61BF-4F73-BBF0-7B95CAD9A1CA}"/>
            </c:ext>
          </c:extLst>
        </c:ser>
        <c:ser>
          <c:idx val="4"/>
          <c:order val="4"/>
          <c:tx>
            <c:strRef>
              <c:f>'Current Workforce'!$M$3</c:f>
              <c:strCache>
                <c:ptCount val="1"/>
                <c:pt idx="0">
                  <c:v>2019</c:v>
                </c:pt>
              </c:strCache>
            </c:strRef>
          </c:tx>
          <c:spPr>
            <a:solidFill>
              <a:schemeClr val="accent5"/>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5"/>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'Current Workforce'!$H$4:$H$7</c:f>
              <c:strCache>
                <c:ptCount val="4"/>
                <c:pt idx="0">
                  <c:v>Corporate</c:v>
                </c:pt>
                <c:pt idx="1">
                  <c:v>Golden Jubilee Conference Hotel</c:v>
                </c:pt>
                <c:pt idx="2">
                  <c:v>Heart, Lung and Diagnostic Services</c:v>
                </c:pt>
                <c:pt idx="3">
                  <c:v>National Elective Services</c:v>
                </c:pt>
              </c:strCache>
            </c:strRef>
          </c:cat>
          <c:val>
            <c:numRef>
              <c:f>'Current Workforce'!$M$4:$M$7</c:f>
              <c:numCache>
                <c:formatCode>General</c:formatCode>
                <c:ptCount val="4"/>
                <c:pt idx="0">
                  <c:v>505</c:v>
                </c:pt>
                <c:pt idx="1">
                  <c:v>93</c:v>
                </c:pt>
                <c:pt idx="2">
                  <c:v>406</c:v>
                </c:pt>
                <c:pt idx="3">
                  <c:v>815</c:v>
                </c:pt>
              </c:numCache>
            </c:numRef>
          </c:val>
          <c:extLst>
            <c:ext xmlns:c16="http://schemas.microsoft.com/office/drawing/2014/chart" uri="{C3380CC4-5D6E-409C-BE32-E72D297353CC}">
              <c16:uniqueId val="{00000004-61BF-4F73-BBF0-7B95CAD9A1CA}"/>
            </c:ext>
          </c:extLst>
        </c:ser>
        <c:ser>
          <c:idx val="5"/>
          <c:order val="5"/>
          <c:tx>
            <c:strRef>
              <c:f>'Current Workforce'!$N$3</c:f>
              <c:strCache>
                <c:ptCount val="1"/>
                <c:pt idx="0">
                  <c:v>2020</c:v>
                </c:pt>
              </c:strCache>
            </c:strRef>
          </c:tx>
          <c:spPr>
            <a:solidFill>
              <a:schemeClr val="accent6"/>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6"/>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'Current Workforce'!$H$4:$H$7</c:f>
              <c:strCache>
                <c:ptCount val="4"/>
                <c:pt idx="0">
                  <c:v>Corporate</c:v>
                </c:pt>
                <c:pt idx="1">
                  <c:v>Golden Jubilee Conference Hotel</c:v>
                </c:pt>
                <c:pt idx="2">
                  <c:v>Heart, Lung and Diagnostic Services</c:v>
                </c:pt>
                <c:pt idx="3">
                  <c:v>National Elective Services</c:v>
                </c:pt>
              </c:strCache>
            </c:strRef>
          </c:cat>
          <c:val>
            <c:numRef>
              <c:f>'Current Workforce'!$N$4:$N$7</c:f>
              <c:numCache>
                <c:formatCode>General</c:formatCode>
                <c:ptCount val="4"/>
                <c:pt idx="0">
                  <c:v>512</c:v>
                </c:pt>
                <c:pt idx="1">
                  <c:v>94</c:v>
                </c:pt>
                <c:pt idx="2">
                  <c:v>723</c:v>
                </c:pt>
                <c:pt idx="3">
                  <c:v>532</c:v>
                </c:pt>
              </c:numCache>
            </c:numRef>
          </c:val>
          <c:extLst>
            <c:ext xmlns:c16="http://schemas.microsoft.com/office/drawing/2014/chart" uri="{C3380CC4-5D6E-409C-BE32-E72D297353CC}">
              <c16:uniqueId val="{00000005-61BF-4F73-BBF0-7B95CAD9A1CA}"/>
            </c:ext>
          </c:extLst>
        </c:ser>
        <c:ser>
          <c:idx val="6"/>
          <c:order val="6"/>
          <c:tx>
            <c:strRef>
              <c:f>'Current Workforce'!$O$3</c:f>
              <c:strCache>
                <c:ptCount val="1"/>
                <c:pt idx="0">
                  <c:v>2021</c:v>
                </c:pt>
              </c:strCache>
            </c:strRef>
          </c:tx>
          <c:spPr>
            <a:solidFill>
              <a:schemeClr val="accent1">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lumMod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'Current Workforce'!$H$4:$H$7</c:f>
              <c:strCache>
                <c:ptCount val="4"/>
                <c:pt idx="0">
                  <c:v>Corporate</c:v>
                </c:pt>
                <c:pt idx="1">
                  <c:v>Golden Jubilee Conference Hotel</c:v>
                </c:pt>
                <c:pt idx="2">
                  <c:v>Heart, Lung and Diagnostic Services</c:v>
                </c:pt>
                <c:pt idx="3">
                  <c:v>National Elective Services</c:v>
                </c:pt>
              </c:strCache>
            </c:strRef>
          </c:cat>
          <c:val>
            <c:numRef>
              <c:f>'Current Workforce'!$O$4:$O$7</c:f>
              <c:numCache>
                <c:formatCode>General</c:formatCode>
                <c:ptCount val="4"/>
                <c:pt idx="0">
                  <c:v>568</c:v>
                </c:pt>
                <c:pt idx="1">
                  <c:v>87</c:v>
                </c:pt>
                <c:pt idx="2">
                  <c:v>771</c:v>
                </c:pt>
                <c:pt idx="3">
                  <c:v>640</c:v>
                </c:pt>
              </c:numCache>
            </c:numRef>
          </c:val>
          <c:extLst>
            <c:ext xmlns:c16="http://schemas.microsoft.com/office/drawing/2014/chart" uri="{C3380CC4-5D6E-409C-BE32-E72D297353CC}">
              <c16:uniqueId val="{00000006-61BF-4F73-BBF0-7B95CAD9A1CA}"/>
            </c:ext>
          </c:extLst>
        </c:ser>
        <c:ser>
          <c:idx val="7"/>
          <c:order val="7"/>
          <c:tx>
            <c:strRef>
              <c:f>'Current Workforce'!$P$3</c:f>
              <c:strCache>
                <c:ptCount val="1"/>
                <c:pt idx="0">
                  <c:v>2022</c:v>
                </c:pt>
              </c:strCache>
            </c:strRef>
          </c:tx>
          <c:spPr>
            <a:solidFill>
              <a:schemeClr val="accent2">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lumMod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'Current Workforce'!$H$4:$H$7</c:f>
              <c:strCache>
                <c:ptCount val="4"/>
                <c:pt idx="0">
                  <c:v>Corporate</c:v>
                </c:pt>
                <c:pt idx="1">
                  <c:v>Golden Jubilee Conference Hotel</c:v>
                </c:pt>
                <c:pt idx="2">
                  <c:v>Heart, Lung and Diagnostic Services</c:v>
                </c:pt>
                <c:pt idx="3">
                  <c:v>National Elective Services</c:v>
                </c:pt>
              </c:strCache>
            </c:strRef>
          </c:cat>
          <c:val>
            <c:numRef>
              <c:f>'Current Workforce'!$P$4:$P$7</c:f>
              <c:numCache>
                <c:formatCode>General</c:formatCode>
                <c:ptCount val="4"/>
                <c:pt idx="0">
                  <c:v>610</c:v>
                </c:pt>
                <c:pt idx="1">
                  <c:v>81</c:v>
                </c:pt>
                <c:pt idx="2">
                  <c:v>777</c:v>
                </c:pt>
                <c:pt idx="3">
                  <c:v>666</c:v>
                </c:pt>
              </c:numCache>
            </c:numRef>
          </c:val>
          <c:extLst>
            <c:ext xmlns:c16="http://schemas.microsoft.com/office/drawing/2014/chart" uri="{C3380CC4-5D6E-409C-BE32-E72D297353CC}">
              <c16:uniqueId val="{00000007-61BF-4F73-BBF0-7B95CAD9A1CA}"/>
            </c:ext>
          </c:extLst>
        </c:ser>
        <c:ser>
          <c:idx val="8"/>
          <c:order val="8"/>
          <c:tx>
            <c:strRef>
              <c:f>'Current Workforce'!$Q$3</c:f>
              <c:strCache>
                <c:ptCount val="1"/>
                <c:pt idx="0">
                  <c:v>2023</c:v>
                </c:pt>
              </c:strCache>
            </c:strRef>
          </c:tx>
          <c:spPr>
            <a:solidFill>
              <a:schemeClr val="accent3">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3">
                        <a:lumMod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'Current Workforce'!$H$4:$H$7</c:f>
              <c:strCache>
                <c:ptCount val="4"/>
                <c:pt idx="0">
                  <c:v>Corporate</c:v>
                </c:pt>
                <c:pt idx="1">
                  <c:v>Golden Jubilee Conference Hotel</c:v>
                </c:pt>
                <c:pt idx="2">
                  <c:v>Heart, Lung and Diagnostic Services</c:v>
                </c:pt>
                <c:pt idx="3">
                  <c:v>National Elective Services</c:v>
                </c:pt>
              </c:strCache>
            </c:strRef>
          </c:cat>
          <c:val>
            <c:numRef>
              <c:f>'Current Workforce'!$Q$4:$Q$7</c:f>
              <c:numCache>
                <c:formatCode>General</c:formatCode>
                <c:ptCount val="4"/>
                <c:pt idx="0">
                  <c:v>650</c:v>
                </c:pt>
                <c:pt idx="1">
                  <c:v>88</c:v>
                </c:pt>
                <c:pt idx="2">
                  <c:v>774</c:v>
                </c:pt>
                <c:pt idx="3">
                  <c:v>674</c:v>
                </c:pt>
              </c:numCache>
            </c:numRef>
          </c:val>
          <c:extLst>
            <c:ext xmlns:c16="http://schemas.microsoft.com/office/drawing/2014/chart" uri="{C3380CC4-5D6E-409C-BE32-E72D297353CC}">
              <c16:uniqueId val="{00000008-61BF-4F73-BBF0-7B95CAD9A1CA}"/>
            </c:ext>
          </c:extLst>
        </c:ser>
        <c:ser>
          <c:idx val="9"/>
          <c:order val="9"/>
          <c:tx>
            <c:strRef>
              <c:f>'Current Workforce'!$R$3</c:f>
              <c:strCache>
                <c:ptCount val="1"/>
                <c:pt idx="0">
                  <c:v>2024</c:v>
                </c:pt>
              </c:strCache>
            </c:strRef>
          </c:tx>
          <c:spPr>
            <a:solidFill>
              <a:schemeClr val="accent4">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4">
                        <a:lumMod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'Current Workforce'!$H$4:$H$7</c:f>
              <c:strCache>
                <c:ptCount val="4"/>
                <c:pt idx="0">
                  <c:v>Corporate</c:v>
                </c:pt>
                <c:pt idx="1">
                  <c:v>Golden Jubilee Conference Hotel</c:v>
                </c:pt>
                <c:pt idx="2">
                  <c:v>Heart, Lung and Diagnostic Services</c:v>
                </c:pt>
                <c:pt idx="3">
                  <c:v>National Elective Services</c:v>
                </c:pt>
              </c:strCache>
            </c:strRef>
          </c:cat>
          <c:val>
            <c:numRef>
              <c:f>'Current Workforce'!$R$4:$R$7</c:f>
              <c:numCache>
                <c:formatCode>General</c:formatCode>
                <c:ptCount val="4"/>
                <c:pt idx="0">
                  <c:v>731</c:v>
                </c:pt>
                <c:pt idx="1">
                  <c:v>99</c:v>
                </c:pt>
                <c:pt idx="2">
                  <c:v>798</c:v>
                </c:pt>
                <c:pt idx="3">
                  <c:v>872</c:v>
                </c:pt>
              </c:numCache>
            </c:numRef>
          </c:val>
          <c:extLst>
            <c:ext xmlns:c16="http://schemas.microsoft.com/office/drawing/2014/chart" uri="{C3380CC4-5D6E-409C-BE32-E72D297353CC}">
              <c16:uniqueId val="{00000009-61BF-4F73-BBF0-7B95CAD9A1CA}"/>
            </c:ext>
          </c:extLst>
        </c:ser>
        <c:ser>
          <c:idx val="10"/>
          <c:order val="10"/>
          <c:tx>
            <c:strRef>
              <c:f>'Current Workforce'!$S$3</c:f>
              <c:strCache>
                <c:ptCount val="1"/>
                <c:pt idx="0">
                  <c:v>2025</c:v>
                </c:pt>
              </c:strCache>
            </c:strRef>
          </c:tx>
          <c:spPr>
            <a:solidFill>
              <a:schemeClr val="accent5">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5">
                        <a:lumMod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'Current Workforce'!$H$4:$H$7</c:f>
              <c:strCache>
                <c:ptCount val="4"/>
                <c:pt idx="0">
                  <c:v>Corporate</c:v>
                </c:pt>
                <c:pt idx="1">
                  <c:v>Golden Jubilee Conference Hotel</c:v>
                </c:pt>
                <c:pt idx="2">
                  <c:v>Heart, Lung and Diagnostic Services</c:v>
                </c:pt>
                <c:pt idx="3">
                  <c:v>National Elective Services</c:v>
                </c:pt>
              </c:strCache>
            </c:strRef>
          </c:cat>
          <c:val>
            <c:numRef>
              <c:f>'Current Workforce'!$S$4:$S$7</c:f>
              <c:numCache>
                <c:formatCode>General</c:formatCode>
                <c:ptCount val="4"/>
                <c:pt idx="0">
                  <c:v>787</c:v>
                </c:pt>
                <c:pt idx="1">
                  <c:v>97</c:v>
                </c:pt>
                <c:pt idx="2">
                  <c:v>832</c:v>
                </c:pt>
                <c:pt idx="3">
                  <c:v>897</c:v>
                </c:pt>
              </c:numCache>
            </c:numRef>
          </c:val>
          <c:extLst>
            <c:ext xmlns:c16="http://schemas.microsoft.com/office/drawing/2014/chart" uri="{C3380CC4-5D6E-409C-BE32-E72D297353CC}">
              <c16:uniqueId val="{0000000A-61BF-4F73-BBF0-7B95CAD9A1CA}"/>
            </c:ext>
          </c:extLst>
        </c:ser>
        <c:dLbls>
          <c:dLblPos val="outEnd"/>
          <c:showLegendKey val="0"/>
          <c:showVal val="1"/>
          <c:showCatName val="0"/>
          <c:showSerName val="0"/>
          <c:showPercent val="0"/>
          <c:showBubbleSize val="0"/>
        </c:dLbls>
        <c:gapWidth val="219"/>
        <c:overlap val="-27"/>
        <c:axId val="869642000"/>
        <c:axId val="869635768"/>
      </c:barChart>
      <c:catAx>
        <c:axId val="8696420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9635768"/>
        <c:crosses val="autoZero"/>
        <c:auto val="1"/>
        <c:lblAlgn val="ctr"/>
        <c:lblOffset val="100"/>
        <c:noMultiLvlLbl val="0"/>
      </c:catAx>
      <c:valAx>
        <c:axId val="869635768"/>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9642000"/>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Annual Turnover Rates</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Turnover!$A$2</c:f>
              <c:strCache>
                <c:ptCount val="1"/>
                <c:pt idx="0">
                  <c:v>NHS GJ</c:v>
                </c:pt>
              </c:strCache>
            </c:strRef>
          </c:tx>
          <c:spPr>
            <a:solidFill>
              <a:schemeClr val="accent1"/>
            </a:solidFill>
            <a:ln>
              <a:noFill/>
            </a:ln>
            <a:effectLst/>
          </c:spPr>
          <c:invertIfNegative val="0"/>
          <c:dLbls>
            <c:dLbl>
              <c:idx val="3"/>
              <c:layout>
                <c:manualLayout>
                  <c:x val="0"/>
                  <c:y val="-3.2407407407407406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0-8288-42A8-B5FB-F03F2F8B4344}"/>
                </c:ext>
              </c:extLst>
            </c:dLbl>
            <c:dLbl>
              <c:idx val="5"/>
              <c:layout>
                <c:manualLayout>
                  <c:x val="0"/>
                  <c:y val="-8.7962962962962965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1-8288-42A8-B5FB-F03F2F8B4344}"/>
                </c:ext>
              </c:extLst>
            </c:dLbl>
            <c:dLbl>
              <c:idx val="8"/>
              <c:layout>
                <c:manualLayout>
                  <c:x val="0"/>
                  <c:y val="-3.7037037037037035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2-8288-42A8-B5FB-F03F2F8B4344}"/>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trendline>
            <c:spPr>
              <a:ln w="25400" cap="rnd">
                <a:solidFill>
                  <a:schemeClr val="accent6"/>
                </a:solidFill>
                <a:prstDash val="solid"/>
              </a:ln>
              <a:effectLst/>
            </c:spPr>
            <c:trendlineType val="linear"/>
            <c:dispRSqr val="0"/>
            <c:dispEq val="0"/>
          </c:trendline>
          <c:cat>
            <c:strRef>
              <c:f>Turnover!$B$1:$K$1</c:f>
              <c:strCache>
                <c:ptCount val="10"/>
                <c:pt idx="0">
                  <c:v>2015/2016</c:v>
                </c:pt>
                <c:pt idx="1">
                  <c:v>2016/2017</c:v>
                </c:pt>
                <c:pt idx="2">
                  <c:v>2017/2018</c:v>
                </c:pt>
                <c:pt idx="3">
                  <c:v>2018/2019</c:v>
                </c:pt>
                <c:pt idx="4">
                  <c:v>2019/2020</c:v>
                </c:pt>
                <c:pt idx="5">
                  <c:v>2020/2021</c:v>
                </c:pt>
                <c:pt idx="6">
                  <c:v>2021/2022</c:v>
                </c:pt>
                <c:pt idx="7">
                  <c:v>2022/2023</c:v>
                </c:pt>
                <c:pt idx="8">
                  <c:v>2023/2024</c:v>
                </c:pt>
                <c:pt idx="9">
                  <c:v>2024/2025</c:v>
                </c:pt>
              </c:strCache>
            </c:strRef>
          </c:cat>
          <c:val>
            <c:numRef>
              <c:f>Turnover!$B$2:$K$2</c:f>
              <c:numCache>
                <c:formatCode>0.0%</c:formatCode>
                <c:ptCount val="10"/>
                <c:pt idx="0">
                  <c:v>8.5000000000000006E-2</c:v>
                </c:pt>
                <c:pt idx="1">
                  <c:v>7.9000000000000001E-2</c:v>
                </c:pt>
                <c:pt idx="2">
                  <c:v>8.5999999999999993E-2</c:v>
                </c:pt>
                <c:pt idx="3">
                  <c:v>7.6999999999999999E-2</c:v>
                </c:pt>
                <c:pt idx="4">
                  <c:v>9.0999999999999998E-2</c:v>
                </c:pt>
                <c:pt idx="5">
                  <c:v>7.1999999999999995E-2</c:v>
                </c:pt>
                <c:pt idx="6">
                  <c:v>0.114</c:v>
                </c:pt>
                <c:pt idx="7">
                  <c:v>0.13</c:v>
                </c:pt>
                <c:pt idx="8">
                  <c:v>8.7999999999999995E-2</c:v>
                </c:pt>
                <c:pt idx="9">
                  <c:v>7.8E-2</c:v>
                </c:pt>
              </c:numCache>
            </c:numRef>
          </c:val>
          <c:extLst>
            <c:ext xmlns:c16="http://schemas.microsoft.com/office/drawing/2014/chart" uri="{C3380CC4-5D6E-409C-BE32-E72D297353CC}">
              <c16:uniqueId val="{00000003-8288-42A8-B5FB-F03F2F8B4344}"/>
            </c:ext>
          </c:extLst>
        </c:ser>
        <c:dLbls>
          <c:showLegendKey val="0"/>
          <c:showVal val="0"/>
          <c:showCatName val="0"/>
          <c:showSerName val="0"/>
          <c:showPercent val="0"/>
          <c:showBubbleSize val="0"/>
        </c:dLbls>
        <c:gapWidth val="219"/>
        <c:overlap val="-27"/>
        <c:axId val="869618384"/>
        <c:axId val="869618712"/>
      </c:barChart>
      <c:catAx>
        <c:axId val="8696183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9618712"/>
        <c:crosses val="autoZero"/>
        <c:auto val="1"/>
        <c:lblAlgn val="ctr"/>
        <c:lblOffset val="100"/>
        <c:noMultiLvlLbl val="0"/>
      </c:catAx>
      <c:valAx>
        <c:axId val="869618712"/>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9618384"/>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Annual Turnover Rates</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Turnover!$A$2</c:f>
              <c:strCache>
                <c:ptCount val="1"/>
                <c:pt idx="0">
                  <c:v>NHS GJ</c:v>
                </c:pt>
              </c:strCache>
            </c:strRef>
          </c:tx>
          <c:spPr>
            <a:solidFill>
              <a:schemeClr val="accent1"/>
            </a:solidFill>
            <a:ln>
              <a:noFill/>
            </a:ln>
            <a:effectLst/>
          </c:spPr>
          <c:invertIfNegative val="0"/>
          <c:dLbls>
            <c:dLbl>
              <c:idx val="5"/>
              <c:layout>
                <c:manualLayout>
                  <c:x val="0"/>
                  <c:y val="-4.1666666666666664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0-637A-43C7-8B32-C625852E82D8}"/>
                </c:ext>
              </c:extLst>
            </c:dLbl>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Turnover!$B$1:$K$1</c:f>
              <c:strCache>
                <c:ptCount val="10"/>
                <c:pt idx="0">
                  <c:v>2015/2016</c:v>
                </c:pt>
                <c:pt idx="1">
                  <c:v>2016/2017</c:v>
                </c:pt>
                <c:pt idx="2">
                  <c:v>2017/2018</c:v>
                </c:pt>
                <c:pt idx="3">
                  <c:v>2018/2019</c:v>
                </c:pt>
                <c:pt idx="4">
                  <c:v>2019/2020</c:v>
                </c:pt>
                <c:pt idx="5">
                  <c:v>2020/2021</c:v>
                </c:pt>
                <c:pt idx="6">
                  <c:v>2021/2022</c:v>
                </c:pt>
                <c:pt idx="7">
                  <c:v>2022/2023</c:v>
                </c:pt>
                <c:pt idx="8">
                  <c:v>2023/2024</c:v>
                </c:pt>
                <c:pt idx="9">
                  <c:v>2024/2025</c:v>
                </c:pt>
              </c:strCache>
            </c:strRef>
          </c:cat>
          <c:val>
            <c:numRef>
              <c:f>Turnover!$B$2:$K$2</c:f>
              <c:numCache>
                <c:formatCode>0.0%</c:formatCode>
                <c:ptCount val="10"/>
                <c:pt idx="0">
                  <c:v>8.5000000000000006E-2</c:v>
                </c:pt>
                <c:pt idx="1">
                  <c:v>7.9000000000000001E-2</c:v>
                </c:pt>
                <c:pt idx="2">
                  <c:v>8.5999999999999993E-2</c:v>
                </c:pt>
                <c:pt idx="3">
                  <c:v>7.6999999999999999E-2</c:v>
                </c:pt>
                <c:pt idx="4">
                  <c:v>9.0999999999999998E-2</c:v>
                </c:pt>
                <c:pt idx="5">
                  <c:v>7.1999999999999995E-2</c:v>
                </c:pt>
                <c:pt idx="6">
                  <c:v>0.114</c:v>
                </c:pt>
                <c:pt idx="7">
                  <c:v>0.13</c:v>
                </c:pt>
                <c:pt idx="8">
                  <c:v>8.7999999999999995E-2</c:v>
                </c:pt>
                <c:pt idx="9">
                  <c:v>7.8E-2</c:v>
                </c:pt>
              </c:numCache>
            </c:numRef>
          </c:val>
          <c:extLst>
            <c:ext xmlns:c16="http://schemas.microsoft.com/office/drawing/2014/chart" uri="{C3380CC4-5D6E-409C-BE32-E72D297353CC}">
              <c16:uniqueId val="{00000001-637A-43C7-8B32-C625852E82D8}"/>
            </c:ext>
          </c:extLst>
        </c:ser>
        <c:ser>
          <c:idx val="1"/>
          <c:order val="1"/>
          <c:tx>
            <c:strRef>
              <c:f>Turnover!$A$3</c:f>
              <c:strCache>
                <c:ptCount val="1"/>
                <c:pt idx="0">
                  <c:v>National Boards</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Turnover!$B$1:$K$1</c:f>
              <c:strCache>
                <c:ptCount val="10"/>
                <c:pt idx="0">
                  <c:v>2015/2016</c:v>
                </c:pt>
                <c:pt idx="1">
                  <c:v>2016/2017</c:v>
                </c:pt>
                <c:pt idx="2">
                  <c:v>2017/2018</c:v>
                </c:pt>
                <c:pt idx="3">
                  <c:v>2018/2019</c:v>
                </c:pt>
                <c:pt idx="4">
                  <c:v>2019/2020</c:v>
                </c:pt>
                <c:pt idx="5">
                  <c:v>2020/2021</c:v>
                </c:pt>
                <c:pt idx="6">
                  <c:v>2021/2022</c:v>
                </c:pt>
                <c:pt idx="7">
                  <c:v>2022/2023</c:v>
                </c:pt>
                <c:pt idx="8">
                  <c:v>2023/2024</c:v>
                </c:pt>
                <c:pt idx="9">
                  <c:v>2024/2025</c:v>
                </c:pt>
              </c:strCache>
            </c:strRef>
          </c:cat>
          <c:val>
            <c:numRef>
              <c:f>Turnover!$B$3:$K$3</c:f>
              <c:numCache>
                <c:formatCode>0.0%</c:formatCode>
                <c:ptCount val="10"/>
                <c:pt idx="0">
                  <c:v>7.0000000000000007E-2</c:v>
                </c:pt>
                <c:pt idx="1">
                  <c:v>6.9000000000000006E-2</c:v>
                </c:pt>
                <c:pt idx="2">
                  <c:v>7.2999999999999995E-2</c:v>
                </c:pt>
                <c:pt idx="3">
                  <c:v>6.8000000000000005E-2</c:v>
                </c:pt>
                <c:pt idx="4">
                  <c:v>7.0000000000000007E-2</c:v>
                </c:pt>
                <c:pt idx="5">
                  <c:v>5.5E-2</c:v>
                </c:pt>
                <c:pt idx="6">
                  <c:v>0.109</c:v>
                </c:pt>
                <c:pt idx="7">
                  <c:v>0.161</c:v>
                </c:pt>
                <c:pt idx="8">
                  <c:v>8.5999999999999993E-2</c:v>
                </c:pt>
                <c:pt idx="9">
                  <c:v>7.3999999999999996E-2</c:v>
                </c:pt>
              </c:numCache>
            </c:numRef>
          </c:val>
          <c:extLst>
            <c:ext xmlns:c16="http://schemas.microsoft.com/office/drawing/2014/chart" uri="{C3380CC4-5D6E-409C-BE32-E72D297353CC}">
              <c16:uniqueId val="{00000002-637A-43C7-8B32-C625852E82D8}"/>
            </c:ext>
          </c:extLst>
        </c:ser>
        <c:ser>
          <c:idx val="2"/>
          <c:order val="2"/>
          <c:tx>
            <c:strRef>
              <c:f>Turnover!$A$4</c:f>
              <c:strCache>
                <c:ptCount val="1"/>
                <c:pt idx="0">
                  <c:v>NHS Scotland</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3"/>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Turnover!$B$1:$K$1</c:f>
              <c:strCache>
                <c:ptCount val="10"/>
                <c:pt idx="0">
                  <c:v>2015/2016</c:v>
                </c:pt>
                <c:pt idx="1">
                  <c:v>2016/2017</c:v>
                </c:pt>
                <c:pt idx="2">
                  <c:v>2017/2018</c:v>
                </c:pt>
                <c:pt idx="3">
                  <c:v>2018/2019</c:v>
                </c:pt>
                <c:pt idx="4">
                  <c:v>2019/2020</c:v>
                </c:pt>
                <c:pt idx="5">
                  <c:v>2020/2021</c:v>
                </c:pt>
                <c:pt idx="6">
                  <c:v>2021/2022</c:v>
                </c:pt>
                <c:pt idx="7">
                  <c:v>2022/2023</c:v>
                </c:pt>
                <c:pt idx="8">
                  <c:v>2023/2024</c:v>
                </c:pt>
                <c:pt idx="9">
                  <c:v>2024/2025</c:v>
                </c:pt>
              </c:strCache>
            </c:strRef>
          </c:cat>
          <c:val>
            <c:numRef>
              <c:f>Turnover!$B$4:$K$4</c:f>
              <c:numCache>
                <c:formatCode>0.0%</c:formatCode>
                <c:ptCount val="10"/>
                <c:pt idx="0">
                  <c:v>6.4000000000000001E-2</c:v>
                </c:pt>
                <c:pt idx="1">
                  <c:v>6.3E-2</c:v>
                </c:pt>
                <c:pt idx="2">
                  <c:v>6.6000000000000003E-2</c:v>
                </c:pt>
                <c:pt idx="3">
                  <c:v>6.3E-2</c:v>
                </c:pt>
                <c:pt idx="4">
                  <c:v>6.3E-2</c:v>
                </c:pt>
                <c:pt idx="5">
                  <c:v>5.1999999999999998E-2</c:v>
                </c:pt>
                <c:pt idx="6">
                  <c:v>8.1000000000000003E-2</c:v>
                </c:pt>
                <c:pt idx="7">
                  <c:v>9.4E-2</c:v>
                </c:pt>
                <c:pt idx="8">
                  <c:v>6.6000000000000003E-2</c:v>
                </c:pt>
                <c:pt idx="9">
                  <c:v>6.3E-2</c:v>
                </c:pt>
              </c:numCache>
            </c:numRef>
          </c:val>
          <c:extLst>
            <c:ext xmlns:c16="http://schemas.microsoft.com/office/drawing/2014/chart" uri="{C3380CC4-5D6E-409C-BE32-E72D297353CC}">
              <c16:uniqueId val="{00000003-637A-43C7-8B32-C625852E82D8}"/>
            </c:ext>
          </c:extLst>
        </c:ser>
        <c:dLbls>
          <c:showLegendKey val="0"/>
          <c:showVal val="0"/>
          <c:showCatName val="0"/>
          <c:showSerName val="0"/>
          <c:showPercent val="0"/>
          <c:showBubbleSize val="0"/>
        </c:dLbls>
        <c:gapWidth val="219"/>
        <c:overlap val="-27"/>
        <c:axId val="869618384"/>
        <c:axId val="869618712"/>
      </c:barChart>
      <c:catAx>
        <c:axId val="8696183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9618712"/>
        <c:crosses val="autoZero"/>
        <c:auto val="1"/>
        <c:lblAlgn val="ctr"/>
        <c:lblOffset val="100"/>
        <c:noMultiLvlLbl val="0"/>
      </c:catAx>
      <c:valAx>
        <c:axId val="869618712"/>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961838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Proportion Of Leavers By Job Family 2024/2025</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Sheet2!$G$3</c:f>
              <c:strCache>
                <c:ptCount val="1"/>
                <c:pt idx="0">
                  <c:v>Headcount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Sheet2!$E$4:$E$11</c:f>
              <c:strCache>
                <c:ptCount val="8"/>
                <c:pt idx="0">
                  <c:v>Administrative
Services</c:v>
                </c:pt>
                <c:pt idx="1">
                  <c:v>Allied Health
Profession</c:v>
                </c:pt>
                <c:pt idx="2">
                  <c:v>Healthcare
Sciences</c:v>
                </c:pt>
                <c:pt idx="3">
                  <c:v>Medical And
Dental</c:v>
                </c:pt>
                <c:pt idx="4">
                  <c:v>Medical 
Support</c:v>
                </c:pt>
                <c:pt idx="5">
                  <c:v>Nursing and
Midwifery</c:v>
                </c:pt>
                <c:pt idx="6">
                  <c:v>Other
Therapeutic</c:v>
                </c:pt>
                <c:pt idx="7">
                  <c:v>Support
Services</c:v>
                </c:pt>
              </c:strCache>
            </c:strRef>
          </c:cat>
          <c:val>
            <c:numRef>
              <c:f>Sheet2!$G$4:$G$11</c:f>
              <c:numCache>
                <c:formatCode>0.0%</c:formatCode>
                <c:ptCount val="8"/>
                <c:pt idx="0">
                  <c:v>0.18803418803418803</c:v>
                </c:pt>
                <c:pt idx="1">
                  <c:v>5.9829059829059832E-2</c:v>
                </c:pt>
                <c:pt idx="2">
                  <c:v>6.8376068376068383E-2</c:v>
                </c:pt>
                <c:pt idx="3">
                  <c:v>0.1752136752136752</c:v>
                </c:pt>
                <c:pt idx="4">
                  <c:v>8.5470085470085479E-3</c:v>
                </c:pt>
                <c:pt idx="5">
                  <c:v>0.36324786324786323</c:v>
                </c:pt>
                <c:pt idx="6">
                  <c:v>2.9914529914529916E-2</c:v>
                </c:pt>
                <c:pt idx="7">
                  <c:v>0.10683760683760683</c:v>
                </c:pt>
              </c:numCache>
            </c:numRef>
          </c:val>
          <c:extLst>
            <c:ext xmlns:c16="http://schemas.microsoft.com/office/drawing/2014/chart" uri="{C3380CC4-5D6E-409C-BE32-E72D297353CC}">
              <c16:uniqueId val="{00000000-B84C-4879-9FD4-5947CB2E6FCB}"/>
            </c:ext>
          </c:extLst>
        </c:ser>
        <c:dLbls>
          <c:showLegendKey val="0"/>
          <c:showVal val="0"/>
          <c:showCatName val="0"/>
          <c:showSerName val="0"/>
          <c:showPercent val="0"/>
          <c:showBubbleSize val="0"/>
        </c:dLbls>
        <c:gapWidth val="219"/>
        <c:overlap val="-27"/>
        <c:axId val="806094872"/>
        <c:axId val="806093232"/>
      </c:barChart>
      <c:catAx>
        <c:axId val="806094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6093232"/>
        <c:crosses val="autoZero"/>
        <c:auto val="1"/>
        <c:lblAlgn val="ctr"/>
        <c:lblOffset val="100"/>
        <c:noMultiLvlLbl val="0"/>
      </c:catAx>
      <c:valAx>
        <c:axId val="806093232"/>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6094872"/>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4">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Reasons For Leaving</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5.0362528213385098E-2"/>
          <c:y val="0.18097222222222226"/>
          <c:w val="0.93469816272965878"/>
          <c:h val="0.51198676252424957"/>
        </c:manualLayout>
      </c:layout>
      <c:barChart>
        <c:barDir val="col"/>
        <c:grouping val="clustered"/>
        <c:varyColors val="0"/>
        <c:ser>
          <c:idx val="0"/>
          <c:order val="0"/>
          <c:tx>
            <c:strRef>
              <c:f>Sheet2!$G$31</c:f>
              <c:strCache>
                <c:ptCount val="1"/>
                <c:pt idx="0">
                  <c:v>Headcount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Sheet2!$E$32:$E$38</c:f>
              <c:strCache>
                <c:ptCount val="7"/>
                <c:pt idx="0">
                  <c:v>New Employment with NHS Scotland</c:v>
                </c:pt>
                <c:pt idx="1">
                  <c:v>Other</c:v>
                </c:pt>
                <c:pt idx="2">
                  <c:v>Voluntary Resignation - Other</c:v>
                </c:pt>
                <c:pt idx="3">
                  <c:v>Retirement - Age</c:v>
                </c:pt>
                <c:pt idx="4">
                  <c:v>End of Fixed Term Contract</c:v>
                </c:pt>
                <c:pt idx="5">
                  <c:v>New Employment with NHS outwith Scotland</c:v>
                </c:pt>
                <c:pt idx="6">
                  <c:v>Other Reasons</c:v>
                </c:pt>
              </c:strCache>
            </c:strRef>
          </c:cat>
          <c:val>
            <c:numRef>
              <c:f>Sheet2!$G$32:$G$38</c:f>
              <c:numCache>
                <c:formatCode>0.0%</c:formatCode>
                <c:ptCount val="7"/>
                <c:pt idx="0">
                  <c:v>0.27777777777777779</c:v>
                </c:pt>
                <c:pt idx="1">
                  <c:v>0.20512820512820512</c:v>
                </c:pt>
                <c:pt idx="2">
                  <c:v>0.18376068376068377</c:v>
                </c:pt>
                <c:pt idx="3">
                  <c:v>0.12393162393162394</c:v>
                </c:pt>
                <c:pt idx="4">
                  <c:v>0.1111111111111111</c:v>
                </c:pt>
                <c:pt idx="5">
                  <c:v>3.4188034188034191E-2</c:v>
                </c:pt>
                <c:pt idx="6">
                  <c:v>6.4102564102564097E-2</c:v>
                </c:pt>
              </c:numCache>
            </c:numRef>
          </c:val>
          <c:extLst>
            <c:ext xmlns:c16="http://schemas.microsoft.com/office/drawing/2014/chart" uri="{C3380CC4-5D6E-409C-BE32-E72D297353CC}">
              <c16:uniqueId val="{00000000-CD07-4E63-8746-617788A6023F}"/>
            </c:ext>
          </c:extLst>
        </c:ser>
        <c:dLbls>
          <c:showLegendKey val="0"/>
          <c:showVal val="0"/>
          <c:showCatName val="0"/>
          <c:showSerName val="0"/>
          <c:showPercent val="0"/>
          <c:showBubbleSize val="0"/>
        </c:dLbls>
        <c:gapWidth val="219"/>
        <c:overlap val="-27"/>
        <c:axId val="806094872"/>
        <c:axId val="806093232"/>
      </c:barChart>
      <c:catAx>
        <c:axId val="806094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6093232"/>
        <c:crosses val="autoZero"/>
        <c:auto val="1"/>
        <c:lblAlgn val="ctr"/>
        <c:lblOffset val="100"/>
        <c:noMultiLvlLbl val="0"/>
      </c:catAx>
      <c:valAx>
        <c:axId val="806093232"/>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6094872"/>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Starters By Directorate (Headcount)</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Sheet2!$G$3</c:f>
              <c:strCache>
                <c:ptCount val="1"/>
                <c:pt idx="0">
                  <c:v>Headcount</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Sheet2!$F$4:$F$7</c:f>
              <c:strCache>
                <c:ptCount val="4"/>
                <c:pt idx="0">
                  <c:v>Corporate</c:v>
                </c:pt>
                <c:pt idx="1">
                  <c:v>Golden Jubilee Conference Hotel</c:v>
                </c:pt>
                <c:pt idx="2">
                  <c:v>Heart, Lung and Diagnostics Services</c:v>
                </c:pt>
                <c:pt idx="3">
                  <c:v>National Elective Services</c:v>
                </c:pt>
              </c:strCache>
            </c:strRef>
          </c:cat>
          <c:val>
            <c:numRef>
              <c:f>Sheet2!$G$4:$G$7</c:f>
              <c:numCache>
                <c:formatCode>General</c:formatCode>
                <c:ptCount val="4"/>
                <c:pt idx="0">
                  <c:v>115</c:v>
                </c:pt>
                <c:pt idx="1">
                  <c:v>12</c:v>
                </c:pt>
                <c:pt idx="2">
                  <c:v>85</c:v>
                </c:pt>
                <c:pt idx="3">
                  <c:v>108</c:v>
                </c:pt>
              </c:numCache>
            </c:numRef>
          </c:val>
          <c:extLst>
            <c:ext xmlns:c16="http://schemas.microsoft.com/office/drawing/2014/chart" uri="{C3380CC4-5D6E-409C-BE32-E72D297353CC}">
              <c16:uniqueId val="{00000000-F8DC-4BA6-9B2E-AD59C1DA39CF}"/>
            </c:ext>
          </c:extLst>
        </c:ser>
        <c:dLbls>
          <c:showLegendKey val="0"/>
          <c:showVal val="0"/>
          <c:showCatName val="0"/>
          <c:showSerName val="0"/>
          <c:showPercent val="0"/>
          <c:showBubbleSize val="0"/>
        </c:dLbls>
        <c:gapWidth val="219"/>
        <c:overlap val="-27"/>
        <c:axId val="806074536"/>
        <c:axId val="806074864"/>
      </c:barChart>
      <c:catAx>
        <c:axId val="8060745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6074864"/>
        <c:crosses val="autoZero"/>
        <c:auto val="1"/>
        <c:lblAlgn val="ctr"/>
        <c:lblOffset val="100"/>
        <c:noMultiLvlLbl val="0"/>
      </c:catAx>
      <c:valAx>
        <c:axId val="806074864"/>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607453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Starters By Job Family (Headcount)</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Sheet2!$G$27</c:f>
              <c:strCache>
                <c:ptCount val="1"/>
                <c:pt idx="0">
                  <c:v>Headcount</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Sheet2!$F$28:$F$36</c:f>
              <c:strCache>
                <c:ptCount val="9"/>
                <c:pt idx="0">
                  <c:v>Administrative
Services</c:v>
                </c:pt>
                <c:pt idx="1">
                  <c:v>Allied Health
Profession</c:v>
                </c:pt>
                <c:pt idx="2">
                  <c:v>Healthcare
Sciences</c:v>
                </c:pt>
                <c:pt idx="3">
                  <c:v>Medical And
Dental</c:v>
                </c:pt>
                <c:pt idx="4">
                  <c:v>Medical
Support</c:v>
                </c:pt>
                <c:pt idx="5">
                  <c:v>Nursing and
Midwifery</c:v>
                </c:pt>
                <c:pt idx="6">
                  <c:v>Other
Therapeutic</c:v>
                </c:pt>
                <c:pt idx="7">
                  <c:v>Senior
Managers</c:v>
                </c:pt>
                <c:pt idx="8">
                  <c:v>Support
Services</c:v>
                </c:pt>
              </c:strCache>
            </c:strRef>
          </c:cat>
          <c:val>
            <c:numRef>
              <c:f>Sheet2!$G$28:$G$36</c:f>
              <c:numCache>
                <c:formatCode>General</c:formatCode>
                <c:ptCount val="9"/>
                <c:pt idx="0">
                  <c:v>73</c:v>
                </c:pt>
                <c:pt idx="1">
                  <c:v>19</c:v>
                </c:pt>
                <c:pt idx="2">
                  <c:v>24</c:v>
                </c:pt>
                <c:pt idx="3">
                  <c:v>42</c:v>
                </c:pt>
                <c:pt idx="4">
                  <c:v>3</c:v>
                </c:pt>
                <c:pt idx="5">
                  <c:v>104</c:v>
                </c:pt>
                <c:pt idx="6">
                  <c:v>11</c:v>
                </c:pt>
                <c:pt idx="7">
                  <c:v>1</c:v>
                </c:pt>
                <c:pt idx="8">
                  <c:v>43</c:v>
                </c:pt>
              </c:numCache>
            </c:numRef>
          </c:val>
          <c:extLst>
            <c:ext xmlns:c16="http://schemas.microsoft.com/office/drawing/2014/chart" uri="{C3380CC4-5D6E-409C-BE32-E72D297353CC}">
              <c16:uniqueId val="{00000000-6A71-4DBC-B2F6-E989D8821503}"/>
            </c:ext>
          </c:extLst>
        </c:ser>
        <c:dLbls>
          <c:showLegendKey val="0"/>
          <c:showVal val="0"/>
          <c:showCatName val="0"/>
          <c:showSerName val="0"/>
          <c:showPercent val="0"/>
          <c:showBubbleSize val="0"/>
        </c:dLbls>
        <c:gapWidth val="219"/>
        <c:overlap val="-27"/>
        <c:axId val="806074536"/>
        <c:axId val="806074864"/>
      </c:barChart>
      <c:catAx>
        <c:axId val="8060745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6074864"/>
        <c:crosses val="autoZero"/>
        <c:auto val="1"/>
        <c:lblAlgn val="ctr"/>
        <c:lblOffset val="100"/>
        <c:noMultiLvlLbl val="0"/>
      </c:catAx>
      <c:valAx>
        <c:axId val="806074864"/>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607453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Monthly Sickness Absence Percentage</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'Sickness Absence'!$A$2</c:f>
              <c:strCache>
                <c:ptCount val="1"/>
                <c:pt idx="0">
                  <c:v>NHS Golden Jubilee %</c:v>
                </c:pt>
              </c:strCache>
            </c:strRef>
          </c:tx>
          <c:spPr>
            <a:solidFill>
              <a:schemeClr val="accent1"/>
            </a:solidFill>
            <a:ln>
              <a:noFill/>
            </a:ln>
            <a:effectLst/>
          </c:spPr>
          <c:invertIfNegative val="0"/>
          <c:dLbls>
            <c:dLbl>
              <c:idx val="5"/>
              <c:layout>
                <c:manualLayout>
                  <c:x val="-6.3573893532895672E-17"/>
                  <c:y val="-2.7777777777777776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0-71F4-41A3-9558-D5F514B02686}"/>
                </c:ext>
              </c:extLst>
            </c:dLbl>
            <c:dLbl>
              <c:idx val="11"/>
              <c:layout>
                <c:manualLayout>
                  <c:x val="0"/>
                  <c:y val="-2.7777777777777776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1-71F4-41A3-9558-D5F514B0268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trendline>
            <c:name>Trend</c:name>
            <c:spPr>
              <a:ln w="19050" cap="rnd">
                <a:solidFill>
                  <a:schemeClr val="accent1"/>
                </a:solidFill>
                <a:prstDash val="sysDot"/>
              </a:ln>
              <a:effectLst/>
            </c:spPr>
            <c:trendlineType val="linear"/>
            <c:dispRSqr val="0"/>
            <c:dispEq val="0"/>
          </c:trendline>
          <c:cat>
            <c:numRef>
              <c:f>'Sickness Absence'!$B$1:$M$1</c:f>
              <c:numCache>
                <c:formatCode>mmm\-yy</c:formatCode>
                <c:ptCount val="12"/>
                <c:pt idx="0">
                  <c:v>45383</c:v>
                </c:pt>
                <c:pt idx="1">
                  <c:v>45413</c:v>
                </c:pt>
                <c:pt idx="2">
                  <c:v>45444</c:v>
                </c:pt>
                <c:pt idx="3">
                  <c:v>45474</c:v>
                </c:pt>
                <c:pt idx="4">
                  <c:v>45505</c:v>
                </c:pt>
                <c:pt idx="5">
                  <c:v>45536</c:v>
                </c:pt>
                <c:pt idx="6">
                  <c:v>45566</c:v>
                </c:pt>
                <c:pt idx="7">
                  <c:v>45597</c:v>
                </c:pt>
                <c:pt idx="8">
                  <c:v>45627</c:v>
                </c:pt>
                <c:pt idx="9">
                  <c:v>45658</c:v>
                </c:pt>
                <c:pt idx="10">
                  <c:v>45689</c:v>
                </c:pt>
                <c:pt idx="11">
                  <c:v>45717</c:v>
                </c:pt>
              </c:numCache>
            </c:numRef>
          </c:cat>
          <c:val>
            <c:numRef>
              <c:f>'Sickness Absence'!$B$2:$M$2</c:f>
              <c:numCache>
                <c:formatCode>0.0%</c:formatCode>
                <c:ptCount val="12"/>
                <c:pt idx="0">
                  <c:v>5.9299999999999999E-2</c:v>
                </c:pt>
                <c:pt idx="1">
                  <c:v>6.1899999999999997E-2</c:v>
                </c:pt>
                <c:pt idx="2">
                  <c:v>6.7799999999999999E-2</c:v>
                </c:pt>
                <c:pt idx="3">
                  <c:v>6.8000000000000005E-2</c:v>
                </c:pt>
                <c:pt idx="4">
                  <c:v>5.9200000000000003E-2</c:v>
                </c:pt>
                <c:pt idx="5">
                  <c:v>5.62E-2</c:v>
                </c:pt>
                <c:pt idx="6">
                  <c:v>6.4000000000000001E-2</c:v>
                </c:pt>
                <c:pt idx="7">
                  <c:v>6.6000000000000003E-2</c:v>
                </c:pt>
                <c:pt idx="8">
                  <c:v>6.9800000000000001E-2</c:v>
                </c:pt>
                <c:pt idx="9">
                  <c:v>6.9736067752852515E-2</c:v>
                </c:pt>
                <c:pt idx="10">
                  <c:v>6.5199999999999994E-2</c:v>
                </c:pt>
                <c:pt idx="11">
                  <c:v>5.9900000000000002E-2</c:v>
                </c:pt>
              </c:numCache>
            </c:numRef>
          </c:val>
          <c:extLst>
            <c:ext xmlns:c16="http://schemas.microsoft.com/office/drawing/2014/chart" uri="{C3380CC4-5D6E-409C-BE32-E72D297353CC}">
              <c16:uniqueId val="{00000002-71F4-41A3-9558-D5F514B02686}"/>
            </c:ext>
          </c:extLst>
        </c:ser>
        <c:dLbls>
          <c:showLegendKey val="0"/>
          <c:showVal val="0"/>
          <c:showCatName val="0"/>
          <c:showSerName val="0"/>
          <c:showPercent val="0"/>
          <c:showBubbleSize val="0"/>
        </c:dLbls>
        <c:gapWidth val="219"/>
        <c:axId val="683743160"/>
        <c:axId val="683744144"/>
      </c:barChart>
      <c:lineChart>
        <c:grouping val="standard"/>
        <c:varyColors val="0"/>
        <c:ser>
          <c:idx val="1"/>
          <c:order val="1"/>
          <c:tx>
            <c:strRef>
              <c:f>'Sickness Absence'!$A$3</c:f>
              <c:strCache>
                <c:ptCount val="1"/>
                <c:pt idx="0">
                  <c:v>National Target % (4.0%)</c:v>
                </c:pt>
              </c:strCache>
            </c:strRef>
          </c:tx>
          <c:spPr>
            <a:ln w="28575" cap="rnd">
              <a:solidFill>
                <a:schemeClr val="accent2"/>
              </a:solidFill>
              <a:round/>
            </a:ln>
            <a:effectLst/>
          </c:spPr>
          <c:marker>
            <c:symbol val="none"/>
          </c:marker>
          <c:cat>
            <c:numRef>
              <c:f>'Sickness Absence'!$B$1:$M$1</c:f>
              <c:numCache>
                <c:formatCode>mmm\-yy</c:formatCode>
                <c:ptCount val="12"/>
                <c:pt idx="0">
                  <c:v>45383</c:v>
                </c:pt>
                <c:pt idx="1">
                  <c:v>45413</c:v>
                </c:pt>
                <c:pt idx="2">
                  <c:v>45444</c:v>
                </c:pt>
                <c:pt idx="3">
                  <c:v>45474</c:v>
                </c:pt>
                <c:pt idx="4">
                  <c:v>45505</c:v>
                </c:pt>
                <c:pt idx="5">
                  <c:v>45536</c:v>
                </c:pt>
                <c:pt idx="6">
                  <c:v>45566</c:v>
                </c:pt>
                <c:pt idx="7">
                  <c:v>45597</c:v>
                </c:pt>
                <c:pt idx="8">
                  <c:v>45627</c:v>
                </c:pt>
                <c:pt idx="9">
                  <c:v>45658</c:v>
                </c:pt>
                <c:pt idx="10">
                  <c:v>45689</c:v>
                </c:pt>
                <c:pt idx="11">
                  <c:v>45717</c:v>
                </c:pt>
              </c:numCache>
            </c:numRef>
          </c:cat>
          <c:val>
            <c:numRef>
              <c:f>'Sickness Absence'!$B$3:$M$3</c:f>
              <c:numCache>
                <c:formatCode>0.0%</c:formatCode>
                <c:ptCount val="12"/>
                <c:pt idx="0">
                  <c:v>0.04</c:v>
                </c:pt>
                <c:pt idx="1">
                  <c:v>0.04</c:v>
                </c:pt>
                <c:pt idx="2">
                  <c:v>0.04</c:v>
                </c:pt>
                <c:pt idx="3">
                  <c:v>0.04</c:v>
                </c:pt>
                <c:pt idx="4">
                  <c:v>0.04</c:v>
                </c:pt>
                <c:pt idx="5">
                  <c:v>0.04</c:v>
                </c:pt>
                <c:pt idx="6">
                  <c:v>0.04</c:v>
                </c:pt>
                <c:pt idx="7">
                  <c:v>0.04</c:v>
                </c:pt>
                <c:pt idx="8">
                  <c:v>0.04</c:v>
                </c:pt>
                <c:pt idx="9">
                  <c:v>0.04</c:v>
                </c:pt>
                <c:pt idx="10">
                  <c:v>0.04</c:v>
                </c:pt>
                <c:pt idx="11">
                  <c:v>0.04</c:v>
                </c:pt>
              </c:numCache>
            </c:numRef>
          </c:val>
          <c:smooth val="0"/>
          <c:extLst>
            <c:ext xmlns:c16="http://schemas.microsoft.com/office/drawing/2014/chart" uri="{C3380CC4-5D6E-409C-BE32-E72D297353CC}">
              <c16:uniqueId val="{00000003-71F4-41A3-9558-D5F514B02686}"/>
            </c:ext>
          </c:extLst>
        </c:ser>
        <c:ser>
          <c:idx val="2"/>
          <c:order val="2"/>
          <c:tx>
            <c:strRef>
              <c:f>'Sickness Absence'!$A$4</c:f>
              <c:strCache>
                <c:ptCount val="1"/>
                <c:pt idx="0">
                  <c:v>NHS Golden Jubilee Target % (5.4%)</c:v>
                </c:pt>
              </c:strCache>
            </c:strRef>
          </c:tx>
          <c:spPr>
            <a:ln w="28575" cap="rnd">
              <a:solidFill>
                <a:schemeClr val="accent3"/>
              </a:solidFill>
              <a:round/>
            </a:ln>
            <a:effectLst/>
          </c:spPr>
          <c:marker>
            <c:symbol val="none"/>
          </c:marker>
          <c:cat>
            <c:numRef>
              <c:f>'Sickness Absence'!$B$1:$M$1</c:f>
              <c:numCache>
                <c:formatCode>mmm\-yy</c:formatCode>
                <c:ptCount val="12"/>
                <c:pt idx="0">
                  <c:v>45383</c:v>
                </c:pt>
                <c:pt idx="1">
                  <c:v>45413</c:v>
                </c:pt>
                <c:pt idx="2">
                  <c:v>45444</c:v>
                </c:pt>
                <c:pt idx="3">
                  <c:v>45474</c:v>
                </c:pt>
                <c:pt idx="4">
                  <c:v>45505</c:v>
                </c:pt>
                <c:pt idx="5">
                  <c:v>45536</c:v>
                </c:pt>
                <c:pt idx="6">
                  <c:v>45566</c:v>
                </c:pt>
                <c:pt idx="7">
                  <c:v>45597</c:v>
                </c:pt>
                <c:pt idx="8">
                  <c:v>45627</c:v>
                </c:pt>
                <c:pt idx="9">
                  <c:v>45658</c:v>
                </c:pt>
                <c:pt idx="10">
                  <c:v>45689</c:v>
                </c:pt>
                <c:pt idx="11">
                  <c:v>45717</c:v>
                </c:pt>
              </c:numCache>
            </c:numRef>
          </c:cat>
          <c:val>
            <c:numRef>
              <c:f>'Sickness Absence'!$B$4:$M$4</c:f>
              <c:numCache>
                <c:formatCode>0.0%</c:formatCode>
                <c:ptCount val="12"/>
                <c:pt idx="0">
                  <c:v>5.3999999999999999E-2</c:v>
                </c:pt>
                <c:pt idx="1">
                  <c:v>5.3999999999999999E-2</c:v>
                </c:pt>
                <c:pt idx="2">
                  <c:v>5.3999999999999999E-2</c:v>
                </c:pt>
                <c:pt idx="3">
                  <c:v>5.3999999999999999E-2</c:v>
                </c:pt>
                <c:pt idx="4">
                  <c:v>5.3999999999999999E-2</c:v>
                </c:pt>
                <c:pt idx="5">
                  <c:v>5.3999999999999999E-2</c:v>
                </c:pt>
                <c:pt idx="6">
                  <c:v>5.3999999999999999E-2</c:v>
                </c:pt>
                <c:pt idx="7">
                  <c:v>5.3999999999999999E-2</c:v>
                </c:pt>
                <c:pt idx="8">
                  <c:v>5.3999999999999999E-2</c:v>
                </c:pt>
                <c:pt idx="9">
                  <c:v>5.3999999999999999E-2</c:v>
                </c:pt>
                <c:pt idx="10">
                  <c:v>5.3999999999999999E-2</c:v>
                </c:pt>
                <c:pt idx="11">
                  <c:v>5.3999999999999999E-2</c:v>
                </c:pt>
              </c:numCache>
            </c:numRef>
          </c:val>
          <c:smooth val="0"/>
          <c:extLst>
            <c:ext xmlns:c16="http://schemas.microsoft.com/office/drawing/2014/chart" uri="{C3380CC4-5D6E-409C-BE32-E72D297353CC}">
              <c16:uniqueId val="{00000004-71F4-41A3-9558-D5F514B02686}"/>
            </c:ext>
          </c:extLst>
        </c:ser>
        <c:dLbls>
          <c:showLegendKey val="0"/>
          <c:showVal val="0"/>
          <c:showCatName val="0"/>
          <c:showSerName val="0"/>
          <c:showPercent val="0"/>
          <c:showBubbleSize val="0"/>
        </c:dLbls>
        <c:marker val="1"/>
        <c:smooth val="0"/>
        <c:axId val="683743160"/>
        <c:axId val="683744144"/>
      </c:lineChart>
      <c:dateAx>
        <c:axId val="683743160"/>
        <c:scaling>
          <c:orientation val="minMax"/>
        </c:scaling>
        <c:delete val="0"/>
        <c:axPos val="b"/>
        <c:numFmt formatCode="mmm\-yy"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83744144"/>
        <c:crosses val="autoZero"/>
        <c:auto val="1"/>
        <c:lblOffset val="100"/>
        <c:baseTimeUnit val="months"/>
      </c:dateAx>
      <c:valAx>
        <c:axId val="68374414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83743160"/>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'Sickness Absence'!$A$26</c:f>
              <c:strCache>
                <c:ptCount val="1"/>
                <c:pt idx="0">
                  <c:v>Annual Sickness Absence Percentage</c:v>
                </c:pt>
              </c:strCache>
            </c:strRef>
          </c:tx>
          <c:spPr>
            <a:solidFill>
              <a:schemeClr val="accent1"/>
            </a:solidFill>
            <a:ln>
              <a:noFill/>
            </a:ln>
            <a:effectLst/>
          </c:spPr>
          <c:invertIfNegative val="0"/>
          <c:dLbls>
            <c:dLbl>
              <c:idx val="5"/>
              <c:layout>
                <c:manualLayout>
                  <c:x val="0"/>
                  <c:y val="-5.2925610114672207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1-1EA4-4CD3-9E73-25603D9A007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trendline>
            <c:spPr>
              <a:ln w="25400" cap="rnd">
                <a:solidFill>
                  <a:schemeClr val="accent6"/>
                </a:solidFill>
                <a:prstDash val="solid"/>
              </a:ln>
              <a:effectLst/>
            </c:spPr>
            <c:trendlineType val="linear"/>
            <c:dispRSqr val="0"/>
            <c:dispEq val="0"/>
          </c:trendline>
          <c:cat>
            <c:strRef>
              <c:f>'Sickness Absence'!$B$25:$K$25</c:f>
              <c:strCache>
                <c:ptCount val="10"/>
                <c:pt idx="0">
                  <c:v>2015/2016</c:v>
                </c:pt>
                <c:pt idx="1">
                  <c:v>2016/2017</c:v>
                </c:pt>
                <c:pt idx="2">
                  <c:v>2017/2018</c:v>
                </c:pt>
                <c:pt idx="3">
                  <c:v>2018/2019</c:v>
                </c:pt>
                <c:pt idx="4">
                  <c:v>2019/2020</c:v>
                </c:pt>
                <c:pt idx="5">
                  <c:v>2020/2021</c:v>
                </c:pt>
                <c:pt idx="6">
                  <c:v>2021/2022</c:v>
                </c:pt>
                <c:pt idx="7">
                  <c:v>2022/2023</c:v>
                </c:pt>
                <c:pt idx="8">
                  <c:v>2023/2024</c:v>
                </c:pt>
                <c:pt idx="9">
                  <c:v>2024/2025</c:v>
                </c:pt>
              </c:strCache>
            </c:strRef>
          </c:cat>
          <c:val>
            <c:numRef>
              <c:f>'Sickness Absence'!$B$26:$K$26</c:f>
              <c:numCache>
                <c:formatCode>0.0%</c:formatCode>
                <c:ptCount val="10"/>
                <c:pt idx="0">
                  <c:v>5.1999999999999998E-2</c:v>
                </c:pt>
                <c:pt idx="1">
                  <c:v>4.7E-2</c:v>
                </c:pt>
                <c:pt idx="2">
                  <c:v>5.0999999999999997E-2</c:v>
                </c:pt>
                <c:pt idx="3">
                  <c:v>4.8000000000000001E-2</c:v>
                </c:pt>
                <c:pt idx="4">
                  <c:v>4.9000000000000002E-2</c:v>
                </c:pt>
                <c:pt idx="5">
                  <c:v>4.3999999999999997E-2</c:v>
                </c:pt>
                <c:pt idx="6">
                  <c:v>5.7000000000000002E-2</c:v>
                </c:pt>
                <c:pt idx="7">
                  <c:v>5.3999999999999999E-2</c:v>
                </c:pt>
                <c:pt idx="8">
                  <c:v>5.5E-2</c:v>
                </c:pt>
                <c:pt idx="9">
                  <c:v>6.2E-2</c:v>
                </c:pt>
              </c:numCache>
            </c:numRef>
          </c:val>
          <c:extLst>
            <c:ext xmlns:c16="http://schemas.microsoft.com/office/drawing/2014/chart" uri="{C3380CC4-5D6E-409C-BE32-E72D297353CC}">
              <c16:uniqueId val="{00000000-1EA4-4CD3-9E73-25603D9A0076}"/>
            </c:ext>
          </c:extLst>
        </c:ser>
        <c:dLbls>
          <c:showLegendKey val="0"/>
          <c:showVal val="0"/>
          <c:showCatName val="0"/>
          <c:showSerName val="0"/>
          <c:showPercent val="0"/>
          <c:showBubbleSize val="0"/>
        </c:dLbls>
        <c:gapWidth val="219"/>
        <c:overlap val="-27"/>
        <c:axId val="809218616"/>
        <c:axId val="809224192"/>
      </c:barChart>
      <c:catAx>
        <c:axId val="8092186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9224192"/>
        <c:crosses val="autoZero"/>
        <c:auto val="1"/>
        <c:lblAlgn val="ctr"/>
        <c:lblOffset val="100"/>
        <c:noMultiLvlLbl val="0"/>
      </c:catAx>
      <c:valAx>
        <c:axId val="809224192"/>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921861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4">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Annual Sickness Absence Percentage</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'NHS Boards Comparison'!$A$6</c:f>
              <c:strCache>
                <c:ptCount val="1"/>
                <c:pt idx="0">
                  <c:v>NHS GJ</c:v>
                </c:pt>
              </c:strCache>
            </c:strRef>
          </c:tx>
          <c:spPr>
            <a:ln w="28575" cap="rnd">
              <a:solidFill>
                <a:schemeClr val="accent1"/>
              </a:solidFill>
              <a:round/>
            </a:ln>
            <a:effectLst/>
          </c:spPr>
          <c:marker>
            <c:symbol val="none"/>
          </c:marker>
          <c:cat>
            <c:strRef>
              <c:f>'NHS Boards Comparison'!$B$5:$J$5</c:f>
              <c:strCache>
                <c:ptCount val="9"/>
                <c:pt idx="0">
                  <c:v>2015/2106</c:v>
                </c:pt>
                <c:pt idx="1">
                  <c:v>2016/2017</c:v>
                </c:pt>
                <c:pt idx="2">
                  <c:v>2017/2018</c:v>
                </c:pt>
                <c:pt idx="3">
                  <c:v>2018/2019</c:v>
                </c:pt>
                <c:pt idx="4">
                  <c:v>2019/2020</c:v>
                </c:pt>
                <c:pt idx="5">
                  <c:v>2020/2021</c:v>
                </c:pt>
                <c:pt idx="6">
                  <c:v>2021/2022</c:v>
                </c:pt>
                <c:pt idx="7">
                  <c:v>2022/2023</c:v>
                </c:pt>
                <c:pt idx="8">
                  <c:v>2023/2024</c:v>
                </c:pt>
              </c:strCache>
            </c:strRef>
          </c:cat>
          <c:val>
            <c:numRef>
              <c:f>'NHS Boards Comparison'!$B$6:$J$6</c:f>
              <c:numCache>
                <c:formatCode>0.0%</c:formatCode>
                <c:ptCount val="9"/>
                <c:pt idx="0">
                  <c:v>5.1999999999999998E-2</c:v>
                </c:pt>
                <c:pt idx="1">
                  <c:v>4.7E-2</c:v>
                </c:pt>
                <c:pt idx="2">
                  <c:v>5.0999999999999997E-2</c:v>
                </c:pt>
                <c:pt idx="3">
                  <c:v>4.8000000000000001E-2</c:v>
                </c:pt>
                <c:pt idx="4">
                  <c:v>4.9000000000000002E-2</c:v>
                </c:pt>
                <c:pt idx="5">
                  <c:v>4.3999999999999997E-2</c:v>
                </c:pt>
                <c:pt idx="6">
                  <c:v>5.7000000000000002E-2</c:v>
                </c:pt>
                <c:pt idx="7">
                  <c:v>5.3999999999999999E-2</c:v>
                </c:pt>
                <c:pt idx="8">
                  <c:v>5.5E-2</c:v>
                </c:pt>
              </c:numCache>
            </c:numRef>
          </c:val>
          <c:smooth val="0"/>
          <c:extLst>
            <c:ext xmlns:c16="http://schemas.microsoft.com/office/drawing/2014/chart" uri="{C3380CC4-5D6E-409C-BE32-E72D297353CC}">
              <c16:uniqueId val="{00000000-EFD1-41D5-B3D6-B073C250C2C9}"/>
            </c:ext>
          </c:extLst>
        </c:ser>
        <c:ser>
          <c:idx val="1"/>
          <c:order val="1"/>
          <c:tx>
            <c:strRef>
              <c:f>'NHS Boards Comparison'!$A$7</c:f>
              <c:strCache>
                <c:ptCount val="1"/>
                <c:pt idx="0">
                  <c:v>National Boards</c:v>
                </c:pt>
              </c:strCache>
            </c:strRef>
          </c:tx>
          <c:spPr>
            <a:ln w="28575" cap="rnd">
              <a:solidFill>
                <a:schemeClr val="accent2"/>
              </a:solidFill>
              <a:round/>
            </a:ln>
            <a:effectLst/>
          </c:spPr>
          <c:marker>
            <c:symbol val="none"/>
          </c:marker>
          <c:cat>
            <c:strRef>
              <c:f>'NHS Boards Comparison'!$B$5:$J$5</c:f>
              <c:strCache>
                <c:ptCount val="9"/>
                <c:pt idx="0">
                  <c:v>2015/2106</c:v>
                </c:pt>
                <c:pt idx="1">
                  <c:v>2016/2017</c:v>
                </c:pt>
                <c:pt idx="2">
                  <c:v>2017/2018</c:v>
                </c:pt>
                <c:pt idx="3">
                  <c:v>2018/2019</c:v>
                </c:pt>
                <c:pt idx="4">
                  <c:v>2019/2020</c:v>
                </c:pt>
                <c:pt idx="5">
                  <c:v>2020/2021</c:v>
                </c:pt>
                <c:pt idx="6">
                  <c:v>2021/2022</c:v>
                </c:pt>
                <c:pt idx="7">
                  <c:v>2022/2023</c:v>
                </c:pt>
                <c:pt idx="8">
                  <c:v>2023/2024</c:v>
                </c:pt>
              </c:strCache>
            </c:strRef>
          </c:cat>
          <c:val>
            <c:numRef>
              <c:f>'NHS Boards Comparison'!$B$7:$J$7</c:f>
              <c:numCache>
                <c:formatCode>0.0%</c:formatCode>
                <c:ptCount val="9"/>
                <c:pt idx="0">
                  <c:v>5.7000000000000002E-2</c:v>
                </c:pt>
                <c:pt idx="1">
                  <c:v>5.7999999999999996E-2</c:v>
                </c:pt>
                <c:pt idx="2">
                  <c:v>0.06</c:v>
                </c:pt>
                <c:pt idx="3">
                  <c:v>5.9000000000000004E-2</c:v>
                </c:pt>
                <c:pt idx="4">
                  <c:v>4.2999999999999997E-2</c:v>
                </c:pt>
                <c:pt idx="5">
                  <c:v>4.2000000000000003E-2</c:v>
                </c:pt>
                <c:pt idx="6">
                  <c:v>5.9000000000000004E-2</c:v>
                </c:pt>
                <c:pt idx="7">
                  <c:v>6.3E-2</c:v>
                </c:pt>
                <c:pt idx="8">
                  <c:v>6.2E-2</c:v>
                </c:pt>
              </c:numCache>
            </c:numRef>
          </c:val>
          <c:smooth val="0"/>
          <c:extLst>
            <c:ext xmlns:c16="http://schemas.microsoft.com/office/drawing/2014/chart" uri="{C3380CC4-5D6E-409C-BE32-E72D297353CC}">
              <c16:uniqueId val="{00000001-EFD1-41D5-B3D6-B073C250C2C9}"/>
            </c:ext>
          </c:extLst>
        </c:ser>
        <c:ser>
          <c:idx val="2"/>
          <c:order val="2"/>
          <c:tx>
            <c:strRef>
              <c:f>'NHS Boards Comparison'!$A$8</c:f>
              <c:strCache>
                <c:ptCount val="1"/>
                <c:pt idx="0">
                  <c:v>NHS Scotland</c:v>
                </c:pt>
              </c:strCache>
            </c:strRef>
          </c:tx>
          <c:spPr>
            <a:ln w="28575" cap="rnd">
              <a:solidFill>
                <a:schemeClr val="accent3"/>
              </a:solidFill>
              <a:round/>
            </a:ln>
            <a:effectLst/>
          </c:spPr>
          <c:marker>
            <c:symbol val="none"/>
          </c:marker>
          <c:cat>
            <c:strRef>
              <c:f>'NHS Boards Comparison'!$B$5:$J$5</c:f>
              <c:strCache>
                <c:ptCount val="9"/>
                <c:pt idx="0">
                  <c:v>2015/2106</c:v>
                </c:pt>
                <c:pt idx="1">
                  <c:v>2016/2017</c:v>
                </c:pt>
                <c:pt idx="2">
                  <c:v>2017/2018</c:v>
                </c:pt>
                <c:pt idx="3">
                  <c:v>2018/2019</c:v>
                </c:pt>
                <c:pt idx="4">
                  <c:v>2019/2020</c:v>
                </c:pt>
                <c:pt idx="5">
                  <c:v>2020/2021</c:v>
                </c:pt>
                <c:pt idx="6">
                  <c:v>2021/2022</c:v>
                </c:pt>
                <c:pt idx="7">
                  <c:v>2022/2023</c:v>
                </c:pt>
                <c:pt idx="8">
                  <c:v>2023/2024</c:v>
                </c:pt>
              </c:strCache>
            </c:strRef>
          </c:cat>
          <c:val>
            <c:numRef>
              <c:f>'NHS Boards Comparison'!$B$8:$J$8</c:f>
              <c:numCache>
                <c:formatCode>0.0%</c:formatCode>
                <c:ptCount val="9"/>
                <c:pt idx="0">
                  <c:v>5.2000000000000005E-2</c:v>
                </c:pt>
                <c:pt idx="1">
                  <c:v>5.1999999999999998E-2</c:v>
                </c:pt>
                <c:pt idx="2">
                  <c:v>5.3999999999999999E-2</c:v>
                </c:pt>
                <c:pt idx="3">
                  <c:v>5.3999999999999999E-2</c:v>
                </c:pt>
                <c:pt idx="4">
                  <c:v>5.2999999999999999E-2</c:v>
                </c:pt>
                <c:pt idx="5">
                  <c:v>4.7E-2</c:v>
                </c:pt>
                <c:pt idx="6">
                  <c:v>5.7000000000000002E-2</c:v>
                </c:pt>
                <c:pt idx="7">
                  <c:v>6.2E-2</c:v>
                </c:pt>
                <c:pt idx="8">
                  <c:v>6.3E-2</c:v>
                </c:pt>
              </c:numCache>
            </c:numRef>
          </c:val>
          <c:smooth val="0"/>
          <c:extLst>
            <c:ext xmlns:c16="http://schemas.microsoft.com/office/drawing/2014/chart" uri="{C3380CC4-5D6E-409C-BE32-E72D297353CC}">
              <c16:uniqueId val="{00000002-EFD1-41D5-B3D6-B073C250C2C9}"/>
            </c:ext>
          </c:extLst>
        </c:ser>
        <c:dLbls>
          <c:showLegendKey val="0"/>
          <c:showVal val="0"/>
          <c:showCatName val="0"/>
          <c:showSerName val="0"/>
          <c:showPercent val="0"/>
          <c:showBubbleSize val="0"/>
        </c:dLbls>
        <c:smooth val="0"/>
        <c:axId val="443366056"/>
        <c:axId val="443364416"/>
      </c:lineChart>
      <c:catAx>
        <c:axId val="4433660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3364416"/>
        <c:crosses val="autoZero"/>
        <c:auto val="1"/>
        <c:lblAlgn val="ctr"/>
        <c:lblOffset val="100"/>
        <c:noMultiLvlLbl val="0"/>
      </c:catAx>
      <c:valAx>
        <c:axId val="443364416"/>
        <c:scaling>
          <c:orientation val="minMax"/>
          <c:max val="6.5000000000000016E-2"/>
          <c:min val="4.0000000000000008E-2"/>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336605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Sickness Absence Percentage</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'Sickness Absence'!$A$68</c:f>
              <c:strCache>
                <c:ptCount val="1"/>
                <c:pt idx="0">
                  <c:v>All Sickness Absence</c:v>
                </c:pt>
              </c:strCache>
            </c:strRef>
          </c:tx>
          <c:spPr>
            <a:ln w="28575" cap="rnd">
              <a:solidFill>
                <a:schemeClr val="accent1"/>
              </a:solidFill>
              <a:round/>
            </a:ln>
            <a:effectLst/>
          </c:spPr>
          <c:marker>
            <c:symbol val="none"/>
          </c:marker>
          <c:cat>
            <c:numRef>
              <c:f>'Sickness Absence'!$B$67:$M$67</c:f>
              <c:numCache>
                <c:formatCode>mmm\-yy</c:formatCode>
                <c:ptCount val="12"/>
                <c:pt idx="0">
                  <c:v>45383</c:v>
                </c:pt>
                <c:pt idx="1">
                  <c:v>45413</c:v>
                </c:pt>
                <c:pt idx="2">
                  <c:v>45444</c:v>
                </c:pt>
                <c:pt idx="3">
                  <c:v>45474</c:v>
                </c:pt>
                <c:pt idx="4">
                  <c:v>45505</c:v>
                </c:pt>
                <c:pt idx="5">
                  <c:v>45536</c:v>
                </c:pt>
                <c:pt idx="6">
                  <c:v>45566</c:v>
                </c:pt>
                <c:pt idx="7">
                  <c:v>45597</c:v>
                </c:pt>
                <c:pt idx="8">
                  <c:v>45627</c:v>
                </c:pt>
                <c:pt idx="9">
                  <c:v>45658</c:v>
                </c:pt>
                <c:pt idx="10">
                  <c:v>45689</c:v>
                </c:pt>
                <c:pt idx="11">
                  <c:v>45717</c:v>
                </c:pt>
              </c:numCache>
            </c:numRef>
          </c:cat>
          <c:val>
            <c:numRef>
              <c:f>'Sickness Absence'!$B$68:$M$68</c:f>
              <c:numCache>
                <c:formatCode>0.0%</c:formatCode>
                <c:ptCount val="12"/>
                <c:pt idx="0">
                  <c:v>5.9299999999999999E-2</c:v>
                </c:pt>
                <c:pt idx="1">
                  <c:v>6.1899999999999997E-2</c:v>
                </c:pt>
                <c:pt idx="2">
                  <c:v>6.7799999999999999E-2</c:v>
                </c:pt>
                <c:pt idx="3">
                  <c:v>6.8000000000000005E-2</c:v>
                </c:pt>
                <c:pt idx="4">
                  <c:v>5.9200000000000003E-2</c:v>
                </c:pt>
                <c:pt idx="5">
                  <c:v>5.62E-2</c:v>
                </c:pt>
                <c:pt idx="6">
                  <c:v>6.4000000000000001E-2</c:v>
                </c:pt>
                <c:pt idx="7">
                  <c:v>6.6000000000000003E-2</c:v>
                </c:pt>
                <c:pt idx="8">
                  <c:v>6.9800000000000001E-2</c:v>
                </c:pt>
                <c:pt idx="9">
                  <c:v>6.9736067752852515E-2</c:v>
                </c:pt>
                <c:pt idx="10">
                  <c:v>6.5199999999999994E-2</c:v>
                </c:pt>
                <c:pt idx="11">
                  <c:v>5.9900000000000002E-2</c:v>
                </c:pt>
              </c:numCache>
            </c:numRef>
          </c:val>
          <c:smooth val="0"/>
          <c:extLst>
            <c:ext xmlns:c16="http://schemas.microsoft.com/office/drawing/2014/chart" uri="{C3380CC4-5D6E-409C-BE32-E72D297353CC}">
              <c16:uniqueId val="{00000000-5A04-4A40-8F19-02507C788CF3}"/>
            </c:ext>
          </c:extLst>
        </c:ser>
        <c:ser>
          <c:idx val="1"/>
          <c:order val="1"/>
          <c:tx>
            <c:strRef>
              <c:f>'Sickness Absence'!$A$69</c:f>
              <c:strCache>
                <c:ptCount val="1"/>
                <c:pt idx="0">
                  <c:v>Long Term Sickness Absence</c:v>
                </c:pt>
              </c:strCache>
            </c:strRef>
          </c:tx>
          <c:spPr>
            <a:ln w="28575" cap="rnd">
              <a:solidFill>
                <a:schemeClr val="accent2"/>
              </a:solidFill>
              <a:round/>
            </a:ln>
            <a:effectLst/>
          </c:spPr>
          <c:marker>
            <c:symbol val="none"/>
          </c:marker>
          <c:cat>
            <c:numRef>
              <c:f>'Sickness Absence'!$B$67:$M$67</c:f>
              <c:numCache>
                <c:formatCode>mmm\-yy</c:formatCode>
                <c:ptCount val="12"/>
                <c:pt idx="0">
                  <c:v>45383</c:v>
                </c:pt>
                <c:pt idx="1">
                  <c:v>45413</c:v>
                </c:pt>
                <c:pt idx="2">
                  <c:v>45444</c:v>
                </c:pt>
                <c:pt idx="3">
                  <c:v>45474</c:v>
                </c:pt>
                <c:pt idx="4">
                  <c:v>45505</c:v>
                </c:pt>
                <c:pt idx="5">
                  <c:v>45536</c:v>
                </c:pt>
                <c:pt idx="6">
                  <c:v>45566</c:v>
                </c:pt>
                <c:pt idx="7">
                  <c:v>45597</c:v>
                </c:pt>
                <c:pt idx="8">
                  <c:v>45627</c:v>
                </c:pt>
                <c:pt idx="9">
                  <c:v>45658</c:v>
                </c:pt>
                <c:pt idx="10">
                  <c:v>45689</c:v>
                </c:pt>
                <c:pt idx="11">
                  <c:v>45717</c:v>
                </c:pt>
              </c:numCache>
            </c:numRef>
          </c:cat>
          <c:val>
            <c:numRef>
              <c:f>'Sickness Absence'!$B$69:$M$69</c:f>
              <c:numCache>
                <c:formatCode>0.0%</c:formatCode>
                <c:ptCount val="12"/>
                <c:pt idx="0">
                  <c:v>3.5999999999999997E-2</c:v>
                </c:pt>
                <c:pt idx="1">
                  <c:v>3.5000000000000003E-2</c:v>
                </c:pt>
                <c:pt idx="2">
                  <c:v>3.9E-2</c:v>
                </c:pt>
                <c:pt idx="3">
                  <c:v>4.1000000000000002E-2</c:v>
                </c:pt>
                <c:pt idx="4">
                  <c:v>3.7999999999999999E-2</c:v>
                </c:pt>
                <c:pt idx="5">
                  <c:v>3.4000000000000002E-2</c:v>
                </c:pt>
                <c:pt idx="6">
                  <c:v>3.2000000000000001E-2</c:v>
                </c:pt>
                <c:pt idx="7">
                  <c:v>0.04</c:v>
                </c:pt>
                <c:pt idx="8">
                  <c:v>0.04</c:v>
                </c:pt>
                <c:pt idx="9">
                  <c:v>4.2000000000000003E-2</c:v>
                </c:pt>
                <c:pt idx="10">
                  <c:v>3.6999999999999998E-2</c:v>
                </c:pt>
                <c:pt idx="11">
                  <c:v>3.6999999999999998E-2</c:v>
                </c:pt>
              </c:numCache>
            </c:numRef>
          </c:val>
          <c:smooth val="0"/>
          <c:extLst>
            <c:ext xmlns:c16="http://schemas.microsoft.com/office/drawing/2014/chart" uri="{C3380CC4-5D6E-409C-BE32-E72D297353CC}">
              <c16:uniqueId val="{00000001-5A04-4A40-8F19-02507C788CF3}"/>
            </c:ext>
          </c:extLst>
        </c:ser>
        <c:ser>
          <c:idx val="2"/>
          <c:order val="2"/>
          <c:tx>
            <c:strRef>
              <c:f>'Sickness Absence'!$A$70</c:f>
              <c:strCache>
                <c:ptCount val="1"/>
                <c:pt idx="0">
                  <c:v>Short Term Sickness Absence</c:v>
                </c:pt>
              </c:strCache>
            </c:strRef>
          </c:tx>
          <c:spPr>
            <a:ln w="28575" cap="rnd">
              <a:solidFill>
                <a:schemeClr val="accent3"/>
              </a:solidFill>
              <a:round/>
            </a:ln>
            <a:effectLst/>
          </c:spPr>
          <c:marker>
            <c:symbol val="none"/>
          </c:marker>
          <c:cat>
            <c:numRef>
              <c:f>'Sickness Absence'!$B$67:$M$67</c:f>
              <c:numCache>
                <c:formatCode>mmm\-yy</c:formatCode>
                <c:ptCount val="12"/>
                <c:pt idx="0">
                  <c:v>45383</c:v>
                </c:pt>
                <c:pt idx="1">
                  <c:v>45413</c:v>
                </c:pt>
                <c:pt idx="2">
                  <c:v>45444</c:v>
                </c:pt>
                <c:pt idx="3">
                  <c:v>45474</c:v>
                </c:pt>
                <c:pt idx="4">
                  <c:v>45505</c:v>
                </c:pt>
                <c:pt idx="5">
                  <c:v>45536</c:v>
                </c:pt>
                <c:pt idx="6">
                  <c:v>45566</c:v>
                </c:pt>
                <c:pt idx="7">
                  <c:v>45597</c:v>
                </c:pt>
                <c:pt idx="8">
                  <c:v>45627</c:v>
                </c:pt>
                <c:pt idx="9">
                  <c:v>45658</c:v>
                </c:pt>
                <c:pt idx="10">
                  <c:v>45689</c:v>
                </c:pt>
                <c:pt idx="11">
                  <c:v>45717</c:v>
                </c:pt>
              </c:numCache>
            </c:numRef>
          </c:cat>
          <c:val>
            <c:numRef>
              <c:f>'Sickness Absence'!$B$70:$M$70</c:f>
              <c:numCache>
                <c:formatCode>0.0%</c:formatCode>
                <c:ptCount val="12"/>
                <c:pt idx="0">
                  <c:v>2.3300000000000001E-2</c:v>
                </c:pt>
                <c:pt idx="1">
                  <c:v>2.6899999999999993E-2</c:v>
                </c:pt>
                <c:pt idx="2">
                  <c:v>2.8799999999999999E-2</c:v>
                </c:pt>
                <c:pt idx="3">
                  <c:v>2.7000000000000003E-2</c:v>
                </c:pt>
                <c:pt idx="4">
                  <c:v>2.1200000000000004E-2</c:v>
                </c:pt>
                <c:pt idx="5">
                  <c:v>2.2199999999999998E-2</c:v>
                </c:pt>
                <c:pt idx="6">
                  <c:v>3.2000000000000001E-2</c:v>
                </c:pt>
                <c:pt idx="7">
                  <c:v>2.6000000000000002E-2</c:v>
                </c:pt>
                <c:pt idx="8">
                  <c:v>2.98E-2</c:v>
                </c:pt>
                <c:pt idx="9">
                  <c:v>2.7736067752852513E-2</c:v>
                </c:pt>
                <c:pt idx="10">
                  <c:v>2.8199999999999996E-2</c:v>
                </c:pt>
                <c:pt idx="11">
                  <c:v>2.2900000000000004E-2</c:v>
                </c:pt>
              </c:numCache>
            </c:numRef>
          </c:val>
          <c:smooth val="0"/>
          <c:extLst>
            <c:ext xmlns:c16="http://schemas.microsoft.com/office/drawing/2014/chart" uri="{C3380CC4-5D6E-409C-BE32-E72D297353CC}">
              <c16:uniqueId val="{00000002-5A04-4A40-8F19-02507C788CF3}"/>
            </c:ext>
          </c:extLst>
        </c:ser>
        <c:dLbls>
          <c:showLegendKey val="0"/>
          <c:showVal val="0"/>
          <c:showCatName val="0"/>
          <c:showSerName val="0"/>
          <c:showPercent val="0"/>
          <c:showBubbleSize val="0"/>
        </c:dLbls>
        <c:smooth val="0"/>
        <c:axId val="809218616"/>
        <c:axId val="809224192"/>
      </c:lineChart>
      <c:dateAx>
        <c:axId val="809218616"/>
        <c:scaling>
          <c:orientation val="minMax"/>
        </c:scaling>
        <c:delete val="0"/>
        <c:axPos val="b"/>
        <c:numFmt formatCode="mmm\-yy"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9224192"/>
        <c:crosses val="autoZero"/>
        <c:auto val="1"/>
        <c:lblOffset val="100"/>
        <c:baseTimeUnit val="months"/>
      </c:dateAx>
      <c:valAx>
        <c:axId val="809224192"/>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921861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4">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Sickness Absence % By Directorate</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Sheet1!$J$4</c:f>
              <c:strCache>
                <c:ptCount val="1"/>
                <c:pt idx="0">
                  <c:v>All Sickness Absence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Sheet1!$I$5:$I$8</c:f>
              <c:strCache>
                <c:ptCount val="4"/>
                <c:pt idx="0">
                  <c:v>Corporate</c:v>
                </c:pt>
                <c:pt idx="1">
                  <c:v>Golden Jubilee Conference Hotel</c:v>
                </c:pt>
                <c:pt idx="2">
                  <c:v>Heart, Lung and Diagnostic Services</c:v>
                </c:pt>
                <c:pt idx="3">
                  <c:v>National Elective Services</c:v>
                </c:pt>
              </c:strCache>
            </c:strRef>
          </c:cat>
          <c:val>
            <c:numRef>
              <c:f>Sheet1!$J$5:$J$8</c:f>
              <c:numCache>
                <c:formatCode>0.0%</c:formatCode>
                <c:ptCount val="4"/>
                <c:pt idx="0">
                  <c:v>4.8000000000000001E-2</c:v>
                </c:pt>
                <c:pt idx="1">
                  <c:v>4.2000000000000003E-2</c:v>
                </c:pt>
                <c:pt idx="2">
                  <c:v>6.3E-2</c:v>
                </c:pt>
                <c:pt idx="3">
                  <c:v>7.6999999999999999E-2</c:v>
                </c:pt>
              </c:numCache>
            </c:numRef>
          </c:val>
          <c:extLst>
            <c:ext xmlns:c16="http://schemas.microsoft.com/office/drawing/2014/chart" uri="{C3380CC4-5D6E-409C-BE32-E72D297353CC}">
              <c16:uniqueId val="{00000000-7935-4B9A-A786-DCE2E85C7671}"/>
            </c:ext>
          </c:extLst>
        </c:ser>
        <c:ser>
          <c:idx val="1"/>
          <c:order val="1"/>
          <c:tx>
            <c:strRef>
              <c:f>Sheet1!$K$4</c:f>
              <c:strCache>
                <c:ptCount val="1"/>
                <c:pt idx="0">
                  <c:v>Long Term Sickness Absence %</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Sheet1!$I$5:$I$8</c:f>
              <c:strCache>
                <c:ptCount val="4"/>
                <c:pt idx="0">
                  <c:v>Corporate</c:v>
                </c:pt>
                <c:pt idx="1">
                  <c:v>Golden Jubilee Conference Hotel</c:v>
                </c:pt>
                <c:pt idx="2">
                  <c:v>Heart, Lung and Diagnostic Services</c:v>
                </c:pt>
                <c:pt idx="3">
                  <c:v>National Elective Services</c:v>
                </c:pt>
              </c:strCache>
            </c:strRef>
          </c:cat>
          <c:val>
            <c:numRef>
              <c:f>Sheet1!$K$5:$K$8</c:f>
              <c:numCache>
                <c:formatCode>0.0%</c:formatCode>
                <c:ptCount val="4"/>
                <c:pt idx="0">
                  <c:v>2.9000000000000001E-2</c:v>
                </c:pt>
                <c:pt idx="1">
                  <c:v>2.3E-2</c:v>
                </c:pt>
                <c:pt idx="2">
                  <c:v>3.7999999999999999E-2</c:v>
                </c:pt>
                <c:pt idx="3">
                  <c:v>4.8000000000000001E-2</c:v>
                </c:pt>
              </c:numCache>
            </c:numRef>
          </c:val>
          <c:extLst>
            <c:ext xmlns:c16="http://schemas.microsoft.com/office/drawing/2014/chart" uri="{C3380CC4-5D6E-409C-BE32-E72D297353CC}">
              <c16:uniqueId val="{00000001-7935-4B9A-A786-DCE2E85C7671}"/>
            </c:ext>
          </c:extLst>
        </c:ser>
        <c:ser>
          <c:idx val="2"/>
          <c:order val="2"/>
          <c:tx>
            <c:strRef>
              <c:f>Sheet1!$L$4</c:f>
              <c:strCache>
                <c:ptCount val="1"/>
                <c:pt idx="0">
                  <c:v>Short Term Sickness Absence %</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3"/>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Sheet1!$I$5:$I$8</c:f>
              <c:strCache>
                <c:ptCount val="4"/>
                <c:pt idx="0">
                  <c:v>Corporate</c:v>
                </c:pt>
                <c:pt idx="1">
                  <c:v>Golden Jubilee Conference Hotel</c:v>
                </c:pt>
                <c:pt idx="2">
                  <c:v>Heart, Lung and Diagnostic Services</c:v>
                </c:pt>
                <c:pt idx="3">
                  <c:v>National Elective Services</c:v>
                </c:pt>
              </c:strCache>
            </c:strRef>
          </c:cat>
          <c:val>
            <c:numRef>
              <c:f>Sheet1!$L$5:$L$8</c:f>
              <c:numCache>
                <c:formatCode>0.0%</c:formatCode>
                <c:ptCount val="4"/>
                <c:pt idx="0">
                  <c:v>1.9E-2</c:v>
                </c:pt>
                <c:pt idx="1">
                  <c:v>1.9000000000000003E-2</c:v>
                </c:pt>
                <c:pt idx="2">
                  <c:v>2.5000000000000001E-2</c:v>
                </c:pt>
                <c:pt idx="3">
                  <c:v>2.8999999999999998E-2</c:v>
                </c:pt>
              </c:numCache>
            </c:numRef>
          </c:val>
          <c:extLst>
            <c:ext xmlns:c16="http://schemas.microsoft.com/office/drawing/2014/chart" uri="{C3380CC4-5D6E-409C-BE32-E72D297353CC}">
              <c16:uniqueId val="{00000002-7935-4B9A-A786-DCE2E85C7671}"/>
            </c:ext>
          </c:extLst>
        </c:ser>
        <c:dLbls>
          <c:dLblPos val="outEnd"/>
          <c:showLegendKey val="0"/>
          <c:showVal val="1"/>
          <c:showCatName val="0"/>
          <c:showSerName val="0"/>
          <c:showPercent val="0"/>
          <c:showBubbleSize val="0"/>
        </c:dLbls>
        <c:gapWidth val="219"/>
        <c:overlap val="-27"/>
        <c:axId val="868331136"/>
        <c:axId val="868333432"/>
      </c:barChart>
      <c:catAx>
        <c:axId val="8683311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8333432"/>
        <c:crosses val="autoZero"/>
        <c:auto val="1"/>
        <c:lblAlgn val="ctr"/>
        <c:lblOffset val="100"/>
        <c:noMultiLvlLbl val="0"/>
      </c:catAx>
      <c:valAx>
        <c:axId val="868333432"/>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833113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'Sickness Absence by Dir'!$A$2</c:f>
              <c:strCache>
                <c:ptCount val="1"/>
                <c:pt idx="0">
                  <c:v>Corporate</c:v>
                </c:pt>
              </c:strCache>
            </c:strRef>
          </c:tx>
          <c:spPr>
            <a:solidFill>
              <a:schemeClr val="accent1"/>
            </a:solidFill>
            <a:ln>
              <a:noFill/>
            </a:ln>
            <a:effectLst/>
          </c:spPr>
          <c:invertIfNegative val="0"/>
          <c:dLbls>
            <c:dLbl>
              <c:idx val="4"/>
              <c:layout>
                <c:manualLayout>
                  <c:x val="-6.9919112208369263E-17"/>
                  <c:y val="-4.7037037037037092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0-F4A1-49B9-BA4D-C80FB5EAA35D}"/>
                </c:ext>
              </c:extLst>
            </c:dLbl>
            <c:dLbl>
              <c:idx val="5"/>
              <c:layout>
                <c:manualLayout>
                  <c:x val="0"/>
                  <c:y val="-5.2916666666666723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1-F4A1-49B9-BA4D-C80FB5EAA35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trendline>
            <c:spPr>
              <a:ln w="19050" cap="rnd">
                <a:solidFill>
                  <a:schemeClr val="accent1"/>
                </a:solidFill>
                <a:prstDash val="sysDot"/>
              </a:ln>
              <a:effectLst/>
            </c:spPr>
            <c:trendlineType val="linear"/>
            <c:dispRSqr val="0"/>
            <c:dispEq val="0"/>
          </c:trendline>
          <c:cat>
            <c:strRef>
              <c:f>'Sickness Absence by Dir'!$B$1:$K$1</c:f>
              <c:strCache>
                <c:ptCount val="10"/>
                <c:pt idx="0">
                  <c:v>2015/
2016</c:v>
                </c:pt>
                <c:pt idx="1">
                  <c:v>2016/
2017</c:v>
                </c:pt>
                <c:pt idx="2">
                  <c:v>2107/
2018</c:v>
                </c:pt>
                <c:pt idx="3">
                  <c:v>2018/
2019</c:v>
                </c:pt>
                <c:pt idx="4">
                  <c:v>2019/
2020</c:v>
                </c:pt>
                <c:pt idx="5">
                  <c:v>2020/
2021</c:v>
                </c:pt>
                <c:pt idx="6">
                  <c:v>2021/
2022</c:v>
                </c:pt>
                <c:pt idx="7">
                  <c:v>2022/
2023</c:v>
                </c:pt>
                <c:pt idx="8">
                  <c:v>2023/
2024</c:v>
                </c:pt>
                <c:pt idx="9">
                  <c:v>2024/
2025</c:v>
                </c:pt>
              </c:strCache>
            </c:strRef>
          </c:cat>
          <c:val>
            <c:numRef>
              <c:f>'Sickness Absence by Dir'!$B$2:$K$2</c:f>
              <c:numCache>
                <c:formatCode>0.0%</c:formatCode>
                <c:ptCount val="10"/>
                <c:pt idx="0">
                  <c:v>3.7999999999999999E-2</c:v>
                </c:pt>
                <c:pt idx="1">
                  <c:v>4.1000000000000002E-2</c:v>
                </c:pt>
                <c:pt idx="2">
                  <c:v>0.05</c:v>
                </c:pt>
                <c:pt idx="3">
                  <c:v>3.9E-2</c:v>
                </c:pt>
                <c:pt idx="4">
                  <c:v>3.5000000000000003E-2</c:v>
                </c:pt>
                <c:pt idx="5">
                  <c:v>3.4000000000000002E-2</c:v>
                </c:pt>
                <c:pt idx="6">
                  <c:v>0.04</c:v>
                </c:pt>
                <c:pt idx="7">
                  <c:v>4.4999999999999998E-2</c:v>
                </c:pt>
                <c:pt idx="8">
                  <c:v>4.4756744941159131E-2</c:v>
                </c:pt>
                <c:pt idx="9">
                  <c:v>4.8000000000000001E-2</c:v>
                </c:pt>
              </c:numCache>
            </c:numRef>
          </c:val>
          <c:extLst>
            <c:ext xmlns:c16="http://schemas.microsoft.com/office/drawing/2014/chart" uri="{C3380CC4-5D6E-409C-BE32-E72D297353CC}">
              <c16:uniqueId val="{00000002-F4A1-49B9-BA4D-C80FB5EAA35D}"/>
            </c:ext>
          </c:extLst>
        </c:ser>
        <c:dLbls>
          <c:showLegendKey val="0"/>
          <c:showVal val="0"/>
          <c:showCatName val="0"/>
          <c:showSerName val="0"/>
          <c:showPercent val="0"/>
          <c:showBubbleSize val="0"/>
        </c:dLbls>
        <c:gapWidth val="219"/>
        <c:overlap val="-27"/>
        <c:axId val="580229960"/>
        <c:axId val="580228976"/>
      </c:barChart>
      <c:catAx>
        <c:axId val="5802299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0228976"/>
        <c:crosses val="autoZero"/>
        <c:auto val="1"/>
        <c:lblAlgn val="ctr"/>
        <c:lblOffset val="100"/>
        <c:noMultiLvlLbl val="0"/>
      </c:catAx>
      <c:valAx>
        <c:axId val="580228976"/>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0229960"/>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4">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'Sickness Absence by Dir'!$A$3</c:f>
              <c:strCache>
                <c:ptCount val="1"/>
                <c:pt idx="0">
                  <c:v>Golden Jubilee Conference Hotel</c:v>
                </c:pt>
              </c:strCache>
            </c:strRef>
          </c:tx>
          <c:spPr>
            <a:solidFill>
              <a:schemeClr val="accent2"/>
            </a:solidFill>
            <a:ln>
              <a:noFill/>
            </a:ln>
            <a:effectLst/>
          </c:spPr>
          <c:invertIfNegative val="0"/>
          <c:dLbls>
            <c:dLbl>
              <c:idx val="2"/>
              <c:layout>
                <c:manualLayout>
                  <c:x val="0"/>
                  <c:y val="-8.2314814814814868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0-120F-4ED6-AA76-04444267E1A5}"/>
                </c:ext>
              </c:extLst>
            </c:dLbl>
            <c:dLbl>
              <c:idx val="3"/>
              <c:layout>
                <c:manualLayout>
                  <c:x val="0"/>
                  <c:y val="-5.2916666666666723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1-120F-4ED6-AA76-04444267E1A5}"/>
                </c:ext>
              </c:extLst>
            </c:dLbl>
            <c:dLbl>
              <c:idx val="6"/>
              <c:layout>
                <c:manualLayout>
                  <c:x val="0"/>
                  <c:y val="-4.7037037037037037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2-120F-4ED6-AA76-04444267E1A5}"/>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trendline>
            <c:spPr>
              <a:ln w="19050" cap="rnd">
                <a:solidFill>
                  <a:schemeClr val="accent2"/>
                </a:solidFill>
                <a:prstDash val="sysDot"/>
              </a:ln>
              <a:effectLst/>
            </c:spPr>
            <c:trendlineType val="linear"/>
            <c:dispRSqr val="0"/>
            <c:dispEq val="0"/>
          </c:trendline>
          <c:cat>
            <c:strRef>
              <c:f>'Sickness Absence by Dir'!$B$1:$K$1</c:f>
              <c:strCache>
                <c:ptCount val="10"/>
                <c:pt idx="0">
                  <c:v>2015/
2016</c:v>
                </c:pt>
                <c:pt idx="1">
                  <c:v>2016/
2017</c:v>
                </c:pt>
                <c:pt idx="2">
                  <c:v>2107/
2018</c:v>
                </c:pt>
                <c:pt idx="3">
                  <c:v>2018/
2019</c:v>
                </c:pt>
                <c:pt idx="4">
                  <c:v>2019/
2020</c:v>
                </c:pt>
                <c:pt idx="5">
                  <c:v>2020/
2021</c:v>
                </c:pt>
                <c:pt idx="6">
                  <c:v>2021/
2022</c:v>
                </c:pt>
                <c:pt idx="7">
                  <c:v>2022/
2023</c:v>
                </c:pt>
                <c:pt idx="8">
                  <c:v>2023/
2024</c:v>
                </c:pt>
                <c:pt idx="9">
                  <c:v>2024/
2025</c:v>
                </c:pt>
              </c:strCache>
            </c:strRef>
          </c:cat>
          <c:val>
            <c:numRef>
              <c:f>'Sickness Absence by Dir'!$B$3:$K$3</c:f>
              <c:numCache>
                <c:formatCode>0.0%</c:formatCode>
                <c:ptCount val="10"/>
                <c:pt idx="0">
                  <c:v>3.7999999999999999E-2</c:v>
                </c:pt>
                <c:pt idx="1">
                  <c:v>3.1E-2</c:v>
                </c:pt>
                <c:pt idx="2">
                  <c:v>2.1999999999999999E-2</c:v>
                </c:pt>
                <c:pt idx="3">
                  <c:v>2.3E-2</c:v>
                </c:pt>
                <c:pt idx="4">
                  <c:v>1.6E-2</c:v>
                </c:pt>
                <c:pt idx="5">
                  <c:v>2.5000000000000001E-2</c:v>
                </c:pt>
                <c:pt idx="6">
                  <c:v>0.02</c:v>
                </c:pt>
                <c:pt idx="7">
                  <c:v>3.1E-2</c:v>
                </c:pt>
                <c:pt idx="8">
                  <c:v>3.2014282285448135E-2</c:v>
                </c:pt>
                <c:pt idx="9">
                  <c:v>4.2000000000000003E-2</c:v>
                </c:pt>
              </c:numCache>
            </c:numRef>
          </c:val>
          <c:extLst>
            <c:ext xmlns:c16="http://schemas.microsoft.com/office/drawing/2014/chart" uri="{C3380CC4-5D6E-409C-BE32-E72D297353CC}">
              <c16:uniqueId val="{00000003-120F-4ED6-AA76-04444267E1A5}"/>
            </c:ext>
          </c:extLst>
        </c:ser>
        <c:dLbls>
          <c:showLegendKey val="0"/>
          <c:showVal val="0"/>
          <c:showCatName val="0"/>
          <c:showSerName val="0"/>
          <c:showPercent val="0"/>
          <c:showBubbleSize val="0"/>
        </c:dLbls>
        <c:gapWidth val="219"/>
        <c:overlap val="-27"/>
        <c:axId val="580229960"/>
        <c:axId val="580228976"/>
      </c:barChart>
      <c:catAx>
        <c:axId val="580229960"/>
        <c:scaling>
          <c:orientation val="minMax"/>
        </c:scaling>
        <c:delete val="0"/>
        <c:axPos val="b"/>
        <c:numFmt formatCode="General" sourceLinked="1"/>
        <c:majorTickMark val="none"/>
        <c:minorTickMark val="none"/>
        <c:tickLblPos val="nextTo"/>
        <c:spPr>
          <a:noFill/>
          <a:ln w="9525" cap="flat" cmpd="sng" algn="ctr">
            <a:solidFill>
              <a:schemeClr val="accent2"/>
            </a:solidFill>
            <a:round/>
          </a:ln>
          <a:effectLst/>
        </c:spPr>
        <c:txPr>
          <a:bodyPr rot="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0228976"/>
        <c:crosses val="autoZero"/>
        <c:auto val="1"/>
        <c:lblAlgn val="ctr"/>
        <c:lblOffset val="100"/>
        <c:noMultiLvlLbl val="0"/>
      </c:catAx>
      <c:valAx>
        <c:axId val="580228976"/>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0229960"/>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2"/>
      </a:solidFill>
      <a:round/>
    </a:ln>
    <a:effectLst/>
  </c:spPr>
  <c:txPr>
    <a:bodyPr/>
    <a:lstStyle/>
    <a:p>
      <a:pPr>
        <a:defRPr/>
      </a:pPr>
      <a:endParaRPr lang="en-US"/>
    </a:p>
  </c:txPr>
  <c:externalData r:id="rId4">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'Sickness Absence by Dir'!$A$4</c:f>
              <c:strCache>
                <c:ptCount val="1"/>
                <c:pt idx="0">
                  <c:v>Heart, Lung and Diagnostic Services</c:v>
                </c:pt>
              </c:strCache>
            </c:strRef>
          </c:tx>
          <c:spPr>
            <a:solidFill>
              <a:schemeClr val="accent3"/>
            </a:solidFill>
            <a:ln>
              <a:noFill/>
            </a:ln>
            <a:effectLst/>
          </c:spPr>
          <c:invertIfNegative val="0"/>
          <c:dLbls>
            <c:dLbl>
              <c:idx val="1"/>
              <c:layout>
                <c:manualLayout>
                  <c:x val="-3.4959556104184632E-17"/>
                  <c:y val="-8.8194444444444492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0-1EC0-424F-9822-B8962844493B}"/>
                </c:ext>
              </c:extLst>
            </c:dLbl>
            <c:dLbl>
              <c:idx val="5"/>
              <c:layout>
                <c:manualLayout>
                  <c:x val="0"/>
                  <c:y val="-6.4675925925925984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1-1EC0-424F-9822-B8962844493B}"/>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3"/>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trendline>
            <c:spPr>
              <a:ln w="19050" cap="rnd">
                <a:solidFill>
                  <a:schemeClr val="accent3"/>
                </a:solidFill>
                <a:prstDash val="sysDot"/>
              </a:ln>
              <a:effectLst/>
            </c:spPr>
            <c:trendlineType val="linear"/>
            <c:dispRSqr val="0"/>
            <c:dispEq val="0"/>
          </c:trendline>
          <c:cat>
            <c:strRef>
              <c:f>'Sickness Absence by Dir'!$B$1:$K$1</c:f>
              <c:strCache>
                <c:ptCount val="10"/>
                <c:pt idx="0">
                  <c:v>2015/
2016</c:v>
                </c:pt>
                <c:pt idx="1">
                  <c:v>2016/
2017</c:v>
                </c:pt>
                <c:pt idx="2">
                  <c:v>2107/
2018</c:v>
                </c:pt>
                <c:pt idx="3">
                  <c:v>2018/
2019</c:v>
                </c:pt>
                <c:pt idx="4">
                  <c:v>2019/
2020</c:v>
                </c:pt>
                <c:pt idx="5">
                  <c:v>2020/
2021</c:v>
                </c:pt>
                <c:pt idx="6">
                  <c:v>2021/
2022</c:v>
                </c:pt>
                <c:pt idx="7">
                  <c:v>2022/
2023</c:v>
                </c:pt>
                <c:pt idx="8">
                  <c:v>2023/
2024</c:v>
                </c:pt>
                <c:pt idx="9">
                  <c:v>2024/
2025</c:v>
                </c:pt>
              </c:strCache>
            </c:strRef>
          </c:cat>
          <c:val>
            <c:numRef>
              <c:f>'Sickness Absence by Dir'!$B$4:$K$4</c:f>
              <c:numCache>
                <c:formatCode>0.0%</c:formatCode>
                <c:ptCount val="10"/>
                <c:pt idx="0">
                  <c:v>4.9000000000000002E-2</c:v>
                </c:pt>
                <c:pt idx="1">
                  <c:v>3.5000000000000003E-2</c:v>
                </c:pt>
                <c:pt idx="2">
                  <c:v>4.8000000000000001E-2</c:v>
                </c:pt>
                <c:pt idx="3">
                  <c:v>3.5999999999999997E-2</c:v>
                </c:pt>
                <c:pt idx="4">
                  <c:v>5.7000000000000002E-2</c:v>
                </c:pt>
                <c:pt idx="5">
                  <c:v>4.4999999999999998E-2</c:v>
                </c:pt>
                <c:pt idx="6">
                  <c:v>6.5000000000000002E-2</c:v>
                </c:pt>
                <c:pt idx="7">
                  <c:v>0.06</c:v>
                </c:pt>
                <c:pt idx="8">
                  <c:v>6.2389743350589486E-2</c:v>
                </c:pt>
                <c:pt idx="9">
                  <c:v>6.3E-2</c:v>
                </c:pt>
              </c:numCache>
            </c:numRef>
          </c:val>
          <c:extLst>
            <c:ext xmlns:c16="http://schemas.microsoft.com/office/drawing/2014/chart" uri="{C3380CC4-5D6E-409C-BE32-E72D297353CC}">
              <c16:uniqueId val="{00000002-1EC0-424F-9822-B8962844493B}"/>
            </c:ext>
          </c:extLst>
        </c:ser>
        <c:dLbls>
          <c:showLegendKey val="0"/>
          <c:showVal val="0"/>
          <c:showCatName val="0"/>
          <c:showSerName val="0"/>
          <c:showPercent val="0"/>
          <c:showBubbleSize val="0"/>
        </c:dLbls>
        <c:gapWidth val="219"/>
        <c:overlap val="-27"/>
        <c:axId val="580229960"/>
        <c:axId val="580228976"/>
      </c:barChart>
      <c:catAx>
        <c:axId val="5802299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0228976"/>
        <c:crosses val="autoZero"/>
        <c:auto val="1"/>
        <c:lblAlgn val="ctr"/>
        <c:lblOffset val="100"/>
        <c:noMultiLvlLbl val="0"/>
      </c:catAx>
      <c:valAx>
        <c:axId val="580228976"/>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0229960"/>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3"/>
      </a:solidFill>
      <a:round/>
    </a:ln>
    <a:effectLst/>
  </c:spPr>
  <c:txPr>
    <a:bodyPr/>
    <a:lstStyle/>
    <a:p>
      <a:pPr>
        <a:defRPr/>
      </a:pPr>
      <a:endParaRPr lang="en-US"/>
    </a:p>
  </c:txPr>
  <c:externalData r:id="rId4">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'Sickness Absence by Dir'!$A$5</c:f>
              <c:strCache>
                <c:ptCount val="1"/>
                <c:pt idx="0">
                  <c:v>National Elective Services</c:v>
                </c:pt>
              </c:strCache>
            </c:strRef>
          </c:tx>
          <c:spPr>
            <a:solidFill>
              <a:schemeClr val="accent4"/>
            </a:solidFill>
            <a:ln>
              <a:noFill/>
            </a:ln>
            <a:effectLst/>
          </c:spPr>
          <c:invertIfNegative val="0"/>
          <c:dLbls>
            <c:dLbl>
              <c:idx val="2"/>
              <c:layout>
                <c:manualLayout>
                  <c:x val="0"/>
                  <c:y val="-1.7638888888888888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0-3AC3-4E36-B3FF-E514534B3960}"/>
                </c:ext>
              </c:extLst>
            </c:dLbl>
            <c:dLbl>
              <c:idx val="4"/>
              <c:layout>
                <c:manualLayout>
                  <c:x val="-6.9919112208369263E-17"/>
                  <c:y val="-2.3518518518518546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1-3AC3-4E36-B3FF-E514534B3960}"/>
                </c:ext>
              </c:extLst>
            </c:dLbl>
            <c:dLbl>
              <c:idx val="5"/>
              <c:layout>
                <c:manualLayout>
                  <c:x val="0"/>
                  <c:y val="-3.5277777777777776E-2"/>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2-3AC3-4E36-B3FF-E514534B3960}"/>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4"/>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trendline>
            <c:spPr>
              <a:ln w="19050" cap="rnd">
                <a:solidFill>
                  <a:schemeClr val="accent4"/>
                </a:solidFill>
                <a:prstDash val="sysDot"/>
              </a:ln>
              <a:effectLst/>
            </c:spPr>
            <c:trendlineType val="linear"/>
            <c:dispRSqr val="0"/>
            <c:dispEq val="0"/>
          </c:trendline>
          <c:cat>
            <c:strRef>
              <c:f>'Sickness Absence by Dir'!$B$1:$K$1</c:f>
              <c:strCache>
                <c:ptCount val="10"/>
                <c:pt idx="0">
                  <c:v>2015/
2016</c:v>
                </c:pt>
                <c:pt idx="1">
                  <c:v>2016/
2017</c:v>
                </c:pt>
                <c:pt idx="2">
                  <c:v>2107/
2018</c:v>
                </c:pt>
                <c:pt idx="3">
                  <c:v>2018/
2019</c:v>
                </c:pt>
                <c:pt idx="4">
                  <c:v>2019/
2020</c:v>
                </c:pt>
                <c:pt idx="5">
                  <c:v>2020/
2021</c:v>
                </c:pt>
                <c:pt idx="6">
                  <c:v>2021/
2022</c:v>
                </c:pt>
                <c:pt idx="7">
                  <c:v>2022/
2023</c:v>
                </c:pt>
                <c:pt idx="8">
                  <c:v>2023/
2024</c:v>
                </c:pt>
                <c:pt idx="9">
                  <c:v>2024/
2025</c:v>
                </c:pt>
              </c:strCache>
            </c:strRef>
          </c:cat>
          <c:val>
            <c:numRef>
              <c:f>'Sickness Absence by Dir'!$B$5:$K$5</c:f>
              <c:numCache>
                <c:formatCode>0.0%</c:formatCode>
                <c:ptCount val="10"/>
                <c:pt idx="0">
                  <c:v>6.3E-2</c:v>
                </c:pt>
                <c:pt idx="1">
                  <c:v>5.8999999999999997E-2</c:v>
                </c:pt>
                <c:pt idx="2">
                  <c:v>5.6000000000000001E-2</c:v>
                </c:pt>
                <c:pt idx="3">
                  <c:v>6.0999999999999999E-2</c:v>
                </c:pt>
                <c:pt idx="4">
                  <c:v>5.6000000000000001E-2</c:v>
                </c:pt>
                <c:pt idx="5">
                  <c:v>5.2999999999999999E-2</c:v>
                </c:pt>
                <c:pt idx="6">
                  <c:v>6.6000000000000003E-2</c:v>
                </c:pt>
                <c:pt idx="7">
                  <c:v>6.0999999999999999E-2</c:v>
                </c:pt>
                <c:pt idx="8">
                  <c:v>5.9121788495898803E-2</c:v>
                </c:pt>
                <c:pt idx="9">
                  <c:v>7.6999999999999999E-2</c:v>
                </c:pt>
              </c:numCache>
            </c:numRef>
          </c:val>
          <c:extLst>
            <c:ext xmlns:c16="http://schemas.microsoft.com/office/drawing/2014/chart" uri="{C3380CC4-5D6E-409C-BE32-E72D297353CC}">
              <c16:uniqueId val="{00000003-3AC3-4E36-B3FF-E514534B3960}"/>
            </c:ext>
          </c:extLst>
        </c:ser>
        <c:dLbls>
          <c:showLegendKey val="0"/>
          <c:showVal val="0"/>
          <c:showCatName val="0"/>
          <c:showSerName val="0"/>
          <c:showPercent val="0"/>
          <c:showBubbleSize val="0"/>
        </c:dLbls>
        <c:gapWidth val="219"/>
        <c:overlap val="-27"/>
        <c:axId val="580229960"/>
        <c:axId val="580228976"/>
      </c:barChart>
      <c:catAx>
        <c:axId val="5802299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0228976"/>
        <c:crosses val="autoZero"/>
        <c:auto val="1"/>
        <c:lblAlgn val="ctr"/>
        <c:lblOffset val="100"/>
        <c:noMultiLvlLbl val="0"/>
      </c:catAx>
      <c:valAx>
        <c:axId val="580228976"/>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0229960"/>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4"/>
      </a:solidFill>
      <a:round/>
    </a:ln>
    <a:effectLst/>
  </c:spPr>
  <c:txPr>
    <a:bodyPr/>
    <a:lstStyle/>
    <a:p>
      <a:pPr>
        <a:defRPr/>
      </a:pPr>
      <a:endParaRPr lang="en-US"/>
    </a:p>
  </c:txPr>
  <c:externalData r:id="rId4">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Percentage Of Sickness Absence By Job Family</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2581234363248454E-2"/>
          <c:y val="0.24163481329020878"/>
          <c:w val="0.90597627051004592"/>
          <c:h val="0.31609183959326459"/>
        </c:manualLayout>
      </c:layout>
      <c:barChart>
        <c:barDir val="col"/>
        <c:grouping val="clustered"/>
        <c:varyColors val="0"/>
        <c:ser>
          <c:idx val="0"/>
          <c:order val="0"/>
          <c:tx>
            <c:strRef>
              <c:f>Sheet1!$N$4</c:f>
              <c:strCache>
                <c:ptCount val="1"/>
                <c:pt idx="0">
                  <c:v>% of Sickness Absence</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Sheet1!$L$5:$L$14</c:f>
              <c:strCache>
                <c:ptCount val="10"/>
                <c:pt idx="0">
                  <c:v>Administrative
Services</c:v>
                </c:pt>
                <c:pt idx="1">
                  <c:v>Allied Health
Profession</c:v>
                </c:pt>
                <c:pt idx="2">
                  <c:v>Healthcare
Sciences</c:v>
                </c:pt>
                <c:pt idx="3">
                  <c:v>Medical And
Dental</c:v>
                </c:pt>
                <c:pt idx="4">
                  <c:v>Medical
Support</c:v>
                </c:pt>
                <c:pt idx="5">
                  <c:v>Nursing and
Midwifery</c:v>
                </c:pt>
                <c:pt idx="6">
                  <c:v>Other
Therapeutic</c:v>
                </c:pt>
                <c:pt idx="7">
                  <c:v>Personal And
Social Care</c:v>
                </c:pt>
                <c:pt idx="8">
                  <c:v>Senior
Managers</c:v>
                </c:pt>
                <c:pt idx="9">
                  <c:v>Support
Services</c:v>
                </c:pt>
              </c:strCache>
            </c:strRef>
          </c:cat>
          <c:val>
            <c:numRef>
              <c:f>Sheet1!$N$5:$N$14</c:f>
              <c:numCache>
                <c:formatCode>0.0%</c:formatCode>
                <c:ptCount val="10"/>
                <c:pt idx="0">
                  <c:v>0.16338095142441311</c:v>
                </c:pt>
                <c:pt idx="1">
                  <c:v>4.1498764945173683E-2</c:v>
                </c:pt>
                <c:pt idx="2">
                  <c:v>5.8592357514252229E-2</c:v>
                </c:pt>
                <c:pt idx="3">
                  <c:v>1.2120570721623937E-2</c:v>
                </c:pt>
                <c:pt idx="4">
                  <c:v>2.54306973875589E-2</c:v>
                </c:pt>
                <c:pt idx="5">
                  <c:v>0.58020565509514888</c:v>
                </c:pt>
                <c:pt idx="6">
                  <c:v>1.4760326957161328E-2</c:v>
                </c:pt>
                <c:pt idx="7">
                  <c:v>1.0272436448438836E-4</c:v>
                </c:pt>
                <c:pt idx="8">
                  <c:v>3.830400031621261E-5</c:v>
                </c:pt>
                <c:pt idx="9">
                  <c:v>0.10386964758986739</c:v>
                </c:pt>
              </c:numCache>
            </c:numRef>
          </c:val>
          <c:extLst>
            <c:ext xmlns:c16="http://schemas.microsoft.com/office/drawing/2014/chart" uri="{C3380CC4-5D6E-409C-BE32-E72D297353CC}">
              <c16:uniqueId val="{00000000-1512-4054-8DD4-FBFF05ABEDB2}"/>
            </c:ext>
          </c:extLst>
        </c:ser>
        <c:ser>
          <c:idx val="1"/>
          <c:order val="1"/>
          <c:tx>
            <c:strRef>
              <c:f>Sheet1!$O$4</c:f>
              <c:strCache>
                <c:ptCount val="1"/>
                <c:pt idx="0">
                  <c:v>% of Workforce</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Sheet1!$L$5:$L$14</c:f>
              <c:strCache>
                <c:ptCount val="10"/>
                <c:pt idx="0">
                  <c:v>Administrative
Services</c:v>
                </c:pt>
                <c:pt idx="1">
                  <c:v>Allied Health
Profession</c:v>
                </c:pt>
                <c:pt idx="2">
                  <c:v>Healthcare
Sciences</c:v>
                </c:pt>
                <c:pt idx="3">
                  <c:v>Medical And
Dental</c:v>
                </c:pt>
                <c:pt idx="4">
                  <c:v>Medical
Support</c:v>
                </c:pt>
                <c:pt idx="5">
                  <c:v>Nursing and
Midwifery</c:v>
                </c:pt>
                <c:pt idx="6">
                  <c:v>Other
Therapeutic</c:v>
                </c:pt>
                <c:pt idx="7">
                  <c:v>Personal And
Social Care</c:v>
                </c:pt>
                <c:pt idx="8">
                  <c:v>Senior
Managers</c:v>
                </c:pt>
                <c:pt idx="9">
                  <c:v>Support
Services</c:v>
                </c:pt>
              </c:strCache>
            </c:strRef>
          </c:cat>
          <c:val>
            <c:numRef>
              <c:f>Sheet1!$O$5:$O$14</c:f>
              <c:numCache>
                <c:formatCode>0.0%</c:formatCode>
                <c:ptCount val="10"/>
                <c:pt idx="0">
                  <c:v>0.20780711825487944</c:v>
                </c:pt>
                <c:pt idx="1">
                  <c:v>6.0084194412552624E-2</c:v>
                </c:pt>
                <c:pt idx="2">
                  <c:v>6.1997703788748568E-2</c:v>
                </c:pt>
                <c:pt idx="3">
                  <c:v>7.3096058170685041E-2</c:v>
                </c:pt>
                <c:pt idx="4">
                  <c:v>2.2579410639112132E-2</c:v>
                </c:pt>
                <c:pt idx="5">
                  <c:v>0.43207041714504402</c:v>
                </c:pt>
                <c:pt idx="6">
                  <c:v>2.6789131266743208E-2</c:v>
                </c:pt>
                <c:pt idx="7">
                  <c:v>7.6540375047837736E-4</c:v>
                </c:pt>
                <c:pt idx="8">
                  <c:v>2.6789131266743206E-3</c:v>
                </c:pt>
                <c:pt idx="9">
                  <c:v>0.11213164944508228</c:v>
                </c:pt>
              </c:numCache>
            </c:numRef>
          </c:val>
          <c:extLst>
            <c:ext xmlns:c16="http://schemas.microsoft.com/office/drawing/2014/chart" uri="{C3380CC4-5D6E-409C-BE32-E72D297353CC}">
              <c16:uniqueId val="{00000001-1512-4054-8DD4-FBFF05ABEDB2}"/>
            </c:ext>
          </c:extLst>
        </c:ser>
        <c:dLbls>
          <c:dLblPos val="outEnd"/>
          <c:showLegendKey val="0"/>
          <c:showVal val="1"/>
          <c:showCatName val="0"/>
          <c:showSerName val="0"/>
          <c:showPercent val="0"/>
          <c:showBubbleSize val="0"/>
        </c:dLbls>
        <c:gapWidth val="219"/>
        <c:overlap val="-27"/>
        <c:axId val="820861240"/>
        <c:axId val="820866816"/>
      </c:barChart>
      <c:catAx>
        <c:axId val="8208612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0866816"/>
        <c:crosses val="autoZero"/>
        <c:auto val="1"/>
        <c:lblAlgn val="ctr"/>
        <c:lblOffset val="100"/>
        <c:noMultiLvlLbl val="0"/>
      </c:catAx>
      <c:valAx>
        <c:axId val="820866816"/>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0861240"/>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4">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Proportion Of Sickness Absence By Age Range And Gender</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'Age and Gender'!$B$32</c:f>
              <c:strCache>
                <c:ptCount val="1"/>
                <c:pt idx="0">
                  <c:v>Female</c:v>
                </c:pt>
              </c:strCache>
            </c:strRef>
          </c:tx>
          <c:spPr>
            <a:solidFill>
              <a:schemeClr val="accent1"/>
            </a:solidFill>
            <a:ln>
              <a:noFill/>
            </a:ln>
            <a:effectLst/>
          </c:spPr>
          <c:invertIfNegative val="0"/>
          <c:cat>
            <c:strRef>
              <c:f>'Age and Gender'!$A$33:$A$43</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 and Gender'!$B$33:$B$43</c:f>
              <c:numCache>
                <c:formatCode>0.0%</c:formatCode>
                <c:ptCount val="11"/>
                <c:pt idx="0">
                  <c:v>-1.8742843791092233E-3</c:v>
                </c:pt>
                <c:pt idx="1">
                  <c:v>-2.3944185643656767E-2</c:v>
                </c:pt>
                <c:pt idx="2">
                  <c:v>-7.3000214772859881E-2</c:v>
                </c:pt>
                <c:pt idx="3">
                  <c:v>-0.10830563470249788</c:v>
                </c:pt>
                <c:pt idx="4">
                  <c:v>-0.11143571409723578</c:v>
                </c:pt>
                <c:pt idx="5">
                  <c:v>-0.114283990047805</c:v>
                </c:pt>
                <c:pt idx="6">
                  <c:v>-8.1055926919009064E-2</c:v>
                </c:pt>
                <c:pt idx="7">
                  <c:v>-0.10461001776617276</c:v>
                </c:pt>
                <c:pt idx="8">
                  <c:v>-0.11190727192146495</c:v>
                </c:pt>
                <c:pt idx="9">
                  <c:v>-5.6507922714547153E-2</c:v>
                </c:pt>
                <c:pt idx="10">
                  <c:v>-1.7604069270973237E-2</c:v>
                </c:pt>
              </c:numCache>
            </c:numRef>
          </c:val>
          <c:extLst>
            <c:ext xmlns:c16="http://schemas.microsoft.com/office/drawing/2014/chart" uri="{C3380CC4-5D6E-409C-BE32-E72D297353CC}">
              <c16:uniqueId val="{00000000-923E-436C-9CF5-EC98665C2D8E}"/>
            </c:ext>
          </c:extLst>
        </c:ser>
        <c:ser>
          <c:idx val="1"/>
          <c:order val="1"/>
          <c:tx>
            <c:strRef>
              <c:f>'Age and Gender'!$C$32</c:f>
              <c:strCache>
                <c:ptCount val="1"/>
                <c:pt idx="0">
                  <c:v>Male</c:v>
                </c:pt>
              </c:strCache>
            </c:strRef>
          </c:tx>
          <c:spPr>
            <a:solidFill>
              <a:schemeClr val="accent2"/>
            </a:solidFill>
            <a:ln>
              <a:noFill/>
            </a:ln>
            <a:effectLst/>
          </c:spPr>
          <c:invertIfNegative val="0"/>
          <c:cat>
            <c:strRef>
              <c:f>'Age and Gender'!$A$33:$A$43</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 and Gender'!$C$33:$C$43</c:f>
              <c:numCache>
                <c:formatCode>0.0%</c:formatCode>
                <c:ptCount val="11"/>
                <c:pt idx="0">
                  <c:v>0</c:v>
                </c:pt>
                <c:pt idx="1">
                  <c:v>1.994941980105293E-3</c:v>
                </c:pt>
                <c:pt idx="2">
                  <c:v>1.3207501980262399E-2</c:v>
                </c:pt>
                <c:pt idx="3">
                  <c:v>2.4341262213838324E-2</c:v>
                </c:pt>
                <c:pt idx="4">
                  <c:v>1.8629469139062192E-2</c:v>
                </c:pt>
                <c:pt idx="5">
                  <c:v>2.9859857737990179E-2</c:v>
                </c:pt>
                <c:pt idx="6">
                  <c:v>3.1923788905001541E-2</c:v>
                </c:pt>
                <c:pt idx="7">
                  <c:v>2.0929538698555916E-2</c:v>
                </c:pt>
                <c:pt idx="8">
                  <c:v>2.8966291203823644E-2</c:v>
                </c:pt>
                <c:pt idx="9">
                  <c:v>2.241694613414744E-2</c:v>
                </c:pt>
                <c:pt idx="10">
                  <c:v>3.2011697718812987E-3</c:v>
                </c:pt>
              </c:numCache>
            </c:numRef>
          </c:val>
          <c:extLst>
            <c:ext xmlns:c16="http://schemas.microsoft.com/office/drawing/2014/chart" uri="{C3380CC4-5D6E-409C-BE32-E72D297353CC}">
              <c16:uniqueId val="{00000001-923E-436C-9CF5-EC98665C2D8E}"/>
            </c:ext>
          </c:extLst>
        </c:ser>
        <c:dLbls>
          <c:showLegendKey val="0"/>
          <c:showVal val="0"/>
          <c:showCatName val="0"/>
          <c:showSerName val="0"/>
          <c:showPercent val="0"/>
          <c:showBubbleSize val="0"/>
        </c:dLbls>
        <c:gapWidth val="100"/>
        <c:overlap val="100"/>
        <c:axId val="507477584"/>
        <c:axId val="507473976"/>
      </c:barChart>
      <c:catAx>
        <c:axId val="507477584"/>
        <c:scaling>
          <c:orientation val="minMax"/>
        </c:scaling>
        <c:delete val="0"/>
        <c:axPos val="l"/>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7473976"/>
        <c:crosses val="autoZero"/>
        <c:auto val="1"/>
        <c:lblAlgn val="ctr"/>
        <c:lblOffset val="100"/>
        <c:noMultiLvlLbl val="0"/>
      </c:catAx>
      <c:valAx>
        <c:axId val="507473976"/>
        <c:scaling>
          <c:orientation val="minMax"/>
          <c:max val="4.0000000000000008E-2"/>
          <c:min val="-0.12000000000000001"/>
        </c:scaling>
        <c:delete val="0"/>
        <c:axPos val="b"/>
        <c:majorGridlines>
          <c:spPr>
            <a:ln w="9525" cap="flat" cmpd="sng" algn="ctr">
              <a:solidFill>
                <a:schemeClr val="tx1">
                  <a:lumMod val="15000"/>
                  <a:lumOff val="85000"/>
                </a:schemeClr>
              </a:solidFill>
              <a:round/>
            </a:ln>
            <a:effectLst/>
          </c:spPr>
        </c:majorGridlines>
        <c:numFmt formatCode="0.0%;[Black]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747758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4">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en-US" sz="1200"/>
              <a:t>Proportion Of Workforce By Age Range And Gender</a:t>
            </a:r>
          </a:p>
        </c:rich>
      </c:tx>
      <c:layout/>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'Workforce by Age and Gender'!$B$32</c:f>
              <c:strCache>
                <c:ptCount val="1"/>
                <c:pt idx="0">
                  <c:v>Female</c:v>
                </c:pt>
              </c:strCache>
            </c:strRef>
          </c:tx>
          <c:spPr>
            <a:solidFill>
              <a:schemeClr val="accent1"/>
            </a:solidFill>
            <a:ln>
              <a:noFill/>
            </a:ln>
            <a:effectLst/>
          </c:spPr>
          <c:invertIfNegative val="0"/>
          <c:cat>
            <c:strRef>
              <c:f>'Workforce by Age and Gender'!$A$33:$A$43</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'Workforce by Age and Gender'!$B$33:$B$43</c:f>
              <c:numCache>
                <c:formatCode>0.0%</c:formatCode>
                <c:ptCount val="11"/>
                <c:pt idx="0">
                  <c:v>-1.5308075009567547E-3</c:v>
                </c:pt>
                <c:pt idx="1">
                  <c:v>-3.1764255644852663E-2</c:v>
                </c:pt>
                <c:pt idx="2">
                  <c:v>-8.1898201301186371E-2</c:v>
                </c:pt>
                <c:pt idx="3">
                  <c:v>-0.10600841944125526</c:v>
                </c:pt>
                <c:pt idx="4">
                  <c:v>-9.7971680061232302E-2</c:v>
                </c:pt>
                <c:pt idx="5">
                  <c:v>-9.031764255644853E-2</c:v>
                </c:pt>
                <c:pt idx="6">
                  <c:v>-8.7256027554535015E-2</c:v>
                </c:pt>
                <c:pt idx="7">
                  <c:v>-8.6873325679295829E-2</c:v>
                </c:pt>
                <c:pt idx="8">
                  <c:v>-8.6107921928817457E-2</c:v>
                </c:pt>
                <c:pt idx="9">
                  <c:v>-4.8985840030616151E-2</c:v>
                </c:pt>
                <c:pt idx="10">
                  <c:v>-1.6073478760045924E-2</c:v>
                </c:pt>
              </c:numCache>
            </c:numRef>
          </c:val>
          <c:extLst>
            <c:ext xmlns:c16="http://schemas.microsoft.com/office/drawing/2014/chart" uri="{C3380CC4-5D6E-409C-BE32-E72D297353CC}">
              <c16:uniqueId val="{00000000-D209-4981-932F-7DD9857149D9}"/>
            </c:ext>
          </c:extLst>
        </c:ser>
        <c:ser>
          <c:idx val="1"/>
          <c:order val="1"/>
          <c:tx>
            <c:strRef>
              <c:f>'Workforce by Age and Gender'!$C$32</c:f>
              <c:strCache>
                <c:ptCount val="1"/>
                <c:pt idx="0">
                  <c:v>Male</c:v>
                </c:pt>
              </c:strCache>
            </c:strRef>
          </c:tx>
          <c:spPr>
            <a:solidFill>
              <a:schemeClr val="accent2"/>
            </a:solidFill>
            <a:ln>
              <a:noFill/>
            </a:ln>
            <a:effectLst/>
          </c:spPr>
          <c:invertIfNegative val="0"/>
          <c:cat>
            <c:strRef>
              <c:f>'Workforce by Age and Gender'!$A$33:$A$43</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'Workforce by Age and Gender'!$C$33:$C$43</c:f>
              <c:numCache>
                <c:formatCode>0.0%</c:formatCode>
                <c:ptCount val="11"/>
                <c:pt idx="0">
                  <c:v>3.8270187523918868E-4</c:v>
                </c:pt>
                <c:pt idx="1">
                  <c:v>6.5059318790662074E-3</c:v>
                </c:pt>
                <c:pt idx="2">
                  <c:v>2.7171833141982394E-2</c:v>
                </c:pt>
                <c:pt idx="3">
                  <c:v>2.6789131266743208E-2</c:v>
                </c:pt>
                <c:pt idx="4">
                  <c:v>3.8270187523918864E-2</c:v>
                </c:pt>
                <c:pt idx="5">
                  <c:v>3.3677765021048606E-2</c:v>
                </c:pt>
                <c:pt idx="6">
                  <c:v>3.6356678147722921E-2</c:v>
                </c:pt>
                <c:pt idx="7">
                  <c:v>4.0949100650593186E-2</c:v>
                </c:pt>
                <c:pt idx="8">
                  <c:v>3.0998851894374284E-2</c:v>
                </c:pt>
                <c:pt idx="9">
                  <c:v>1.8752391886720246E-2</c:v>
                </c:pt>
                <c:pt idx="10">
                  <c:v>5.3578262533486411E-3</c:v>
                </c:pt>
              </c:numCache>
            </c:numRef>
          </c:val>
          <c:extLst>
            <c:ext xmlns:c16="http://schemas.microsoft.com/office/drawing/2014/chart" uri="{C3380CC4-5D6E-409C-BE32-E72D297353CC}">
              <c16:uniqueId val="{00000001-D209-4981-932F-7DD9857149D9}"/>
            </c:ext>
          </c:extLst>
        </c:ser>
        <c:dLbls>
          <c:showLegendKey val="0"/>
          <c:showVal val="0"/>
          <c:showCatName val="0"/>
          <c:showSerName val="0"/>
          <c:showPercent val="0"/>
          <c:showBubbleSize val="0"/>
        </c:dLbls>
        <c:gapWidth val="100"/>
        <c:overlap val="100"/>
        <c:axId val="510133632"/>
        <c:axId val="510135928"/>
      </c:barChart>
      <c:catAx>
        <c:axId val="510133632"/>
        <c:scaling>
          <c:orientation val="minMax"/>
        </c:scaling>
        <c:delete val="0"/>
        <c:axPos val="l"/>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crossAx val="510135928"/>
        <c:crosses val="autoZero"/>
        <c:auto val="1"/>
        <c:lblAlgn val="ctr"/>
        <c:lblOffset val="100"/>
        <c:noMultiLvlLbl val="0"/>
      </c:catAx>
      <c:valAx>
        <c:axId val="510135928"/>
        <c:scaling>
          <c:orientation val="minMax"/>
        </c:scaling>
        <c:delete val="0"/>
        <c:axPos val="b"/>
        <c:majorGridlines>
          <c:spPr>
            <a:ln w="9525" cap="flat" cmpd="sng" algn="ctr">
              <a:solidFill>
                <a:schemeClr val="tx1">
                  <a:lumMod val="15000"/>
                  <a:lumOff val="85000"/>
                </a:schemeClr>
              </a:solidFill>
              <a:round/>
            </a:ln>
            <a:effectLst/>
          </c:spPr>
        </c:majorGridlines>
        <c:numFmt formatCode="[Black]0.0%;0.0%" sourceLinked="0"/>
        <c:majorTickMark val="none"/>
        <c:minorTickMark val="none"/>
        <c:tickLblPos val="nextTo"/>
        <c:spPr>
          <a:noFill/>
          <a:ln>
            <a:noFill/>
          </a:ln>
          <a:effectLst/>
        </c:spPr>
        <c:txPr>
          <a:bodyPr rot="-6000000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crossAx val="510133632"/>
        <c:crosses val="autoZero"/>
        <c:crossBetween val="between"/>
        <c:majorUnit val="1.0000000000000002E-2"/>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sz="600"/>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 Of Sickness Absence Per Reason For Sickness Absence</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Sheet2!$B$65</c:f>
              <c:strCache>
                <c:ptCount val="1"/>
                <c:pt idx="0">
                  <c:v>Sum of Hours Lost</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Sheet2!$A$66:$A$83</c:f>
              <c:strCache>
                <c:ptCount val="18"/>
                <c:pt idx="0">
                  <c:v>Anxiety/stress/depression/other psychiatric illnesses</c:v>
                </c:pt>
                <c:pt idx="1">
                  <c:v>Cold, cough, flu - influenza</c:v>
                </c:pt>
                <c:pt idx="2">
                  <c:v>Other known causes - not otherwise classified</c:v>
                </c:pt>
                <c:pt idx="3">
                  <c:v>Gastro-intestinal problems</c:v>
                </c:pt>
                <c:pt idx="4">
                  <c:v>Other musculoskeletal problems</c:v>
                </c:pt>
                <c:pt idx="5">
                  <c:v>Unknown causes/not specified</c:v>
                </c:pt>
                <c:pt idx="6">
                  <c:v>Injury, fracture</c:v>
                </c:pt>
                <c:pt idx="7">
                  <c:v>Back problems</c:v>
                </c:pt>
                <c:pt idx="8">
                  <c:v>Chest &amp; respiratory problems</c:v>
                </c:pt>
                <c:pt idx="9">
                  <c:v>Pregnancy related disorders</c:v>
                </c:pt>
                <c:pt idx="10">
                  <c:v>Benign and malignant tumours, cancers</c:v>
                </c:pt>
                <c:pt idx="11">
                  <c:v>Genitourinary &amp; gynaecological disorders - exclude pregnancy related disorders</c:v>
                </c:pt>
                <c:pt idx="12">
                  <c:v>Ear, nose, throat (ENT)</c:v>
                </c:pt>
                <c:pt idx="13">
                  <c:v>Heart, cardiac &amp; circulatory problems</c:v>
                </c:pt>
                <c:pt idx="14">
                  <c:v>Covid-related illness</c:v>
                </c:pt>
                <c:pt idx="15">
                  <c:v>Skin disorders</c:v>
                </c:pt>
                <c:pt idx="16">
                  <c:v>Nervous system disorders - exclude headache, migraine</c:v>
                </c:pt>
                <c:pt idx="17">
                  <c:v>Headache/migraine</c:v>
                </c:pt>
              </c:strCache>
            </c:strRef>
          </c:cat>
          <c:val>
            <c:numRef>
              <c:f>Sheet2!$B$66:$B$83</c:f>
              <c:numCache>
                <c:formatCode>0.0%</c:formatCode>
                <c:ptCount val="18"/>
                <c:pt idx="0">
                  <c:v>0.22949980895679126</c:v>
                </c:pt>
                <c:pt idx="1">
                  <c:v>0.11858545297510602</c:v>
                </c:pt>
                <c:pt idx="2">
                  <c:v>0.11172834717982745</c:v>
                </c:pt>
                <c:pt idx="3">
                  <c:v>9.4845404432969876E-2</c:v>
                </c:pt>
                <c:pt idx="4">
                  <c:v>6.098774420609672E-2</c:v>
                </c:pt>
                <c:pt idx="5">
                  <c:v>5.8262525834536082E-2</c:v>
                </c:pt>
                <c:pt idx="6">
                  <c:v>5.6106311911974911E-2</c:v>
                </c:pt>
                <c:pt idx="7">
                  <c:v>5.0844953938374939E-2</c:v>
                </c:pt>
                <c:pt idx="8">
                  <c:v>3.7271620660687517E-2</c:v>
                </c:pt>
                <c:pt idx="9">
                  <c:v>3.3897918698848721E-2</c:v>
                </c:pt>
                <c:pt idx="10">
                  <c:v>2.2192308927819326E-2</c:v>
                </c:pt>
                <c:pt idx="11">
                  <c:v>1.9278547432709223E-2</c:v>
                </c:pt>
                <c:pt idx="12">
                  <c:v>1.4595290856324083E-2</c:v>
                </c:pt>
                <c:pt idx="13">
                  <c:v>1.3369360696829372E-2</c:v>
                </c:pt>
                <c:pt idx="14">
                  <c:v>1.2724954962979901E-2</c:v>
                </c:pt>
                <c:pt idx="15">
                  <c:v>1.1910815478961142E-2</c:v>
                </c:pt>
                <c:pt idx="16">
                  <c:v>1.1893257683658308E-2</c:v>
                </c:pt>
                <c:pt idx="17">
                  <c:v>9.6646370834212545E-3</c:v>
                </c:pt>
              </c:numCache>
            </c:numRef>
          </c:val>
          <c:extLst>
            <c:ext xmlns:c16="http://schemas.microsoft.com/office/drawing/2014/chart" uri="{C3380CC4-5D6E-409C-BE32-E72D297353CC}">
              <c16:uniqueId val="{00000000-5287-4BAE-BBDE-5C93300F1469}"/>
            </c:ext>
          </c:extLst>
        </c:ser>
        <c:dLbls>
          <c:dLblPos val="outEnd"/>
          <c:showLegendKey val="0"/>
          <c:showVal val="1"/>
          <c:showCatName val="0"/>
          <c:showSerName val="0"/>
          <c:showPercent val="0"/>
          <c:showBubbleSize val="0"/>
        </c:dLbls>
        <c:gapWidth val="182"/>
        <c:axId val="449145896"/>
        <c:axId val="449150160"/>
      </c:barChart>
      <c:catAx>
        <c:axId val="44914589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9150160"/>
        <c:crosses val="autoZero"/>
        <c:auto val="0"/>
        <c:lblAlgn val="ctr"/>
        <c:lblOffset val="100"/>
        <c:noMultiLvlLbl val="0"/>
      </c:catAx>
      <c:valAx>
        <c:axId val="449150160"/>
        <c:scaling>
          <c:orientation val="minMax"/>
        </c:scaling>
        <c:delete val="0"/>
        <c:axPos val="t"/>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914589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'Parental Leave'!$D$2</c:f>
              <c:strCache>
                <c:ptCount val="1"/>
                <c:pt idx="0">
                  <c:v>Parental Leave Hours Per Month</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'Parental Leave'!$E$1:$P$1</c:f>
              <c:numCache>
                <c:formatCode>mmm\-yy</c:formatCode>
                <c:ptCount val="12"/>
                <c:pt idx="0">
                  <c:v>45383</c:v>
                </c:pt>
                <c:pt idx="1">
                  <c:v>45413</c:v>
                </c:pt>
                <c:pt idx="2">
                  <c:v>45444</c:v>
                </c:pt>
                <c:pt idx="3">
                  <c:v>45474</c:v>
                </c:pt>
                <c:pt idx="4">
                  <c:v>45505</c:v>
                </c:pt>
                <c:pt idx="5">
                  <c:v>45536</c:v>
                </c:pt>
                <c:pt idx="6">
                  <c:v>45566</c:v>
                </c:pt>
                <c:pt idx="7">
                  <c:v>45597</c:v>
                </c:pt>
                <c:pt idx="8">
                  <c:v>45627</c:v>
                </c:pt>
                <c:pt idx="9">
                  <c:v>45658</c:v>
                </c:pt>
                <c:pt idx="10">
                  <c:v>45689</c:v>
                </c:pt>
                <c:pt idx="11">
                  <c:v>45717</c:v>
                </c:pt>
              </c:numCache>
            </c:numRef>
          </c:cat>
          <c:val>
            <c:numRef>
              <c:f>'Parental Leave'!$E$2:$P$2</c:f>
              <c:numCache>
                <c:formatCode>0.0</c:formatCode>
                <c:ptCount val="12"/>
                <c:pt idx="0">
                  <c:v>569.20000000000005</c:v>
                </c:pt>
                <c:pt idx="1">
                  <c:v>509.2</c:v>
                </c:pt>
                <c:pt idx="2">
                  <c:v>723.4</c:v>
                </c:pt>
                <c:pt idx="3">
                  <c:v>1199.4000000000001</c:v>
                </c:pt>
                <c:pt idx="4">
                  <c:v>1417.6</c:v>
                </c:pt>
                <c:pt idx="5">
                  <c:v>716.1</c:v>
                </c:pt>
                <c:pt idx="6">
                  <c:v>1115.5999999999999</c:v>
                </c:pt>
                <c:pt idx="7">
                  <c:v>706.5</c:v>
                </c:pt>
                <c:pt idx="8">
                  <c:v>747.5</c:v>
                </c:pt>
                <c:pt idx="9">
                  <c:v>442</c:v>
                </c:pt>
                <c:pt idx="10">
                  <c:v>853.1</c:v>
                </c:pt>
                <c:pt idx="11">
                  <c:v>641.4</c:v>
                </c:pt>
              </c:numCache>
            </c:numRef>
          </c:val>
          <c:extLst>
            <c:ext xmlns:c16="http://schemas.microsoft.com/office/drawing/2014/chart" uri="{C3380CC4-5D6E-409C-BE32-E72D297353CC}">
              <c16:uniqueId val="{00000000-BEDD-4D3C-A1B8-DDCE6DC318CE}"/>
            </c:ext>
          </c:extLst>
        </c:ser>
        <c:dLbls>
          <c:showLegendKey val="0"/>
          <c:showVal val="0"/>
          <c:showCatName val="0"/>
          <c:showSerName val="0"/>
          <c:showPercent val="0"/>
          <c:showBubbleSize val="0"/>
        </c:dLbls>
        <c:gapWidth val="219"/>
        <c:overlap val="-27"/>
        <c:axId val="452385040"/>
        <c:axId val="452393896"/>
      </c:barChart>
      <c:dateAx>
        <c:axId val="452385040"/>
        <c:scaling>
          <c:orientation val="minMax"/>
        </c:scaling>
        <c:delete val="0"/>
        <c:axPos val="b"/>
        <c:numFmt formatCode="mmm\-yy"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2393896"/>
        <c:crosses val="autoZero"/>
        <c:auto val="1"/>
        <c:lblOffset val="100"/>
        <c:baseTimeUnit val="months"/>
      </c:dateAx>
      <c:valAx>
        <c:axId val="452393896"/>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2385040"/>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Workforce by Job Family And Sex As Proportion Of Job Family Headcount</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4916771682782135E-2"/>
          <c:y val="0.20680234178979648"/>
          <c:w val="0.91465990859943103"/>
          <c:h val="0.38721235256800035"/>
        </c:manualLayout>
      </c:layout>
      <c:barChart>
        <c:barDir val="col"/>
        <c:grouping val="percentStacked"/>
        <c:varyColors val="0"/>
        <c:ser>
          <c:idx val="0"/>
          <c:order val="0"/>
          <c:tx>
            <c:strRef>
              <c:f>Sex!$M$4</c:f>
              <c:strCache>
                <c:ptCount val="1"/>
                <c:pt idx="0">
                  <c:v>Female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Sex!$H$5:$H$14</c:f>
              <c:strCache>
                <c:ptCount val="10"/>
                <c:pt idx="0">
                  <c:v>Administrative
Services</c:v>
                </c:pt>
                <c:pt idx="1">
                  <c:v>Allied Health
Profession</c:v>
                </c:pt>
                <c:pt idx="2">
                  <c:v>Healthcare
Sciences</c:v>
                </c:pt>
                <c:pt idx="3">
                  <c:v>Medical And
Dental</c:v>
                </c:pt>
                <c:pt idx="4">
                  <c:v>Medical
Support</c:v>
                </c:pt>
                <c:pt idx="5">
                  <c:v>Nursing and
Midwifery</c:v>
                </c:pt>
                <c:pt idx="6">
                  <c:v>Other
Therapeutic</c:v>
                </c:pt>
                <c:pt idx="7">
                  <c:v>Personal And
Social Care</c:v>
                </c:pt>
                <c:pt idx="8">
                  <c:v>Senior
Managers</c:v>
                </c:pt>
                <c:pt idx="9">
                  <c:v>Support
Services</c:v>
                </c:pt>
              </c:strCache>
            </c:strRef>
          </c:cat>
          <c:val>
            <c:numRef>
              <c:f>Sex!$M$5:$M$14</c:f>
              <c:numCache>
                <c:formatCode>0.0%</c:formatCode>
                <c:ptCount val="10"/>
                <c:pt idx="0">
                  <c:v>0.75506445672191524</c:v>
                </c:pt>
                <c:pt idx="1">
                  <c:v>0.82165605095541405</c:v>
                </c:pt>
                <c:pt idx="2">
                  <c:v>0.54938271604938271</c:v>
                </c:pt>
                <c:pt idx="3">
                  <c:v>0.2879581151832461</c:v>
                </c:pt>
                <c:pt idx="4">
                  <c:v>0.74576271186440679</c:v>
                </c:pt>
                <c:pt idx="5">
                  <c:v>0.8821966341895483</c:v>
                </c:pt>
                <c:pt idx="6">
                  <c:v>0.74285714285714288</c:v>
                </c:pt>
                <c:pt idx="7">
                  <c:v>0</c:v>
                </c:pt>
                <c:pt idx="8">
                  <c:v>0.5714285714285714</c:v>
                </c:pt>
                <c:pt idx="9">
                  <c:v>0.48122866894197952</c:v>
                </c:pt>
              </c:numCache>
            </c:numRef>
          </c:val>
          <c:extLst>
            <c:ext xmlns:c16="http://schemas.microsoft.com/office/drawing/2014/chart" uri="{C3380CC4-5D6E-409C-BE32-E72D297353CC}">
              <c16:uniqueId val="{00000000-AC71-4A27-8AA4-95EC449DB17B}"/>
            </c:ext>
          </c:extLst>
        </c:ser>
        <c:ser>
          <c:idx val="1"/>
          <c:order val="1"/>
          <c:tx>
            <c:strRef>
              <c:f>Sex!$N$4</c:f>
              <c:strCache>
                <c:ptCount val="1"/>
                <c:pt idx="0">
                  <c:v>Male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Sex!$H$5:$H$14</c:f>
              <c:strCache>
                <c:ptCount val="10"/>
                <c:pt idx="0">
                  <c:v>Administrative
Services</c:v>
                </c:pt>
                <c:pt idx="1">
                  <c:v>Allied Health
Profession</c:v>
                </c:pt>
                <c:pt idx="2">
                  <c:v>Healthcare
Sciences</c:v>
                </c:pt>
                <c:pt idx="3">
                  <c:v>Medical And
Dental</c:v>
                </c:pt>
                <c:pt idx="4">
                  <c:v>Medical
Support</c:v>
                </c:pt>
                <c:pt idx="5">
                  <c:v>Nursing and
Midwifery</c:v>
                </c:pt>
                <c:pt idx="6">
                  <c:v>Other
Therapeutic</c:v>
                </c:pt>
                <c:pt idx="7">
                  <c:v>Personal And
Social Care</c:v>
                </c:pt>
                <c:pt idx="8">
                  <c:v>Senior
Managers</c:v>
                </c:pt>
                <c:pt idx="9">
                  <c:v>Support
Services</c:v>
                </c:pt>
              </c:strCache>
            </c:strRef>
          </c:cat>
          <c:val>
            <c:numRef>
              <c:f>Sex!$N$5:$N$14</c:f>
              <c:numCache>
                <c:formatCode>0.0%</c:formatCode>
                <c:ptCount val="10"/>
                <c:pt idx="0">
                  <c:v>0.24493554327808473</c:v>
                </c:pt>
                <c:pt idx="1">
                  <c:v>0.17834394904458598</c:v>
                </c:pt>
                <c:pt idx="2">
                  <c:v>0.45061728395061729</c:v>
                </c:pt>
                <c:pt idx="3">
                  <c:v>0.7120418848167539</c:v>
                </c:pt>
                <c:pt idx="4">
                  <c:v>0.25423728813559321</c:v>
                </c:pt>
                <c:pt idx="5">
                  <c:v>0.11780336581045173</c:v>
                </c:pt>
                <c:pt idx="6">
                  <c:v>0.25714285714285712</c:v>
                </c:pt>
                <c:pt idx="7">
                  <c:v>1</c:v>
                </c:pt>
                <c:pt idx="8">
                  <c:v>0.42857142857142855</c:v>
                </c:pt>
                <c:pt idx="9">
                  <c:v>0.51877133105802042</c:v>
                </c:pt>
              </c:numCache>
            </c:numRef>
          </c:val>
          <c:extLst>
            <c:ext xmlns:c16="http://schemas.microsoft.com/office/drawing/2014/chart" uri="{C3380CC4-5D6E-409C-BE32-E72D297353CC}">
              <c16:uniqueId val="{00000001-AC71-4A27-8AA4-95EC449DB17B}"/>
            </c:ext>
          </c:extLst>
        </c:ser>
        <c:dLbls>
          <c:dLblPos val="inEnd"/>
          <c:showLegendKey val="0"/>
          <c:showVal val="1"/>
          <c:showCatName val="0"/>
          <c:showSerName val="0"/>
          <c:showPercent val="0"/>
          <c:showBubbleSize val="0"/>
        </c:dLbls>
        <c:gapWidth val="150"/>
        <c:overlap val="100"/>
        <c:axId val="560033216"/>
        <c:axId val="560028624"/>
      </c:barChart>
      <c:catAx>
        <c:axId val="5600332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0028624"/>
        <c:crosses val="autoZero"/>
        <c:auto val="1"/>
        <c:lblAlgn val="ctr"/>
        <c:lblOffset val="100"/>
        <c:noMultiLvlLbl val="0"/>
      </c:catAx>
      <c:valAx>
        <c:axId val="560028624"/>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003321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Workforce by Job Family And Sex As Proportion Of NHS GJ Headcount</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4916771682782135E-2"/>
          <c:y val="0.21811231990591001"/>
          <c:w val="0.91465990859943103"/>
          <c:h val="0.3844214415861939"/>
        </c:manualLayout>
      </c:layout>
      <c:barChart>
        <c:barDir val="col"/>
        <c:grouping val="percentStacked"/>
        <c:varyColors val="0"/>
        <c:ser>
          <c:idx val="0"/>
          <c:order val="0"/>
          <c:tx>
            <c:strRef>
              <c:f>Sex!$Q$4</c:f>
              <c:strCache>
                <c:ptCount val="1"/>
                <c:pt idx="0">
                  <c:v>Female</c:v>
                </c:pt>
              </c:strCache>
            </c:strRef>
          </c:tx>
          <c:spPr>
            <a:solidFill>
              <a:schemeClr val="accent1"/>
            </a:solidFill>
            <a:ln>
              <a:noFill/>
            </a:ln>
            <a:effectLst/>
          </c:spPr>
          <c:invertIfNegative val="0"/>
          <c:dLbls>
            <c:dLbl>
              <c:idx val="7"/>
              <c:layout>
                <c:manualLayout>
                  <c:x val="-1.5414258188824663E-3"/>
                  <c:y val="-3.7071668124817818E-2"/>
                </c:manualLayout>
              </c:layout>
              <c:dLblPos val="ctr"/>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0-2F4C-4EFC-8619-21FB598A4CFC}"/>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Sex!$H$5:$H$14</c:f>
              <c:strCache>
                <c:ptCount val="10"/>
                <c:pt idx="0">
                  <c:v>Administrative
Services</c:v>
                </c:pt>
                <c:pt idx="1">
                  <c:v>Allied Health
Profession</c:v>
                </c:pt>
                <c:pt idx="2">
                  <c:v>Healthcare
Sciences</c:v>
                </c:pt>
                <c:pt idx="3">
                  <c:v>Medical And
Dental</c:v>
                </c:pt>
                <c:pt idx="4">
                  <c:v>Medical
Support</c:v>
                </c:pt>
                <c:pt idx="5">
                  <c:v>Nursing and
Midwifery</c:v>
                </c:pt>
                <c:pt idx="6">
                  <c:v>Other
Therapeutic</c:v>
                </c:pt>
                <c:pt idx="7">
                  <c:v>Personal And
Social Care</c:v>
                </c:pt>
                <c:pt idx="8">
                  <c:v>Senior
Managers</c:v>
                </c:pt>
                <c:pt idx="9">
                  <c:v>Support
Services</c:v>
                </c:pt>
              </c:strCache>
            </c:strRef>
          </c:cat>
          <c:val>
            <c:numRef>
              <c:f>Sex!$Q$5:$Q$14</c:f>
              <c:numCache>
                <c:formatCode>0.0%</c:formatCode>
                <c:ptCount val="10"/>
                <c:pt idx="0">
                  <c:v>0.15690776884806737</c:v>
                </c:pt>
                <c:pt idx="1">
                  <c:v>4.9368541905855337E-2</c:v>
                </c:pt>
                <c:pt idx="2">
                  <c:v>3.4060466896287792E-2</c:v>
                </c:pt>
                <c:pt idx="3">
                  <c:v>2.1048603138155379E-2</c:v>
                </c:pt>
                <c:pt idx="4">
                  <c:v>1.6838882510524303E-2</c:v>
                </c:pt>
                <c:pt idx="5">
                  <c:v>0.38117106773823189</c:v>
                </c:pt>
                <c:pt idx="6">
                  <c:v>1.9900497512437811E-2</c:v>
                </c:pt>
                <c:pt idx="7">
                  <c:v>0</c:v>
                </c:pt>
                <c:pt idx="8">
                  <c:v>1.5308075009567547E-3</c:v>
                </c:pt>
                <c:pt idx="9">
                  <c:v>5.3960964408725602E-2</c:v>
                </c:pt>
              </c:numCache>
            </c:numRef>
          </c:val>
          <c:extLst>
            <c:ext xmlns:c16="http://schemas.microsoft.com/office/drawing/2014/chart" uri="{C3380CC4-5D6E-409C-BE32-E72D297353CC}">
              <c16:uniqueId val="{00000001-2F4C-4EFC-8619-21FB598A4CFC}"/>
            </c:ext>
          </c:extLst>
        </c:ser>
        <c:ser>
          <c:idx val="1"/>
          <c:order val="1"/>
          <c:tx>
            <c:strRef>
              <c:f>Sex!$R$4</c:f>
              <c:strCache>
                <c:ptCount val="1"/>
                <c:pt idx="0">
                  <c:v>Male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Sex!$H$5:$H$14</c:f>
              <c:strCache>
                <c:ptCount val="10"/>
                <c:pt idx="0">
                  <c:v>Administrative
Services</c:v>
                </c:pt>
                <c:pt idx="1">
                  <c:v>Allied Health
Profession</c:v>
                </c:pt>
                <c:pt idx="2">
                  <c:v>Healthcare
Sciences</c:v>
                </c:pt>
                <c:pt idx="3">
                  <c:v>Medical And
Dental</c:v>
                </c:pt>
                <c:pt idx="4">
                  <c:v>Medical
Support</c:v>
                </c:pt>
                <c:pt idx="5">
                  <c:v>Nursing and
Midwifery</c:v>
                </c:pt>
                <c:pt idx="6">
                  <c:v>Other
Therapeutic</c:v>
                </c:pt>
                <c:pt idx="7">
                  <c:v>Personal And
Social Care</c:v>
                </c:pt>
                <c:pt idx="8">
                  <c:v>Senior
Managers</c:v>
                </c:pt>
                <c:pt idx="9">
                  <c:v>Support
Services</c:v>
                </c:pt>
              </c:strCache>
            </c:strRef>
          </c:cat>
          <c:val>
            <c:numRef>
              <c:f>Sex!$R$5:$R$14</c:f>
              <c:numCache>
                <c:formatCode>0.0%</c:formatCode>
                <c:ptCount val="10"/>
                <c:pt idx="0">
                  <c:v>5.0899349406812094E-2</c:v>
                </c:pt>
                <c:pt idx="1">
                  <c:v>1.0715652506697282E-2</c:v>
                </c:pt>
                <c:pt idx="2">
                  <c:v>2.7937236892460773E-2</c:v>
                </c:pt>
                <c:pt idx="3">
                  <c:v>5.2047455032529659E-2</c:v>
                </c:pt>
                <c:pt idx="4">
                  <c:v>5.7405281285878304E-3</c:v>
                </c:pt>
                <c:pt idx="5">
                  <c:v>5.0899349406812094E-2</c:v>
                </c:pt>
                <c:pt idx="6">
                  <c:v>6.8886337543053958E-3</c:v>
                </c:pt>
                <c:pt idx="7">
                  <c:v>7.6540375047837736E-4</c:v>
                </c:pt>
                <c:pt idx="8">
                  <c:v>1.148105625717566E-3</c:v>
                </c:pt>
                <c:pt idx="9">
                  <c:v>5.8170685036356681E-2</c:v>
                </c:pt>
              </c:numCache>
            </c:numRef>
          </c:val>
          <c:extLst>
            <c:ext xmlns:c16="http://schemas.microsoft.com/office/drawing/2014/chart" uri="{C3380CC4-5D6E-409C-BE32-E72D297353CC}">
              <c16:uniqueId val="{00000002-2F4C-4EFC-8619-21FB598A4CFC}"/>
            </c:ext>
          </c:extLst>
        </c:ser>
        <c:dLbls>
          <c:dLblPos val="inEnd"/>
          <c:showLegendKey val="0"/>
          <c:showVal val="1"/>
          <c:showCatName val="0"/>
          <c:showSerName val="0"/>
          <c:showPercent val="0"/>
          <c:showBubbleSize val="0"/>
        </c:dLbls>
        <c:gapWidth val="150"/>
        <c:overlap val="100"/>
        <c:axId val="560033216"/>
        <c:axId val="560028624"/>
      </c:barChart>
      <c:catAx>
        <c:axId val="5600332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0028624"/>
        <c:crosses val="autoZero"/>
        <c:auto val="1"/>
        <c:lblAlgn val="ctr"/>
        <c:lblOffset val="100"/>
        <c:noMultiLvlLbl val="0"/>
      </c:catAx>
      <c:valAx>
        <c:axId val="560028624"/>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003321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Proportion Of Each Age Range As At 31 March</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6613525161206703E-2"/>
          <c:y val="0.18560185185185185"/>
          <c:w val="0.90075272998282618"/>
          <c:h val="0.6010954359871683"/>
        </c:manualLayout>
      </c:layout>
      <c:barChart>
        <c:barDir val="col"/>
        <c:grouping val="clustered"/>
        <c:varyColors val="0"/>
        <c:ser>
          <c:idx val="0"/>
          <c:order val="0"/>
          <c:tx>
            <c:strRef>
              <c:f>Age!$K$2</c:f>
              <c:strCache>
                <c:ptCount val="1"/>
                <c:pt idx="0">
                  <c:v>Mar-22</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Age!$L$1:$V$1</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Age!$L$2:$V$2</c:f>
              <c:numCache>
                <c:formatCode>0.0%</c:formatCode>
                <c:ptCount val="11"/>
                <c:pt idx="0">
                  <c:v>2E-3</c:v>
                </c:pt>
                <c:pt idx="1">
                  <c:v>3.9E-2</c:v>
                </c:pt>
                <c:pt idx="2">
                  <c:v>0.108</c:v>
                </c:pt>
                <c:pt idx="3">
                  <c:v>0.12</c:v>
                </c:pt>
                <c:pt idx="4">
                  <c:v>0.129</c:v>
                </c:pt>
                <c:pt idx="5">
                  <c:v>0.126</c:v>
                </c:pt>
                <c:pt idx="6">
                  <c:v>0.129</c:v>
                </c:pt>
                <c:pt idx="7">
                  <c:v>0.14499999999999999</c:v>
                </c:pt>
                <c:pt idx="8">
                  <c:v>0.122</c:v>
                </c:pt>
                <c:pt idx="9">
                  <c:v>6.3E-2</c:v>
                </c:pt>
                <c:pt idx="10">
                  <c:v>1.6E-2</c:v>
                </c:pt>
              </c:numCache>
            </c:numRef>
          </c:val>
          <c:extLst>
            <c:ext xmlns:c16="http://schemas.microsoft.com/office/drawing/2014/chart" uri="{C3380CC4-5D6E-409C-BE32-E72D297353CC}">
              <c16:uniqueId val="{00000000-6E51-4BBF-B476-D10D0046E0D0}"/>
            </c:ext>
          </c:extLst>
        </c:ser>
        <c:ser>
          <c:idx val="1"/>
          <c:order val="1"/>
          <c:tx>
            <c:strRef>
              <c:f>Age!$K$3</c:f>
              <c:strCache>
                <c:ptCount val="1"/>
                <c:pt idx="0">
                  <c:v>Mar-23</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Age!$L$1:$V$1</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Age!$L$3:$V$3</c:f>
              <c:numCache>
                <c:formatCode>0.0%</c:formatCode>
                <c:ptCount val="11"/>
                <c:pt idx="0">
                  <c:v>1.8298261665141812E-3</c:v>
                </c:pt>
                <c:pt idx="1">
                  <c:v>4.3458371454711806E-2</c:v>
                </c:pt>
                <c:pt idx="2">
                  <c:v>0.1020128087831656</c:v>
                </c:pt>
                <c:pt idx="3">
                  <c:v>0.12259835315645014</c:v>
                </c:pt>
                <c:pt idx="4">
                  <c:v>0.12991765782250686</c:v>
                </c:pt>
                <c:pt idx="5">
                  <c:v>0.13174748398902103</c:v>
                </c:pt>
                <c:pt idx="6">
                  <c:v>0.12900274473924978</c:v>
                </c:pt>
                <c:pt idx="7">
                  <c:v>0.13129002744739249</c:v>
                </c:pt>
                <c:pt idx="8">
                  <c:v>0.12351326623970722</c:v>
                </c:pt>
                <c:pt idx="9">
                  <c:v>6.8161024702653242E-2</c:v>
                </c:pt>
                <c:pt idx="10">
                  <c:v>1.6468435498627629E-2</c:v>
                </c:pt>
              </c:numCache>
            </c:numRef>
          </c:val>
          <c:extLst>
            <c:ext xmlns:c16="http://schemas.microsoft.com/office/drawing/2014/chart" uri="{C3380CC4-5D6E-409C-BE32-E72D297353CC}">
              <c16:uniqueId val="{00000001-6E51-4BBF-B476-D10D0046E0D0}"/>
            </c:ext>
          </c:extLst>
        </c:ser>
        <c:ser>
          <c:idx val="2"/>
          <c:order val="2"/>
          <c:tx>
            <c:strRef>
              <c:f>Age!$K$4</c:f>
              <c:strCache>
                <c:ptCount val="1"/>
                <c:pt idx="0">
                  <c:v>Mar-24</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3"/>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Age!$L$1:$V$1</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Age!$L$4:$V$4</c:f>
              <c:numCache>
                <c:formatCode>0.0%</c:formatCode>
                <c:ptCount val="11"/>
                <c:pt idx="0">
                  <c:v>2.8E-3</c:v>
                </c:pt>
                <c:pt idx="1">
                  <c:v>3.9199999999999999E-2</c:v>
                </c:pt>
                <c:pt idx="2">
                  <c:v>0.1108</c:v>
                </c:pt>
                <c:pt idx="3">
                  <c:v>0.12839999999999999</c:v>
                </c:pt>
                <c:pt idx="4">
                  <c:v>0.13639999999999999</c:v>
                </c:pt>
                <c:pt idx="5">
                  <c:v>0.13239999999999999</c:v>
                </c:pt>
                <c:pt idx="6">
                  <c:v>0.1216</c:v>
                </c:pt>
                <c:pt idx="7">
                  <c:v>0.12839999999999999</c:v>
                </c:pt>
                <c:pt idx="8">
                  <c:v>0.1164</c:v>
                </c:pt>
                <c:pt idx="9">
                  <c:v>6.5199999999999994E-2</c:v>
                </c:pt>
                <c:pt idx="10">
                  <c:v>1.84E-2</c:v>
                </c:pt>
              </c:numCache>
            </c:numRef>
          </c:val>
          <c:extLst>
            <c:ext xmlns:c16="http://schemas.microsoft.com/office/drawing/2014/chart" uri="{C3380CC4-5D6E-409C-BE32-E72D297353CC}">
              <c16:uniqueId val="{00000002-6E51-4BBF-B476-D10D0046E0D0}"/>
            </c:ext>
          </c:extLst>
        </c:ser>
        <c:ser>
          <c:idx val="3"/>
          <c:order val="3"/>
          <c:tx>
            <c:strRef>
              <c:f>Age!$K$5</c:f>
              <c:strCache>
                <c:ptCount val="1"/>
                <c:pt idx="0">
                  <c:v>Mar-25</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4"/>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Age!$L$1:$V$1</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Age!$L$5:$V$5</c:f>
              <c:numCache>
                <c:formatCode>0.0%</c:formatCode>
                <c:ptCount val="11"/>
                <c:pt idx="0">
                  <c:v>2E-3</c:v>
                </c:pt>
                <c:pt idx="1">
                  <c:v>3.7999999999999999E-2</c:v>
                </c:pt>
                <c:pt idx="2">
                  <c:v>0.109</c:v>
                </c:pt>
                <c:pt idx="3">
                  <c:v>0.13300000000000001</c:v>
                </c:pt>
                <c:pt idx="4">
                  <c:v>0.13600000000000001</c:v>
                </c:pt>
                <c:pt idx="5">
                  <c:v>0.124</c:v>
                </c:pt>
                <c:pt idx="6">
                  <c:v>0.124</c:v>
                </c:pt>
                <c:pt idx="7">
                  <c:v>0.128</c:v>
                </c:pt>
                <c:pt idx="8">
                  <c:v>0.11700000000000001</c:v>
                </c:pt>
                <c:pt idx="9">
                  <c:v>6.8000000000000005E-2</c:v>
                </c:pt>
                <c:pt idx="10">
                  <c:v>2.1000000000000001E-2</c:v>
                </c:pt>
              </c:numCache>
            </c:numRef>
          </c:val>
          <c:extLst>
            <c:ext xmlns:c16="http://schemas.microsoft.com/office/drawing/2014/chart" uri="{C3380CC4-5D6E-409C-BE32-E72D297353CC}">
              <c16:uniqueId val="{00000003-6E51-4BBF-B476-D10D0046E0D0}"/>
            </c:ext>
          </c:extLst>
        </c:ser>
        <c:dLbls>
          <c:dLblPos val="outEnd"/>
          <c:showLegendKey val="0"/>
          <c:showVal val="1"/>
          <c:showCatName val="0"/>
          <c:showSerName val="0"/>
          <c:showPercent val="0"/>
          <c:showBubbleSize val="0"/>
        </c:dLbls>
        <c:gapWidth val="219"/>
        <c:overlap val="-27"/>
        <c:axId val="560557752"/>
        <c:axId val="560551520"/>
      </c:barChart>
      <c:catAx>
        <c:axId val="5605577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0551520"/>
        <c:crosses val="autoZero"/>
        <c:auto val="1"/>
        <c:lblAlgn val="ctr"/>
        <c:lblOffset val="100"/>
        <c:noMultiLvlLbl val="0"/>
      </c:catAx>
      <c:valAx>
        <c:axId val="560551520"/>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0557752"/>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4">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826725146198832"/>
          <c:y val="0.21715992063492068"/>
          <c:w val="0.82088479532163738"/>
          <c:h val="0.56094523809523822"/>
        </c:manualLayout>
      </c:layout>
      <c:barChart>
        <c:barDir val="col"/>
        <c:grouping val="clustered"/>
        <c:varyColors val="0"/>
        <c:ser>
          <c:idx val="0"/>
          <c:order val="0"/>
          <c:tx>
            <c:strRef>
              <c:f>Age!$A$55</c:f>
              <c:strCache>
                <c:ptCount val="1"/>
                <c:pt idx="0">
                  <c:v>Administrative Services</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Age!$B$54:$L$54</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Age!$B$55:$L$55</c:f>
              <c:numCache>
                <c:formatCode>0.0%</c:formatCode>
                <c:ptCount val="11"/>
                <c:pt idx="0">
                  <c:v>1.841620626151013E-3</c:v>
                </c:pt>
                <c:pt idx="1">
                  <c:v>3.1307550644567222E-2</c:v>
                </c:pt>
                <c:pt idx="2">
                  <c:v>0.11049723756906077</c:v>
                </c:pt>
                <c:pt idx="3">
                  <c:v>9.2081031307550645E-2</c:v>
                </c:pt>
                <c:pt idx="4">
                  <c:v>0.11786372007366483</c:v>
                </c:pt>
                <c:pt idx="5">
                  <c:v>0.13812154696132597</c:v>
                </c:pt>
                <c:pt idx="6">
                  <c:v>0.1141804788213628</c:v>
                </c:pt>
                <c:pt idx="7">
                  <c:v>0.13996316758747698</c:v>
                </c:pt>
                <c:pt idx="8">
                  <c:v>0.14180478821362799</c:v>
                </c:pt>
                <c:pt idx="9">
                  <c:v>8.1031307550644568E-2</c:v>
                </c:pt>
                <c:pt idx="10">
                  <c:v>3.1307550644567222E-2</c:v>
                </c:pt>
              </c:numCache>
            </c:numRef>
          </c:val>
          <c:extLst>
            <c:ext xmlns:c16="http://schemas.microsoft.com/office/drawing/2014/chart" uri="{C3380CC4-5D6E-409C-BE32-E72D297353CC}">
              <c16:uniqueId val="{00000000-0543-40F0-A8AB-87BFD0BE8EEF}"/>
            </c:ext>
          </c:extLst>
        </c:ser>
        <c:dLbls>
          <c:showLegendKey val="0"/>
          <c:showVal val="0"/>
          <c:showCatName val="0"/>
          <c:showSerName val="0"/>
          <c:showPercent val="0"/>
          <c:showBubbleSize val="0"/>
        </c:dLbls>
        <c:gapWidth val="219"/>
        <c:overlap val="-27"/>
        <c:axId val="35025656"/>
        <c:axId val="35029264"/>
      </c:barChart>
      <c:catAx>
        <c:axId val="3502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9264"/>
        <c:crosses val="autoZero"/>
        <c:auto val="1"/>
        <c:lblAlgn val="ctr"/>
        <c:lblOffset val="100"/>
        <c:noMultiLvlLbl val="0"/>
      </c:catAx>
      <c:valAx>
        <c:axId val="3502926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565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4">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826725146198832"/>
          <c:y val="0.21715992063492068"/>
          <c:w val="0.82088479532163738"/>
          <c:h val="0.56094523809523822"/>
        </c:manualLayout>
      </c:layout>
      <c:barChart>
        <c:barDir val="col"/>
        <c:grouping val="clustered"/>
        <c:varyColors val="0"/>
        <c:ser>
          <c:idx val="0"/>
          <c:order val="0"/>
          <c:tx>
            <c:strRef>
              <c:f>Age!$A$56</c:f>
              <c:strCache>
                <c:ptCount val="1"/>
                <c:pt idx="0">
                  <c:v>Allied Health Profession</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Age!$B$54:$L$54</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Age!$B$56:$L$56</c:f>
              <c:numCache>
                <c:formatCode>0.0%</c:formatCode>
                <c:ptCount val="11"/>
                <c:pt idx="0">
                  <c:v>0</c:v>
                </c:pt>
                <c:pt idx="1">
                  <c:v>3.1847133757961783E-2</c:v>
                </c:pt>
                <c:pt idx="2">
                  <c:v>0.13375796178343949</c:v>
                </c:pt>
                <c:pt idx="3">
                  <c:v>0.17197452229299362</c:v>
                </c:pt>
                <c:pt idx="4">
                  <c:v>0.17834394904458598</c:v>
                </c:pt>
                <c:pt idx="5">
                  <c:v>0.13375796178343949</c:v>
                </c:pt>
                <c:pt idx="6">
                  <c:v>0.11464968152866242</c:v>
                </c:pt>
                <c:pt idx="7">
                  <c:v>8.2802547770700632E-2</c:v>
                </c:pt>
                <c:pt idx="8">
                  <c:v>9.5541401273885357E-2</c:v>
                </c:pt>
                <c:pt idx="9">
                  <c:v>5.7324840764331211E-2</c:v>
                </c:pt>
                <c:pt idx="10">
                  <c:v>0</c:v>
                </c:pt>
              </c:numCache>
            </c:numRef>
          </c:val>
          <c:extLst>
            <c:ext xmlns:c16="http://schemas.microsoft.com/office/drawing/2014/chart" uri="{C3380CC4-5D6E-409C-BE32-E72D297353CC}">
              <c16:uniqueId val="{00000000-D057-42A1-B817-65C37AD72FE1}"/>
            </c:ext>
          </c:extLst>
        </c:ser>
        <c:dLbls>
          <c:showLegendKey val="0"/>
          <c:showVal val="0"/>
          <c:showCatName val="0"/>
          <c:showSerName val="0"/>
          <c:showPercent val="0"/>
          <c:showBubbleSize val="0"/>
        </c:dLbls>
        <c:gapWidth val="219"/>
        <c:overlap val="-27"/>
        <c:axId val="35025656"/>
        <c:axId val="35029264"/>
      </c:barChart>
      <c:catAx>
        <c:axId val="3502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9264"/>
        <c:crosses val="autoZero"/>
        <c:auto val="1"/>
        <c:lblAlgn val="ctr"/>
        <c:lblOffset val="100"/>
        <c:noMultiLvlLbl val="0"/>
      </c:catAx>
      <c:valAx>
        <c:axId val="3502926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565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2"/>
      </a:solidFill>
      <a:round/>
    </a:ln>
    <a:effectLst/>
  </c:spPr>
  <c:txPr>
    <a:bodyPr/>
    <a:lstStyle/>
    <a:p>
      <a:pPr>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826725146198832"/>
          <c:y val="0.21715992063492068"/>
          <c:w val="0.82088479532163738"/>
          <c:h val="0.56094523809523822"/>
        </c:manualLayout>
      </c:layout>
      <c:barChart>
        <c:barDir val="col"/>
        <c:grouping val="clustered"/>
        <c:varyColors val="0"/>
        <c:ser>
          <c:idx val="0"/>
          <c:order val="0"/>
          <c:tx>
            <c:strRef>
              <c:f>Age!$A$31</c:f>
              <c:strCache>
                <c:ptCount val="1"/>
                <c:pt idx="0">
                  <c:v>Administrative Services</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Age!$B$30:$L$30</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Age!$B$31:$L$31</c:f>
              <c:numCache>
                <c:formatCode>0.0%</c:formatCode>
                <c:ptCount val="11"/>
                <c:pt idx="0">
                  <c:v>1.9417475728155339E-3</c:v>
                </c:pt>
                <c:pt idx="1">
                  <c:v>3.4951456310679613E-2</c:v>
                </c:pt>
                <c:pt idx="2">
                  <c:v>9.9029126213592236E-2</c:v>
                </c:pt>
                <c:pt idx="3">
                  <c:v>9.3203883495145634E-2</c:v>
                </c:pt>
                <c:pt idx="4">
                  <c:v>0.13203883495145632</c:v>
                </c:pt>
                <c:pt idx="5">
                  <c:v>0.15339805825242719</c:v>
                </c:pt>
                <c:pt idx="6">
                  <c:v>0.1087378640776699</c:v>
                </c:pt>
                <c:pt idx="7">
                  <c:v>0.1436893203883495</c:v>
                </c:pt>
                <c:pt idx="8">
                  <c:v>0.12427184466019417</c:v>
                </c:pt>
                <c:pt idx="9">
                  <c:v>9.3203883495145634E-2</c:v>
                </c:pt>
                <c:pt idx="10">
                  <c:v>1.5533980582524271E-2</c:v>
                </c:pt>
              </c:numCache>
            </c:numRef>
          </c:val>
          <c:extLst>
            <c:ext xmlns:c16="http://schemas.microsoft.com/office/drawing/2014/chart" uri="{C3380CC4-5D6E-409C-BE32-E72D297353CC}">
              <c16:uniqueId val="{00000000-BE24-4542-AEEC-A305EA7AE7C0}"/>
            </c:ext>
          </c:extLst>
        </c:ser>
        <c:dLbls>
          <c:showLegendKey val="0"/>
          <c:showVal val="0"/>
          <c:showCatName val="0"/>
          <c:showSerName val="0"/>
          <c:showPercent val="0"/>
          <c:showBubbleSize val="0"/>
        </c:dLbls>
        <c:gapWidth val="219"/>
        <c:overlap val="-27"/>
        <c:axId val="35025656"/>
        <c:axId val="35029264"/>
      </c:barChart>
      <c:catAx>
        <c:axId val="3502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9264"/>
        <c:crosses val="autoZero"/>
        <c:auto val="1"/>
        <c:lblAlgn val="ctr"/>
        <c:lblOffset val="100"/>
        <c:noMultiLvlLbl val="0"/>
      </c:catAx>
      <c:valAx>
        <c:axId val="3502926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565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826725146198832"/>
          <c:y val="0.21715992063492068"/>
          <c:w val="0.82088479532163738"/>
          <c:h val="0.56094523809523822"/>
        </c:manualLayout>
      </c:layout>
      <c:barChart>
        <c:barDir val="col"/>
        <c:grouping val="clustered"/>
        <c:varyColors val="0"/>
        <c:ser>
          <c:idx val="0"/>
          <c:order val="0"/>
          <c:tx>
            <c:strRef>
              <c:f>Age!$A$32</c:f>
              <c:strCache>
                <c:ptCount val="1"/>
                <c:pt idx="0">
                  <c:v>Allied Health Professions</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Age!$B$30:$L$30</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Age!$B$32:$L$32</c:f>
              <c:numCache>
                <c:formatCode>0.0%</c:formatCode>
                <c:ptCount val="11"/>
                <c:pt idx="0">
                  <c:v>0</c:v>
                </c:pt>
                <c:pt idx="1">
                  <c:v>1.948051948051948E-2</c:v>
                </c:pt>
                <c:pt idx="2">
                  <c:v>0.13636363636363635</c:v>
                </c:pt>
                <c:pt idx="3">
                  <c:v>0.14935064935064934</c:v>
                </c:pt>
                <c:pt idx="4">
                  <c:v>0.16233766233766234</c:v>
                </c:pt>
                <c:pt idx="5">
                  <c:v>0.16883116883116883</c:v>
                </c:pt>
                <c:pt idx="6">
                  <c:v>0.13636363636363635</c:v>
                </c:pt>
                <c:pt idx="7">
                  <c:v>9.7402597402597407E-2</c:v>
                </c:pt>
                <c:pt idx="8">
                  <c:v>8.4415584415584416E-2</c:v>
                </c:pt>
                <c:pt idx="9">
                  <c:v>4.5454545454545456E-2</c:v>
                </c:pt>
                <c:pt idx="10">
                  <c:v>0</c:v>
                </c:pt>
              </c:numCache>
            </c:numRef>
          </c:val>
          <c:extLst>
            <c:ext xmlns:c16="http://schemas.microsoft.com/office/drawing/2014/chart" uri="{C3380CC4-5D6E-409C-BE32-E72D297353CC}">
              <c16:uniqueId val="{00000000-0E76-4EF8-93E0-DBF584E6A9DA}"/>
            </c:ext>
          </c:extLst>
        </c:ser>
        <c:dLbls>
          <c:showLegendKey val="0"/>
          <c:showVal val="0"/>
          <c:showCatName val="0"/>
          <c:showSerName val="0"/>
          <c:showPercent val="0"/>
          <c:showBubbleSize val="0"/>
        </c:dLbls>
        <c:gapWidth val="219"/>
        <c:overlap val="-27"/>
        <c:axId val="35025656"/>
        <c:axId val="35029264"/>
      </c:barChart>
      <c:catAx>
        <c:axId val="3502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9264"/>
        <c:crosses val="autoZero"/>
        <c:auto val="1"/>
        <c:lblAlgn val="ctr"/>
        <c:lblOffset val="100"/>
        <c:noMultiLvlLbl val="0"/>
      </c:catAx>
      <c:valAx>
        <c:axId val="3502926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565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2"/>
      </a:solidFill>
      <a:round/>
    </a:ln>
    <a:effectLst/>
  </c:spPr>
  <c:txPr>
    <a:bodyPr/>
    <a:lstStyle/>
    <a:p>
      <a:pPr>
        <a:defRPr/>
      </a:pPr>
      <a:endParaRPr lang="en-US"/>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826725146198832"/>
          <c:y val="0.21715992063492068"/>
          <c:w val="0.82088479532163738"/>
          <c:h val="0.56094523809523822"/>
        </c:manualLayout>
      </c:layout>
      <c:barChart>
        <c:barDir val="col"/>
        <c:grouping val="clustered"/>
        <c:varyColors val="0"/>
        <c:ser>
          <c:idx val="0"/>
          <c:order val="0"/>
          <c:tx>
            <c:strRef>
              <c:f>Age!$A$57</c:f>
              <c:strCache>
                <c:ptCount val="1"/>
                <c:pt idx="0">
                  <c:v>Healthcare Sciences</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3"/>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Age!$B$54:$L$54</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Age!$B$57:$L$57</c:f>
              <c:numCache>
                <c:formatCode>0.0%</c:formatCode>
                <c:ptCount val="11"/>
                <c:pt idx="0">
                  <c:v>0</c:v>
                </c:pt>
                <c:pt idx="1">
                  <c:v>3.7037037037037035E-2</c:v>
                </c:pt>
                <c:pt idx="2">
                  <c:v>0.13580246913580246</c:v>
                </c:pt>
                <c:pt idx="3">
                  <c:v>0.18518518518518517</c:v>
                </c:pt>
                <c:pt idx="4">
                  <c:v>9.8765432098765427E-2</c:v>
                </c:pt>
                <c:pt idx="5">
                  <c:v>0.12345679012345678</c:v>
                </c:pt>
                <c:pt idx="6">
                  <c:v>9.8765432098765427E-2</c:v>
                </c:pt>
                <c:pt idx="7">
                  <c:v>0.14814814814814814</c:v>
                </c:pt>
                <c:pt idx="8">
                  <c:v>0.1111111111111111</c:v>
                </c:pt>
                <c:pt idx="9">
                  <c:v>4.3209876543209874E-2</c:v>
                </c:pt>
                <c:pt idx="10">
                  <c:v>1.8518518518518517E-2</c:v>
                </c:pt>
              </c:numCache>
            </c:numRef>
          </c:val>
          <c:extLst>
            <c:ext xmlns:c16="http://schemas.microsoft.com/office/drawing/2014/chart" uri="{C3380CC4-5D6E-409C-BE32-E72D297353CC}">
              <c16:uniqueId val="{00000000-7A6C-4BAB-819C-93AD271B1D55}"/>
            </c:ext>
          </c:extLst>
        </c:ser>
        <c:dLbls>
          <c:showLegendKey val="0"/>
          <c:showVal val="0"/>
          <c:showCatName val="0"/>
          <c:showSerName val="0"/>
          <c:showPercent val="0"/>
          <c:showBubbleSize val="0"/>
        </c:dLbls>
        <c:gapWidth val="219"/>
        <c:overlap val="-27"/>
        <c:axId val="35025656"/>
        <c:axId val="35029264"/>
      </c:barChart>
      <c:catAx>
        <c:axId val="3502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9264"/>
        <c:crosses val="autoZero"/>
        <c:auto val="1"/>
        <c:lblAlgn val="ctr"/>
        <c:lblOffset val="100"/>
        <c:noMultiLvlLbl val="0"/>
      </c:catAx>
      <c:valAx>
        <c:axId val="3502926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5656"/>
        <c:crosses val="autoZero"/>
        <c:crossBetween val="between"/>
      </c:valAx>
      <c:spPr>
        <a:noFill/>
        <a:ln>
          <a:noFill/>
        </a:ln>
        <a:effectLst/>
      </c:spPr>
    </c:plotArea>
    <c:plotVisOnly val="1"/>
    <c:dispBlanksAs val="gap"/>
    <c:showDLblsOverMax val="0"/>
  </c:chart>
  <c:spPr>
    <a:solidFill>
      <a:schemeClr val="bg1"/>
    </a:solidFill>
    <a:ln w="25400" cap="flat" cmpd="sng" algn="ctr">
      <a:solidFill>
        <a:srgbClr val="92D050"/>
      </a:solidFill>
      <a:round/>
    </a:ln>
    <a:effectLst/>
  </c:spPr>
  <c:txPr>
    <a:bodyPr/>
    <a:lstStyle/>
    <a:p>
      <a:pPr>
        <a:defRPr/>
      </a:pPr>
      <a:endParaRPr lang="en-US"/>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826725146198832"/>
          <c:y val="0.21715992063492068"/>
          <c:w val="0.82088479532163738"/>
          <c:h val="0.56094523809523822"/>
        </c:manualLayout>
      </c:layout>
      <c:barChart>
        <c:barDir val="col"/>
        <c:grouping val="clustered"/>
        <c:varyColors val="0"/>
        <c:ser>
          <c:idx val="0"/>
          <c:order val="0"/>
          <c:tx>
            <c:strRef>
              <c:f>Age!$A$58</c:f>
              <c:strCache>
                <c:ptCount val="1"/>
                <c:pt idx="0">
                  <c:v>Medical And Dental</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4"/>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Age!$B$54:$L$54</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Age!$B$58:$L$58</c:f>
              <c:numCache>
                <c:formatCode>0.0%</c:formatCode>
                <c:ptCount val="11"/>
                <c:pt idx="0">
                  <c:v>0</c:v>
                </c:pt>
                <c:pt idx="1">
                  <c:v>0</c:v>
                </c:pt>
                <c:pt idx="2">
                  <c:v>5.235602094240838E-3</c:v>
                </c:pt>
                <c:pt idx="3">
                  <c:v>0.11518324607329843</c:v>
                </c:pt>
                <c:pt idx="4">
                  <c:v>0.18848167539267016</c:v>
                </c:pt>
                <c:pt idx="5">
                  <c:v>0.14659685863874344</c:v>
                </c:pt>
                <c:pt idx="6">
                  <c:v>0.18324607329842932</c:v>
                </c:pt>
                <c:pt idx="7">
                  <c:v>0.17277486910994763</c:v>
                </c:pt>
                <c:pt idx="8">
                  <c:v>0.11518324607329843</c:v>
                </c:pt>
                <c:pt idx="9">
                  <c:v>5.7591623036649213E-2</c:v>
                </c:pt>
                <c:pt idx="10">
                  <c:v>1.5706806282722512E-2</c:v>
                </c:pt>
              </c:numCache>
            </c:numRef>
          </c:val>
          <c:extLst>
            <c:ext xmlns:c16="http://schemas.microsoft.com/office/drawing/2014/chart" uri="{C3380CC4-5D6E-409C-BE32-E72D297353CC}">
              <c16:uniqueId val="{00000000-5DF9-40D0-B027-46A9E873632F}"/>
            </c:ext>
          </c:extLst>
        </c:ser>
        <c:dLbls>
          <c:showLegendKey val="0"/>
          <c:showVal val="0"/>
          <c:showCatName val="0"/>
          <c:showSerName val="0"/>
          <c:showPercent val="0"/>
          <c:showBubbleSize val="0"/>
        </c:dLbls>
        <c:gapWidth val="219"/>
        <c:overlap val="-27"/>
        <c:axId val="35025656"/>
        <c:axId val="35029264"/>
      </c:barChart>
      <c:catAx>
        <c:axId val="3502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9264"/>
        <c:crosses val="autoZero"/>
        <c:auto val="1"/>
        <c:lblAlgn val="ctr"/>
        <c:lblOffset val="100"/>
        <c:noMultiLvlLbl val="0"/>
      </c:catAx>
      <c:valAx>
        <c:axId val="3502926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565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4"/>
      </a:solidFill>
      <a:round/>
    </a:ln>
    <a:effectLst/>
  </c:spPr>
  <c:txPr>
    <a:bodyPr/>
    <a:lstStyle/>
    <a:p>
      <a:pPr>
        <a:defRPr/>
      </a:pPr>
      <a:endParaRPr lang="en-US"/>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826725146198832"/>
          <c:y val="0.21715992063492068"/>
          <c:w val="0.82088479532163738"/>
          <c:h val="0.56094523809523822"/>
        </c:manualLayout>
      </c:layout>
      <c:barChart>
        <c:barDir val="col"/>
        <c:grouping val="clustered"/>
        <c:varyColors val="0"/>
        <c:ser>
          <c:idx val="0"/>
          <c:order val="0"/>
          <c:tx>
            <c:strRef>
              <c:f>Age!$A$59</c:f>
              <c:strCache>
                <c:ptCount val="1"/>
                <c:pt idx="0">
                  <c:v>Medical Support</c:v>
                </c:pt>
              </c:strCache>
            </c:strRef>
          </c:tx>
          <c:spPr>
            <a:solidFill>
              <a:schemeClr val="accent5"/>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5"/>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Age!$B$54:$L$54</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Age!$B$59:$L$59</c:f>
              <c:numCache>
                <c:formatCode>0.0%</c:formatCode>
                <c:ptCount val="11"/>
                <c:pt idx="0">
                  <c:v>0</c:v>
                </c:pt>
                <c:pt idx="1">
                  <c:v>1.6949152542372881E-2</c:v>
                </c:pt>
                <c:pt idx="2">
                  <c:v>0.11864406779661017</c:v>
                </c:pt>
                <c:pt idx="3">
                  <c:v>0.16949152542372881</c:v>
                </c:pt>
                <c:pt idx="4">
                  <c:v>0.22033898305084745</c:v>
                </c:pt>
                <c:pt idx="5">
                  <c:v>0.11864406779661017</c:v>
                </c:pt>
                <c:pt idx="6">
                  <c:v>0.11864406779661017</c:v>
                </c:pt>
                <c:pt idx="7">
                  <c:v>0.13559322033898305</c:v>
                </c:pt>
                <c:pt idx="8">
                  <c:v>5.0847457627118647E-2</c:v>
                </c:pt>
                <c:pt idx="9">
                  <c:v>3.3898305084745763E-2</c:v>
                </c:pt>
                <c:pt idx="10">
                  <c:v>1.6949152542372881E-2</c:v>
                </c:pt>
              </c:numCache>
            </c:numRef>
          </c:val>
          <c:extLst>
            <c:ext xmlns:c16="http://schemas.microsoft.com/office/drawing/2014/chart" uri="{C3380CC4-5D6E-409C-BE32-E72D297353CC}">
              <c16:uniqueId val="{00000000-4854-469A-AA15-D81F02772C44}"/>
            </c:ext>
          </c:extLst>
        </c:ser>
        <c:dLbls>
          <c:showLegendKey val="0"/>
          <c:showVal val="0"/>
          <c:showCatName val="0"/>
          <c:showSerName val="0"/>
          <c:showPercent val="0"/>
          <c:showBubbleSize val="0"/>
        </c:dLbls>
        <c:gapWidth val="219"/>
        <c:overlap val="-27"/>
        <c:axId val="35025656"/>
        <c:axId val="35029264"/>
      </c:barChart>
      <c:catAx>
        <c:axId val="3502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9264"/>
        <c:crosses val="autoZero"/>
        <c:auto val="1"/>
        <c:lblAlgn val="ctr"/>
        <c:lblOffset val="100"/>
        <c:noMultiLvlLbl val="0"/>
      </c:catAx>
      <c:valAx>
        <c:axId val="3502926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565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5"/>
      </a:solidFill>
      <a:round/>
    </a:ln>
    <a:effectLst/>
  </c:spPr>
  <c:txPr>
    <a:bodyPr/>
    <a:lstStyle/>
    <a:p>
      <a:pPr>
        <a:defRPr/>
      </a:pPr>
      <a:endParaRPr lang="en-US"/>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826725146198832"/>
          <c:y val="0.24235833333333334"/>
          <c:w val="0.82088479532163738"/>
          <c:h val="0.53574682539682539"/>
        </c:manualLayout>
      </c:layout>
      <c:barChart>
        <c:barDir val="col"/>
        <c:grouping val="clustered"/>
        <c:varyColors val="0"/>
        <c:ser>
          <c:idx val="0"/>
          <c:order val="0"/>
          <c:tx>
            <c:strRef>
              <c:f>Age!$A$60</c:f>
              <c:strCache>
                <c:ptCount val="1"/>
                <c:pt idx="0">
                  <c:v>Nursing and Midwifery</c:v>
                </c:pt>
              </c:strCache>
            </c:strRef>
          </c:tx>
          <c:spPr>
            <a:solidFill>
              <a:schemeClr val="accent6"/>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6"/>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Age!$B$54:$L$54</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Age!$B$60:$L$60</c:f>
              <c:numCache>
                <c:formatCode>0.0%</c:formatCode>
                <c:ptCount val="11"/>
                <c:pt idx="0">
                  <c:v>1.7714791851195749E-3</c:v>
                </c:pt>
                <c:pt idx="1">
                  <c:v>4.2515500442869794E-2</c:v>
                </c:pt>
                <c:pt idx="2">
                  <c:v>0.11426040744021258</c:v>
                </c:pt>
                <c:pt idx="3">
                  <c:v>0.15943312666076173</c:v>
                </c:pt>
                <c:pt idx="4">
                  <c:v>0.15146147032772364</c:v>
                </c:pt>
                <c:pt idx="5">
                  <c:v>0.11780336581045173</c:v>
                </c:pt>
                <c:pt idx="6">
                  <c:v>0.12488928255093003</c:v>
                </c:pt>
                <c:pt idx="7">
                  <c:v>0.11603188662533215</c:v>
                </c:pt>
                <c:pt idx="8">
                  <c:v>0.10806023029229407</c:v>
                </c:pt>
                <c:pt idx="9">
                  <c:v>5.3144375553587246E-2</c:v>
                </c:pt>
                <c:pt idx="10">
                  <c:v>1.0628875110717449E-2</c:v>
                </c:pt>
              </c:numCache>
            </c:numRef>
          </c:val>
          <c:extLst>
            <c:ext xmlns:c16="http://schemas.microsoft.com/office/drawing/2014/chart" uri="{C3380CC4-5D6E-409C-BE32-E72D297353CC}">
              <c16:uniqueId val="{00000000-2FAB-44D8-8105-F078E486509B}"/>
            </c:ext>
          </c:extLst>
        </c:ser>
        <c:dLbls>
          <c:showLegendKey val="0"/>
          <c:showVal val="0"/>
          <c:showCatName val="0"/>
          <c:showSerName val="0"/>
          <c:showPercent val="0"/>
          <c:showBubbleSize val="0"/>
        </c:dLbls>
        <c:gapWidth val="219"/>
        <c:overlap val="-27"/>
        <c:axId val="35025656"/>
        <c:axId val="35029264"/>
      </c:barChart>
      <c:catAx>
        <c:axId val="3502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9264"/>
        <c:crosses val="autoZero"/>
        <c:auto val="1"/>
        <c:lblAlgn val="ctr"/>
        <c:lblOffset val="100"/>
        <c:noMultiLvlLbl val="0"/>
      </c:catAx>
      <c:valAx>
        <c:axId val="3502926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565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6"/>
      </a:solidFill>
      <a:round/>
    </a:ln>
    <a:effectLst/>
  </c:spPr>
  <c:txPr>
    <a:bodyPr/>
    <a:lstStyle/>
    <a:p>
      <a:pPr>
        <a:defRPr/>
      </a:pPr>
      <a:endParaRPr lang="en-US"/>
    </a:p>
  </c:txPr>
  <c:externalData r:id="rId3">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826725146198832"/>
          <c:y val="0.24235833333333334"/>
          <c:w val="0.82088479532163738"/>
          <c:h val="0.53574682539682539"/>
        </c:manualLayout>
      </c:layout>
      <c:barChart>
        <c:barDir val="col"/>
        <c:grouping val="clustered"/>
        <c:varyColors val="0"/>
        <c:ser>
          <c:idx val="0"/>
          <c:order val="0"/>
          <c:tx>
            <c:strRef>
              <c:f>Age!$A$61</c:f>
              <c:strCache>
                <c:ptCount val="1"/>
                <c:pt idx="0">
                  <c:v>Other Therapeutic</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Age!$B$54:$L$54</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Age!$B$61:$L$61</c:f>
              <c:numCache>
                <c:formatCode>0.0%</c:formatCode>
                <c:ptCount val="11"/>
                <c:pt idx="0">
                  <c:v>1.4285714285714285E-2</c:v>
                </c:pt>
                <c:pt idx="1">
                  <c:v>4.2857142857142858E-2</c:v>
                </c:pt>
                <c:pt idx="2">
                  <c:v>0.17142857142857143</c:v>
                </c:pt>
                <c:pt idx="3">
                  <c:v>5.7142857142857141E-2</c:v>
                </c:pt>
                <c:pt idx="4">
                  <c:v>0.11428571428571428</c:v>
                </c:pt>
                <c:pt idx="5">
                  <c:v>0.18571428571428572</c:v>
                </c:pt>
                <c:pt idx="6">
                  <c:v>0.15714285714285714</c:v>
                </c:pt>
                <c:pt idx="7">
                  <c:v>8.5714285714285715E-2</c:v>
                </c:pt>
                <c:pt idx="8">
                  <c:v>0.12857142857142856</c:v>
                </c:pt>
                <c:pt idx="9">
                  <c:v>2.8571428571428571E-2</c:v>
                </c:pt>
                <c:pt idx="10">
                  <c:v>1.4285714285714285E-2</c:v>
                </c:pt>
              </c:numCache>
            </c:numRef>
          </c:val>
          <c:extLst>
            <c:ext xmlns:c16="http://schemas.microsoft.com/office/drawing/2014/chart" uri="{C3380CC4-5D6E-409C-BE32-E72D297353CC}">
              <c16:uniqueId val="{00000000-416A-4393-8529-210CD883625F}"/>
            </c:ext>
          </c:extLst>
        </c:ser>
        <c:dLbls>
          <c:showLegendKey val="0"/>
          <c:showVal val="0"/>
          <c:showCatName val="0"/>
          <c:showSerName val="0"/>
          <c:showPercent val="0"/>
          <c:showBubbleSize val="0"/>
        </c:dLbls>
        <c:gapWidth val="219"/>
        <c:overlap val="-27"/>
        <c:axId val="35025656"/>
        <c:axId val="35029264"/>
      </c:barChart>
      <c:catAx>
        <c:axId val="3502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9264"/>
        <c:crosses val="autoZero"/>
        <c:auto val="1"/>
        <c:lblAlgn val="ctr"/>
        <c:lblOffset val="100"/>
        <c:noMultiLvlLbl val="0"/>
      </c:catAx>
      <c:valAx>
        <c:axId val="3502926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565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826725146198832"/>
          <c:y val="0.24235833333333334"/>
          <c:w val="0.82088479532163738"/>
          <c:h val="0.53574682539682539"/>
        </c:manualLayout>
      </c:layout>
      <c:barChart>
        <c:barDir val="col"/>
        <c:grouping val="clustered"/>
        <c:varyColors val="0"/>
        <c:ser>
          <c:idx val="0"/>
          <c:order val="0"/>
          <c:tx>
            <c:strRef>
              <c:f>Age!$A$63</c:f>
              <c:strCache>
                <c:ptCount val="1"/>
                <c:pt idx="0">
                  <c:v>Senior Managers</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Age!$B$54:$L$54</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Age!$B$63:$L$63</c:f>
              <c:numCache>
                <c:formatCode>0.0%</c:formatCode>
                <c:ptCount val="11"/>
                <c:pt idx="0">
                  <c:v>0</c:v>
                </c:pt>
                <c:pt idx="1">
                  <c:v>0</c:v>
                </c:pt>
                <c:pt idx="2">
                  <c:v>0</c:v>
                </c:pt>
                <c:pt idx="3">
                  <c:v>0</c:v>
                </c:pt>
                <c:pt idx="4">
                  <c:v>0</c:v>
                </c:pt>
                <c:pt idx="5">
                  <c:v>0.14285714285714285</c:v>
                </c:pt>
                <c:pt idx="6">
                  <c:v>0.14285714285714285</c:v>
                </c:pt>
                <c:pt idx="7">
                  <c:v>0.2857142857142857</c:v>
                </c:pt>
                <c:pt idx="8">
                  <c:v>0.14285714285714285</c:v>
                </c:pt>
                <c:pt idx="9">
                  <c:v>0.2857142857142857</c:v>
                </c:pt>
                <c:pt idx="10">
                  <c:v>0</c:v>
                </c:pt>
              </c:numCache>
            </c:numRef>
          </c:val>
          <c:extLst>
            <c:ext xmlns:c16="http://schemas.microsoft.com/office/drawing/2014/chart" uri="{C3380CC4-5D6E-409C-BE32-E72D297353CC}">
              <c16:uniqueId val="{00000000-5FCB-4F6F-BF7E-2DE7825AF0CF}"/>
            </c:ext>
          </c:extLst>
        </c:ser>
        <c:dLbls>
          <c:showLegendKey val="0"/>
          <c:showVal val="0"/>
          <c:showCatName val="0"/>
          <c:showSerName val="0"/>
          <c:showPercent val="0"/>
          <c:showBubbleSize val="0"/>
        </c:dLbls>
        <c:gapWidth val="219"/>
        <c:overlap val="-27"/>
        <c:axId val="35025656"/>
        <c:axId val="35029264"/>
      </c:barChart>
      <c:catAx>
        <c:axId val="3502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9264"/>
        <c:crosses val="autoZero"/>
        <c:auto val="1"/>
        <c:lblAlgn val="ctr"/>
        <c:lblOffset val="100"/>
        <c:noMultiLvlLbl val="0"/>
      </c:catAx>
      <c:valAx>
        <c:axId val="3502926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565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2"/>
      </a:solidFill>
      <a:round/>
    </a:ln>
    <a:effectLst/>
  </c:spPr>
  <c:txPr>
    <a:bodyPr/>
    <a:lstStyle/>
    <a:p>
      <a:pPr>
        <a:defRPr/>
      </a:pPr>
      <a:endParaRPr lang="en-US"/>
    </a:p>
  </c:txPr>
  <c:externalData r:id="rId3">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826725146198832"/>
          <c:y val="0.24235833333333334"/>
          <c:w val="0.82088479532163738"/>
          <c:h val="0.53574682539682539"/>
        </c:manualLayout>
      </c:layout>
      <c:barChart>
        <c:barDir val="col"/>
        <c:grouping val="clustered"/>
        <c:varyColors val="0"/>
        <c:ser>
          <c:idx val="0"/>
          <c:order val="0"/>
          <c:tx>
            <c:strRef>
              <c:f>Age!$A$64</c:f>
              <c:strCache>
                <c:ptCount val="1"/>
                <c:pt idx="0">
                  <c:v>Support Services</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3"/>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Age!$B$54:$L$54</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Age!$B$64:$L$64</c:f>
              <c:numCache>
                <c:formatCode>0.0%</c:formatCode>
                <c:ptCount val="11"/>
                <c:pt idx="0">
                  <c:v>3.4129692832764505E-3</c:v>
                </c:pt>
                <c:pt idx="1">
                  <c:v>6.8259385665529013E-2</c:v>
                </c:pt>
                <c:pt idx="2">
                  <c:v>0.11262798634812286</c:v>
                </c:pt>
                <c:pt idx="3">
                  <c:v>8.191126279863481E-2</c:v>
                </c:pt>
                <c:pt idx="4">
                  <c:v>6.8259385665529013E-2</c:v>
                </c:pt>
                <c:pt idx="5">
                  <c:v>8.8737201365187715E-2</c:v>
                </c:pt>
                <c:pt idx="6">
                  <c:v>0.10921501706484642</c:v>
                </c:pt>
                <c:pt idx="7">
                  <c:v>0.13993174061433447</c:v>
                </c:pt>
                <c:pt idx="8">
                  <c:v>0.12969283276450511</c:v>
                </c:pt>
                <c:pt idx="9">
                  <c:v>0.13310580204778158</c:v>
                </c:pt>
                <c:pt idx="10">
                  <c:v>6.4846416382252553E-2</c:v>
                </c:pt>
              </c:numCache>
            </c:numRef>
          </c:val>
          <c:extLst>
            <c:ext xmlns:c16="http://schemas.microsoft.com/office/drawing/2014/chart" uri="{C3380CC4-5D6E-409C-BE32-E72D297353CC}">
              <c16:uniqueId val="{00000000-4448-4879-ACE5-6AD833F17AB7}"/>
            </c:ext>
          </c:extLst>
        </c:ser>
        <c:dLbls>
          <c:showLegendKey val="0"/>
          <c:showVal val="0"/>
          <c:showCatName val="0"/>
          <c:showSerName val="0"/>
          <c:showPercent val="0"/>
          <c:showBubbleSize val="0"/>
        </c:dLbls>
        <c:gapWidth val="219"/>
        <c:overlap val="-27"/>
        <c:axId val="35025656"/>
        <c:axId val="35029264"/>
      </c:barChart>
      <c:catAx>
        <c:axId val="3502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9264"/>
        <c:crosses val="autoZero"/>
        <c:auto val="1"/>
        <c:lblAlgn val="ctr"/>
        <c:lblOffset val="100"/>
        <c:noMultiLvlLbl val="0"/>
      </c:catAx>
      <c:valAx>
        <c:axId val="3502926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2565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3"/>
      </a:solidFill>
      <a:round/>
    </a:ln>
    <a:effectLst/>
  </c:spPr>
  <c:txPr>
    <a:bodyPr/>
    <a:lstStyle/>
    <a:p>
      <a:pPr>
        <a:defRPr/>
      </a:pPr>
      <a:endParaRPr lang="en-US"/>
    </a:p>
  </c:txPr>
  <c:externalData r:id="rId3">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Current And Potential Retirement Profiles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7605000888211789E-2"/>
          <c:y val="0.21811231990591001"/>
          <c:w val="0.90196978325439336"/>
          <c:h val="0.26904685282466712"/>
        </c:manualLayout>
      </c:layout>
      <c:barChart>
        <c:barDir val="col"/>
        <c:grouping val="clustered"/>
        <c:varyColors val="0"/>
        <c:ser>
          <c:idx val="0"/>
          <c:order val="0"/>
          <c:tx>
            <c:strRef>
              <c:f>Age!$D$144</c:f>
              <c:strCache>
                <c:ptCount val="1"/>
                <c:pt idx="0">
                  <c:v>Mar-25</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Age!$A$145:$A$154</c:f>
              <c:strCache>
                <c:ptCount val="10"/>
                <c:pt idx="0">
                  <c:v>Administrative
Services</c:v>
                </c:pt>
                <c:pt idx="1">
                  <c:v>Allied Health
Professions</c:v>
                </c:pt>
                <c:pt idx="2">
                  <c:v>Healthcare
Sciences</c:v>
                </c:pt>
                <c:pt idx="3">
                  <c:v>Medical and
Dental</c:v>
                </c:pt>
                <c:pt idx="4">
                  <c:v>Medical
Support</c:v>
                </c:pt>
                <c:pt idx="5">
                  <c:v>Nursing and
Midwifery</c:v>
                </c:pt>
                <c:pt idx="6">
                  <c:v>Other
Therapeutic</c:v>
                </c:pt>
                <c:pt idx="7">
                  <c:v>Personal and
Social Care</c:v>
                </c:pt>
                <c:pt idx="8">
                  <c:v>Senior
Managers</c:v>
                </c:pt>
                <c:pt idx="9">
                  <c:v>Support
Services</c:v>
                </c:pt>
              </c:strCache>
            </c:strRef>
          </c:cat>
          <c:val>
            <c:numRef>
              <c:f>Age!$D$145:$D$154</c:f>
              <c:numCache>
                <c:formatCode>0.0%</c:formatCode>
                <c:ptCount val="10"/>
                <c:pt idx="0">
                  <c:v>0.11233885819521179</c:v>
                </c:pt>
                <c:pt idx="1">
                  <c:v>5.7324840764331211E-2</c:v>
                </c:pt>
                <c:pt idx="2">
                  <c:v>6.1728395061728392E-2</c:v>
                </c:pt>
                <c:pt idx="3">
                  <c:v>7.3298429319371722E-2</c:v>
                </c:pt>
                <c:pt idx="4">
                  <c:v>5.0847457627118647E-2</c:v>
                </c:pt>
                <c:pt idx="5">
                  <c:v>6.3773250664304698E-2</c:v>
                </c:pt>
                <c:pt idx="6">
                  <c:v>4.2857142857142858E-2</c:v>
                </c:pt>
                <c:pt idx="7">
                  <c:v>0.5</c:v>
                </c:pt>
                <c:pt idx="8">
                  <c:v>0.2857142857142857</c:v>
                </c:pt>
                <c:pt idx="9">
                  <c:v>0.19795221843003413</c:v>
                </c:pt>
              </c:numCache>
            </c:numRef>
          </c:val>
          <c:extLst>
            <c:ext xmlns:c16="http://schemas.microsoft.com/office/drawing/2014/chart" uri="{C3380CC4-5D6E-409C-BE32-E72D297353CC}">
              <c16:uniqueId val="{00000000-2EAD-4441-AE29-14B31239494C}"/>
            </c:ext>
          </c:extLst>
        </c:ser>
        <c:ser>
          <c:idx val="1"/>
          <c:order val="1"/>
          <c:tx>
            <c:strRef>
              <c:f>Age!$I$144</c:f>
              <c:strCache>
                <c:ptCount val="1"/>
                <c:pt idx="0">
                  <c:v>Mar-30</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Age!$A$145:$A$154</c:f>
              <c:strCache>
                <c:ptCount val="10"/>
                <c:pt idx="0">
                  <c:v>Administrative
Services</c:v>
                </c:pt>
                <c:pt idx="1">
                  <c:v>Allied Health
Professions</c:v>
                </c:pt>
                <c:pt idx="2">
                  <c:v>Healthcare
Sciences</c:v>
                </c:pt>
                <c:pt idx="3">
                  <c:v>Medical and
Dental</c:v>
                </c:pt>
                <c:pt idx="4">
                  <c:v>Medical
Support</c:v>
                </c:pt>
                <c:pt idx="5">
                  <c:v>Nursing and
Midwifery</c:v>
                </c:pt>
                <c:pt idx="6">
                  <c:v>Other
Therapeutic</c:v>
                </c:pt>
                <c:pt idx="7">
                  <c:v>Personal and
Social Care</c:v>
                </c:pt>
                <c:pt idx="8">
                  <c:v>Senior
Managers</c:v>
                </c:pt>
                <c:pt idx="9">
                  <c:v>Support
Services</c:v>
                </c:pt>
              </c:strCache>
            </c:strRef>
          </c:cat>
          <c:val>
            <c:numRef>
              <c:f>Age!$I$145:$I$154</c:f>
              <c:numCache>
                <c:formatCode>0.0%</c:formatCode>
                <c:ptCount val="10"/>
                <c:pt idx="0">
                  <c:v>0.2541436464088398</c:v>
                </c:pt>
                <c:pt idx="1">
                  <c:v>0.15286624203821658</c:v>
                </c:pt>
                <c:pt idx="2">
                  <c:v>0.1728395061728395</c:v>
                </c:pt>
                <c:pt idx="3">
                  <c:v>0.18848167539267013</c:v>
                </c:pt>
                <c:pt idx="4">
                  <c:v>0.10169491525423728</c:v>
                </c:pt>
                <c:pt idx="5">
                  <c:v>0.17183348095659876</c:v>
                </c:pt>
                <c:pt idx="6">
                  <c:v>0.17142857142857143</c:v>
                </c:pt>
                <c:pt idx="7">
                  <c:v>1</c:v>
                </c:pt>
                <c:pt idx="8">
                  <c:v>0.42857142857142855</c:v>
                </c:pt>
                <c:pt idx="9">
                  <c:v>0.32764505119453924</c:v>
                </c:pt>
              </c:numCache>
            </c:numRef>
          </c:val>
          <c:extLst>
            <c:ext xmlns:c16="http://schemas.microsoft.com/office/drawing/2014/chart" uri="{C3380CC4-5D6E-409C-BE32-E72D297353CC}">
              <c16:uniqueId val="{00000001-2EAD-4441-AE29-14B31239494C}"/>
            </c:ext>
          </c:extLst>
        </c:ser>
        <c:dLbls>
          <c:dLblPos val="outEnd"/>
          <c:showLegendKey val="0"/>
          <c:showVal val="1"/>
          <c:showCatName val="0"/>
          <c:showSerName val="0"/>
          <c:showPercent val="0"/>
          <c:showBubbleSize val="0"/>
        </c:dLbls>
        <c:gapWidth val="219"/>
        <c:overlap val="-27"/>
        <c:axId val="823903136"/>
        <c:axId val="823920192"/>
      </c:barChart>
      <c:catAx>
        <c:axId val="82390313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3920192"/>
        <c:crosses val="autoZero"/>
        <c:auto val="1"/>
        <c:lblAlgn val="ctr"/>
        <c:lblOffset val="100"/>
        <c:noMultiLvlLbl val="0"/>
      </c:catAx>
      <c:valAx>
        <c:axId val="823920192"/>
        <c:scaling>
          <c:orientation val="minMax"/>
          <c:max val="1"/>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390313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Age Range of Starters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'Age Range'!$C$18</c:f>
              <c:strCache>
                <c:ptCount val="1"/>
                <c:pt idx="0">
                  <c:v>%</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'Age Range'!$A$19:$A$29</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'Age Range'!$C$19:$C$29</c:f>
              <c:numCache>
                <c:formatCode>0.0%</c:formatCode>
                <c:ptCount val="11"/>
                <c:pt idx="0">
                  <c:v>9.3749999999999997E-3</c:v>
                </c:pt>
                <c:pt idx="1">
                  <c:v>0.125</c:v>
                </c:pt>
                <c:pt idx="2">
                  <c:v>0.203125</c:v>
                </c:pt>
                <c:pt idx="3">
                  <c:v>0.15937499999999999</c:v>
                </c:pt>
                <c:pt idx="4">
                  <c:v>0.15</c:v>
                </c:pt>
                <c:pt idx="5">
                  <c:v>0.11874999999999999</c:v>
                </c:pt>
                <c:pt idx="6">
                  <c:v>8.1250000000000003E-2</c:v>
                </c:pt>
                <c:pt idx="7">
                  <c:v>5.9374999999999997E-2</c:v>
                </c:pt>
                <c:pt idx="8">
                  <c:v>4.3749999999999997E-2</c:v>
                </c:pt>
                <c:pt idx="9">
                  <c:v>4.3749999999999997E-2</c:v>
                </c:pt>
                <c:pt idx="10">
                  <c:v>6.2500000000000003E-3</c:v>
                </c:pt>
              </c:numCache>
            </c:numRef>
          </c:val>
          <c:extLst>
            <c:ext xmlns:c16="http://schemas.microsoft.com/office/drawing/2014/chart" uri="{C3380CC4-5D6E-409C-BE32-E72D297353CC}">
              <c16:uniqueId val="{00000000-48D5-4D06-A886-24424C2838E7}"/>
            </c:ext>
          </c:extLst>
        </c:ser>
        <c:dLbls>
          <c:showLegendKey val="0"/>
          <c:showVal val="0"/>
          <c:showCatName val="0"/>
          <c:showSerName val="0"/>
          <c:showPercent val="0"/>
          <c:showBubbleSize val="0"/>
        </c:dLbls>
        <c:gapWidth val="219"/>
        <c:overlap val="-27"/>
        <c:axId val="587883888"/>
        <c:axId val="587880608"/>
      </c:barChart>
      <c:catAx>
        <c:axId val="5878838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7880608"/>
        <c:crosses val="autoZero"/>
        <c:auto val="1"/>
        <c:lblAlgn val="ctr"/>
        <c:lblOffset val="100"/>
        <c:noMultiLvlLbl val="0"/>
      </c:catAx>
      <c:valAx>
        <c:axId val="587880608"/>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7883888"/>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Training Undertaken By Age Range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Sheet1!$C$40</c:f>
              <c:strCache>
                <c:ptCount val="1"/>
                <c:pt idx="0">
                  <c:v>% Training</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Sheet1!$A$41:$A$51</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Sheet1!$C$41:$C$51</c:f>
              <c:numCache>
                <c:formatCode>0.0%</c:formatCode>
                <c:ptCount val="11"/>
                <c:pt idx="0">
                  <c:v>1.0130172719444866E-3</c:v>
                </c:pt>
                <c:pt idx="1">
                  <c:v>5.9869320771919164E-2</c:v>
                </c:pt>
                <c:pt idx="2">
                  <c:v>0.14060679734589474</c:v>
                </c:pt>
                <c:pt idx="3">
                  <c:v>0.15478903915311756</c:v>
                </c:pt>
                <c:pt idx="4">
                  <c:v>0.15565010383427039</c:v>
                </c:pt>
                <c:pt idx="5">
                  <c:v>0.12662715899306085</c:v>
                </c:pt>
                <c:pt idx="6">
                  <c:v>0.10271995137517094</c:v>
                </c:pt>
                <c:pt idx="7">
                  <c:v>0.11290077495821303</c:v>
                </c:pt>
                <c:pt idx="8">
                  <c:v>9.5527528744365098E-2</c:v>
                </c:pt>
                <c:pt idx="9">
                  <c:v>4.1229802968140605E-2</c:v>
                </c:pt>
                <c:pt idx="10">
                  <c:v>9.0665045839031563E-3</c:v>
                </c:pt>
              </c:numCache>
            </c:numRef>
          </c:val>
          <c:extLst>
            <c:ext xmlns:c16="http://schemas.microsoft.com/office/drawing/2014/chart" uri="{C3380CC4-5D6E-409C-BE32-E72D297353CC}">
              <c16:uniqueId val="{00000000-B00D-4BAD-9BF0-F1A842DF5C49}"/>
            </c:ext>
          </c:extLst>
        </c:ser>
        <c:ser>
          <c:idx val="1"/>
          <c:order val="1"/>
          <c:tx>
            <c:strRef>
              <c:f>Sheet1!$D$40</c:f>
              <c:strCache>
                <c:ptCount val="1"/>
                <c:pt idx="0">
                  <c:v>% Workforce</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Sheet1!$A$41:$A$51</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Sheet1!$D$41:$D$51</c:f>
              <c:numCache>
                <c:formatCode>0.0%</c:formatCode>
                <c:ptCount val="11"/>
                <c:pt idx="0">
                  <c:v>2E-3</c:v>
                </c:pt>
                <c:pt idx="1">
                  <c:v>3.7999999999999999E-2</c:v>
                </c:pt>
                <c:pt idx="2">
                  <c:v>0.109</c:v>
                </c:pt>
                <c:pt idx="3">
                  <c:v>0.13300000000000001</c:v>
                </c:pt>
                <c:pt idx="4">
                  <c:v>0.13600000000000001</c:v>
                </c:pt>
                <c:pt idx="5">
                  <c:v>0.124</c:v>
                </c:pt>
                <c:pt idx="6">
                  <c:v>0.124</c:v>
                </c:pt>
                <c:pt idx="7">
                  <c:v>0.128</c:v>
                </c:pt>
                <c:pt idx="8">
                  <c:v>0.11700000000000001</c:v>
                </c:pt>
                <c:pt idx="9">
                  <c:v>6.8000000000000005E-2</c:v>
                </c:pt>
                <c:pt idx="10">
                  <c:v>2.1000000000000001E-2</c:v>
                </c:pt>
              </c:numCache>
            </c:numRef>
          </c:val>
          <c:extLst>
            <c:ext xmlns:c16="http://schemas.microsoft.com/office/drawing/2014/chart" uri="{C3380CC4-5D6E-409C-BE32-E72D297353CC}">
              <c16:uniqueId val="{00000001-B00D-4BAD-9BF0-F1A842DF5C49}"/>
            </c:ext>
          </c:extLst>
        </c:ser>
        <c:dLbls>
          <c:dLblPos val="outEnd"/>
          <c:showLegendKey val="0"/>
          <c:showVal val="1"/>
          <c:showCatName val="0"/>
          <c:showSerName val="0"/>
          <c:showPercent val="0"/>
          <c:showBubbleSize val="0"/>
        </c:dLbls>
        <c:gapWidth val="219"/>
        <c:overlap val="-27"/>
        <c:axId val="412608440"/>
        <c:axId val="412610408"/>
      </c:barChart>
      <c:catAx>
        <c:axId val="4126084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2610408"/>
        <c:crosses val="autoZero"/>
        <c:auto val="1"/>
        <c:lblAlgn val="ctr"/>
        <c:lblOffset val="100"/>
        <c:noMultiLvlLbl val="0"/>
      </c:catAx>
      <c:valAx>
        <c:axId val="412610408"/>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26084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Gender and Age Range Intersectionality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'Workforce by Age and Gender'!$B$18</c:f>
              <c:strCache>
                <c:ptCount val="1"/>
                <c:pt idx="0">
                  <c:v>Female</c:v>
                </c:pt>
              </c:strCache>
            </c:strRef>
          </c:tx>
          <c:spPr>
            <a:ln w="28575" cap="rnd">
              <a:solidFill>
                <a:schemeClr val="accent1"/>
              </a:solidFill>
              <a:round/>
            </a:ln>
            <a:effectLst/>
          </c:spPr>
          <c:marker>
            <c:symbol val="none"/>
          </c:marker>
          <c:cat>
            <c:strRef>
              <c:f>'Workforce by Age and Gender'!$A$19:$A$29</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'Workforce by Age and Gender'!$B$19:$B$29</c:f>
              <c:numCache>
                <c:formatCode>General</c:formatCode>
                <c:ptCount val="11"/>
                <c:pt idx="0">
                  <c:v>4</c:v>
                </c:pt>
                <c:pt idx="1">
                  <c:v>83</c:v>
                </c:pt>
                <c:pt idx="2">
                  <c:v>214</c:v>
                </c:pt>
                <c:pt idx="3">
                  <c:v>277</c:v>
                </c:pt>
                <c:pt idx="4">
                  <c:v>256</c:v>
                </c:pt>
                <c:pt idx="5">
                  <c:v>236</c:v>
                </c:pt>
                <c:pt idx="6">
                  <c:v>228</c:v>
                </c:pt>
                <c:pt idx="7">
                  <c:v>227</c:v>
                </c:pt>
                <c:pt idx="8">
                  <c:v>225</c:v>
                </c:pt>
                <c:pt idx="9">
                  <c:v>128</c:v>
                </c:pt>
                <c:pt idx="10">
                  <c:v>42</c:v>
                </c:pt>
              </c:numCache>
            </c:numRef>
          </c:val>
          <c:smooth val="0"/>
          <c:extLst>
            <c:ext xmlns:c16="http://schemas.microsoft.com/office/drawing/2014/chart" uri="{C3380CC4-5D6E-409C-BE32-E72D297353CC}">
              <c16:uniqueId val="{00000000-7E63-49BE-BB8B-FBC39B1E88C8}"/>
            </c:ext>
          </c:extLst>
        </c:ser>
        <c:ser>
          <c:idx val="1"/>
          <c:order val="1"/>
          <c:tx>
            <c:strRef>
              <c:f>'Workforce by Age and Gender'!$C$18</c:f>
              <c:strCache>
                <c:ptCount val="1"/>
                <c:pt idx="0">
                  <c:v>Male</c:v>
                </c:pt>
              </c:strCache>
            </c:strRef>
          </c:tx>
          <c:spPr>
            <a:ln w="28575" cap="rnd">
              <a:solidFill>
                <a:schemeClr val="accent2"/>
              </a:solidFill>
              <a:round/>
            </a:ln>
            <a:effectLst/>
          </c:spPr>
          <c:marker>
            <c:symbol val="none"/>
          </c:marker>
          <c:cat>
            <c:strRef>
              <c:f>'Workforce by Age and Gender'!$A$19:$A$29</c:f>
              <c:strCache>
                <c:ptCount val="11"/>
                <c:pt idx="0">
                  <c:v>Under 20</c:v>
                </c:pt>
                <c:pt idx="1">
                  <c:v>20 - 24</c:v>
                </c:pt>
                <c:pt idx="2">
                  <c:v>25 - 29</c:v>
                </c:pt>
                <c:pt idx="3">
                  <c:v>30 - 34</c:v>
                </c:pt>
                <c:pt idx="4">
                  <c:v>35 - 39</c:v>
                </c:pt>
                <c:pt idx="5">
                  <c:v>40 - 44</c:v>
                </c:pt>
                <c:pt idx="6">
                  <c:v>45 - 49</c:v>
                </c:pt>
                <c:pt idx="7">
                  <c:v>50 - 54</c:v>
                </c:pt>
                <c:pt idx="8">
                  <c:v>55 - 59</c:v>
                </c:pt>
                <c:pt idx="9">
                  <c:v>60 - 64</c:v>
                </c:pt>
                <c:pt idx="10">
                  <c:v>65 +</c:v>
                </c:pt>
              </c:strCache>
            </c:strRef>
          </c:cat>
          <c:val>
            <c:numRef>
              <c:f>'Workforce by Age and Gender'!$C$19:$C$29</c:f>
              <c:numCache>
                <c:formatCode>General</c:formatCode>
                <c:ptCount val="11"/>
                <c:pt idx="0">
                  <c:v>1</c:v>
                </c:pt>
                <c:pt idx="1">
                  <c:v>17</c:v>
                </c:pt>
                <c:pt idx="2">
                  <c:v>71</c:v>
                </c:pt>
                <c:pt idx="3">
                  <c:v>70</c:v>
                </c:pt>
                <c:pt idx="4">
                  <c:v>100</c:v>
                </c:pt>
                <c:pt idx="5">
                  <c:v>88</c:v>
                </c:pt>
                <c:pt idx="6">
                  <c:v>95</c:v>
                </c:pt>
                <c:pt idx="7">
                  <c:v>107</c:v>
                </c:pt>
                <c:pt idx="8">
                  <c:v>81</c:v>
                </c:pt>
                <c:pt idx="9">
                  <c:v>49</c:v>
                </c:pt>
                <c:pt idx="10">
                  <c:v>14</c:v>
                </c:pt>
              </c:numCache>
            </c:numRef>
          </c:val>
          <c:smooth val="0"/>
          <c:extLst>
            <c:ext xmlns:c16="http://schemas.microsoft.com/office/drawing/2014/chart" uri="{C3380CC4-5D6E-409C-BE32-E72D297353CC}">
              <c16:uniqueId val="{00000001-7E63-49BE-BB8B-FBC39B1E88C8}"/>
            </c:ext>
          </c:extLst>
        </c:ser>
        <c:dLbls>
          <c:showLegendKey val="0"/>
          <c:showVal val="0"/>
          <c:showCatName val="0"/>
          <c:showSerName val="0"/>
          <c:showPercent val="0"/>
          <c:showBubbleSize val="0"/>
        </c:dLbls>
        <c:smooth val="0"/>
        <c:axId val="392882376"/>
        <c:axId val="392883360"/>
      </c:lineChart>
      <c:catAx>
        <c:axId val="39288237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883360"/>
        <c:crosses val="autoZero"/>
        <c:auto val="1"/>
        <c:lblAlgn val="ctr"/>
        <c:lblOffset val="100"/>
        <c:noMultiLvlLbl val="0"/>
      </c:catAx>
      <c:valAx>
        <c:axId val="3928833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882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Ethnic Group of Starters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Ethnicity!$F$3</c:f>
              <c:strCache>
                <c:ptCount val="1"/>
                <c:pt idx="0">
                  <c:v>% of Headcount</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Ethnicity!$D$4:$D$13</c:f>
              <c:strCache>
                <c:ptCount val="10"/>
                <c:pt idx="0">
                  <c:v>White - Scottish</c:v>
                </c:pt>
                <c:pt idx="1">
                  <c:v>Prefer not to say</c:v>
                </c:pt>
                <c:pt idx="2">
                  <c:v>White - Other British</c:v>
                </c:pt>
                <c:pt idx="3">
                  <c:v>White - Other</c:v>
                </c:pt>
                <c:pt idx="4">
                  <c:v>Asian - Indian</c:v>
                </c:pt>
                <c:pt idx="5">
                  <c:v>Other Ethnic Group - Other</c:v>
                </c:pt>
                <c:pt idx="6">
                  <c:v>African</c:v>
                </c:pt>
                <c:pt idx="7">
                  <c:v>No information provided</c:v>
                </c:pt>
                <c:pt idx="8">
                  <c:v>White - Irish</c:v>
                </c:pt>
                <c:pt idx="9">
                  <c:v>Asian - Other</c:v>
                </c:pt>
              </c:strCache>
            </c:strRef>
          </c:cat>
          <c:val>
            <c:numRef>
              <c:f>Ethnicity!$F$4:$F$13</c:f>
              <c:numCache>
                <c:formatCode>0.0%</c:formatCode>
                <c:ptCount val="10"/>
                <c:pt idx="0">
                  <c:v>0.58437499999999998</c:v>
                </c:pt>
                <c:pt idx="1">
                  <c:v>9.6875000000000003E-2</c:v>
                </c:pt>
                <c:pt idx="2">
                  <c:v>7.1874999999999994E-2</c:v>
                </c:pt>
                <c:pt idx="3">
                  <c:v>5.6250000000000001E-2</c:v>
                </c:pt>
                <c:pt idx="4">
                  <c:v>4.3749999999999997E-2</c:v>
                </c:pt>
                <c:pt idx="5">
                  <c:v>4.3749999999999997E-2</c:v>
                </c:pt>
                <c:pt idx="6">
                  <c:v>3.7499999999999999E-2</c:v>
                </c:pt>
                <c:pt idx="7">
                  <c:v>2.8125000000000001E-2</c:v>
                </c:pt>
                <c:pt idx="8">
                  <c:v>2.1874999999999999E-2</c:v>
                </c:pt>
                <c:pt idx="9">
                  <c:v>1.5625E-2</c:v>
                </c:pt>
              </c:numCache>
            </c:numRef>
          </c:val>
          <c:extLst>
            <c:ext xmlns:c16="http://schemas.microsoft.com/office/drawing/2014/chart" uri="{C3380CC4-5D6E-409C-BE32-E72D297353CC}">
              <c16:uniqueId val="{00000000-F4EF-4F4A-81FA-4D7D453C50BC}"/>
            </c:ext>
          </c:extLst>
        </c:ser>
        <c:dLbls>
          <c:showLegendKey val="0"/>
          <c:showVal val="0"/>
          <c:showCatName val="0"/>
          <c:showSerName val="0"/>
          <c:showPercent val="0"/>
          <c:showBubbleSize val="0"/>
        </c:dLbls>
        <c:gapWidth val="219"/>
        <c:overlap val="-27"/>
        <c:axId val="717046632"/>
        <c:axId val="717044008"/>
      </c:barChart>
      <c:catAx>
        <c:axId val="7170466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7044008"/>
        <c:crosses val="autoZero"/>
        <c:auto val="1"/>
        <c:lblAlgn val="ctr"/>
        <c:lblOffset val="100"/>
        <c:noMultiLvlLbl val="0"/>
      </c:catAx>
      <c:valAx>
        <c:axId val="717044008"/>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7046632"/>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Training Undertaken By Ethnicity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Sheet1!$C$80</c:f>
              <c:strCache>
                <c:ptCount val="1"/>
                <c:pt idx="0">
                  <c:v>% Training</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Sheet1!$A$81:$A$84</c:f>
              <c:strCache>
                <c:ptCount val="4"/>
                <c:pt idx="0">
                  <c:v>White</c:v>
                </c:pt>
                <c:pt idx="1">
                  <c:v>No information provided</c:v>
                </c:pt>
                <c:pt idx="2">
                  <c:v>Minority Ethnic</c:v>
                </c:pt>
                <c:pt idx="3">
                  <c:v>Prefer not to say</c:v>
                </c:pt>
              </c:strCache>
            </c:strRef>
          </c:cat>
          <c:val>
            <c:numRef>
              <c:f>Sheet1!$C$81:$C$84</c:f>
              <c:numCache>
                <c:formatCode>0.0%</c:formatCode>
                <c:ptCount val="4"/>
                <c:pt idx="0">
                  <c:v>0.7511523071468369</c:v>
                </c:pt>
                <c:pt idx="1">
                  <c:v>8.7068834523628624E-2</c:v>
                </c:pt>
                <c:pt idx="2">
                  <c:v>0.12065035708858836</c:v>
                </c:pt>
                <c:pt idx="3">
                  <c:v>4.1128501240946157E-2</c:v>
                </c:pt>
              </c:numCache>
            </c:numRef>
          </c:val>
          <c:extLst>
            <c:ext xmlns:c16="http://schemas.microsoft.com/office/drawing/2014/chart" uri="{C3380CC4-5D6E-409C-BE32-E72D297353CC}">
              <c16:uniqueId val="{00000000-9412-4C01-83FF-0D0BD984CEAB}"/>
            </c:ext>
          </c:extLst>
        </c:ser>
        <c:ser>
          <c:idx val="1"/>
          <c:order val="1"/>
          <c:tx>
            <c:strRef>
              <c:f>Sheet1!$D$80</c:f>
              <c:strCache>
                <c:ptCount val="1"/>
                <c:pt idx="0">
                  <c:v>% Workforce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Sheet1!$A$81:$A$84</c:f>
              <c:strCache>
                <c:ptCount val="4"/>
                <c:pt idx="0">
                  <c:v>White</c:v>
                </c:pt>
                <c:pt idx="1">
                  <c:v>No information provided</c:v>
                </c:pt>
                <c:pt idx="2">
                  <c:v>Minority Ethnic</c:v>
                </c:pt>
                <c:pt idx="3">
                  <c:v>Prefer not to say</c:v>
                </c:pt>
              </c:strCache>
            </c:strRef>
          </c:cat>
          <c:val>
            <c:numRef>
              <c:f>Sheet1!$D$81:$D$84</c:f>
              <c:numCache>
                <c:formatCode>0.0%</c:formatCode>
                <c:ptCount val="4"/>
                <c:pt idx="0">
                  <c:v>0.76900000000000002</c:v>
                </c:pt>
                <c:pt idx="1">
                  <c:v>8.5999999999999993E-2</c:v>
                </c:pt>
                <c:pt idx="2">
                  <c:v>9.5000000000000001E-2</c:v>
                </c:pt>
                <c:pt idx="3">
                  <c:v>0.05</c:v>
                </c:pt>
              </c:numCache>
            </c:numRef>
          </c:val>
          <c:extLst>
            <c:ext xmlns:c16="http://schemas.microsoft.com/office/drawing/2014/chart" uri="{C3380CC4-5D6E-409C-BE32-E72D297353CC}">
              <c16:uniqueId val="{00000001-9412-4C01-83FF-0D0BD984CEAB}"/>
            </c:ext>
          </c:extLst>
        </c:ser>
        <c:dLbls>
          <c:dLblPos val="outEnd"/>
          <c:showLegendKey val="0"/>
          <c:showVal val="1"/>
          <c:showCatName val="0"/>
          <c:showSerName val="0"/>
          <c:showPercent val="0"/>
          <c:showBubbleSize val="0"/>
        </c:dLbls>
        <c:gapWidth val="219"/>
        <c:overlap val="-27"/>
        <c:axId val="407660352"/>
        <c:axId val="407660680"/>
      </c:barChart>
      <c:catAx>
        <c:axId val="4076603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07660680"/>
        <c:crosses val="autoZero"/>
        <c:auto val="1"/>
        <c:lblAlgn val="ctr"/>
        <c:lblOffset val="100"/>
        <c:noMultiLvlLbl val="0"/>
      </c:catAx>
      <c:valAx>
        <c:axId val="407660680"/>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0766035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Promotions by Ethnicity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'Prmotions Analysis'!$F$3</c:f>
              <c:strCache>
                <c:ptCount val="1"/>
                <c:pt idx="0">
                  <c:v>% Promotions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'Prmotions Analysis'!$D$4:$D$7</c:f>
              <c:strCache>
                <c:ptCount val="4"/>
                <c:pt idx="0">
                  <c:v>Minority Ethnic</c:v>
                </c:pt>
                <c:pt idx="1">
                  <c:v>No information provided</c:v>
                </c:pt>
                <c:pt idx="2">
                  <c:v>Prefer not to say</c:v>
                </c:pt>
                <c:pt idx="3">
                  <c:v>White</c:v>
                </c:pt>
              </c:strCache>
            </c:strRef>
          </c:cat>
          <c:val>
            <c:numRef>
              <c:f>'Prmotions Analysis'!$F$4:$F$7</c:f>
              <c:numCache>
                <c:formatCode>0.0%</c:formatCode>
                <c:ptCount val="4"/>
                <c:pt idx="0">
                  <c:v>0.17924528301886791</c:v>
                </c:pt>
                <c:pt idx="1">
                  <c:v>2.8301886792452831E-2</c:v>
                </c:pt>
                <c:pt idx="2">
                  <c:v>9.4339622641509441E-2</c:v>
                </c:pt>
                <c:pt idx="3">
                  <c:v>0.69811320754716977</c:v>
                </c:pt>
              </c:numCache>
            </c:numRef>
          </c:val>
          <c:extLst>
            <c:ext xmlns:c16="http://schemas.microsoft.com/office/drawing/2014/chart" uri="{C3380CC4-5D6E-409C-BE32-E72D297353CC}">
              <c16:uniqueId val="{00000000-B3C7-449F-B0F9-2B708DFCDC1A}"/>
            </c:ext>
          </c:extLst>
        </c:ser>
        <c:ser>
          <c:idx val="1"/>
          <c:order val="1"/>
          <c:tx>
            <c:strRef>
              <c:f>'Prmotions Analysis'!$G$3</c:f>
              <c:strCache>
                <c:ptCount val="1"/>
                <c:pt idx="0">
                  <c:v>% Workforce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'Prmotions Analysis'!$D$4:$D$7</c:f>
              <c:strCache>
                <c:ptCount val="4"/>
                <c:pt idx="0">
                  <c:v>Minority Ethnic</c:v>
                </c:pt>
                <c:pt idx="1">
                  <c:v>No information provided</c:v>
                </c:pt>
                <c:pt idx="2">
                  <c:v>Prefer not to say</c:v>
                </c:pt>
                <c:pt idx="3">
                  <c:v>White</c:v>
                </c:pt>
              </c:strCache>
            </c:strRef>
          </c:cat>
          <c:val>
            <c:numRef>
              <c:f>'Prmotions Analysis'!$G$4:$G$7</c:f>
              <c:numCache>
                <c:formatCode>0.0%</c:formatCode>
                <c:ptCount val="4"/>
                <c:pt idx="0">
                  <c:v>9.5000000000000001E-2</c:v>
                </c:pt>
                <c:pt idx="1">
                  <c:v>8.5999999999999993E-2</c:v>
                </c:pt>
                <c:pt idx="2">
                  <c:v>0.05</c:v>
                </c:pt>
                <c:pt idx="3">
                  <c:v>0.76900000000000002</c:v>
                </c:pt>
              </c:numCache>
            </c:numRef>
          </c:val>
          <c:extLst>
            <c:ext xmlns:c16="http://schemas.microsoft.com/office/drawing/2014/chart" uri="{C3380CC4-5D6E-409C-BE32-E72D297353CC}">
              <c16:uniqueId val="{00000001-B3C7-449F-B0F9-2B708DFCDC1A}"/>
            </c:ext>
          </c:extLst>
        </c:ser>
        <c:dLbls>
          <c:dLblPos val="outEnd"/>
          <c:showLegendKey val="0"/>
          <c:showVal val="1"/>
          <c:showCatName val="0"/>
          <c:showSerName val="0"/>
          <c:showPercent val="0"/>
          <c:showBubbleSize val="0"/>
        </c:dLbls>
        <c:gapWidth val="219"/>
        <c:overlap val="-27"/>
        <c:axId val="587888808"/>
        <c:axId val="587894056"/>
      </c:barChart>
      <c:catAx>
        <c:axId val="5878888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7894056"/>
        <c:crosses val="autoZero"/>
        <c:auto val="1"/>
        <c:lblAlgn val="ctr"/>
        <c:lblOffset val="100"/>
        <c:noMultiLvlLbl val="0"/>
      </c:catAx>
      <c:valAx>
        <c:axId val="587894056"/>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78888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Religion or Belief as at 31 March Each Year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'Religion and Belief'!$B$22</c:f>
              <c:strCache>
                <c:ptCount val="1"/>
                <c:pt idx="0">
                  <c:v>2016</c:v>
                </c:pt>
              </c:strCache>
            </c:strRef>
          </c:tx>
          <c:spPr>
            <a:solidFill>
              <a:schemeClr val="accent1"/>
            </a:solidFill>
            <a:ln>
              <a:noFill/>
            </a:ln>
            <a:effectLst/>
          </c:spPr>
          <c:invertIfNegative val="0"/>
          <c:dLbls>
            <c:delete val="1"/>
          </c:dLbls>
          <c:cat>
            <c:strRef>
              <c:f>'Religion and Belief'!$A$23:$A$31</c:f>
              <c:strCache>
                <c:ptCount val="9"/>
                <c:pt idx="0">
                  <c:v>No Religion</c:v>
                </c:pt>
                <c:pt idx="1">
                  <c:v>Roman Catholic</c:v>
                </c:pt>
                <c:pt idx="2">
                  <c:v>Church of Scotland</c:v>
                </c:pt>
                <c:pt idx="3">
                  <c:v>No information provided</c:v>
                </c:pt>
                <c:pt idx="4">
                  <c:v>Prefer not to say</c:v>
                </c:pt>
                <c:pt idx="5">
                  <c:v>Christian - Other</c:v>
                </c:pt>
                <c:pt idx="6">
                  <c:v>Other</c:v>
                </c:pt>
                <c:pt idx="7">
                  <c:v>Hindu</c:v>
                </c:pt>
                <c:pt idx="8">
                  <c:v>Muslim</c:v>
                </c:pt>
              </c:strCache>
            </c:strRef>
          </c:cat>
          <c:val>
            <c:numRef>
              <c:f>'Religion and Belief'!$B$23:$B$31</c:f>
              <c:numCache>
                <c:formatCode>0.0%</c:formatCode>
                <c:ptCount val="9"/>
                <c:pt idx="0">
                  <c:v>0.158</c:v>
                </c:pt>
                <c:pt idx="1">
                  <c:v>0.218</c:v>
                </c:pt>
                <c:pt idx="2">
                  <c:v>0.23499999999999999</c:v>
                </c:pt>
                <c:pt idx="3">
                  <c:v>0.16</c:v>
                </c:pt>
                <c:pt idx="4">
                  <c:v>0.104</c:v>
                </c:pt>
                <c:pt idx="5">
                  <c:v>7.3999999999999996E-2</c:v>
                </c:pt>
                <c:pt idx="6">
                  <c:v>3.4000000000000002E-2</c:v>
                </c:pt>
                <c:pt idx="7">
                  <c:v>8.0000000000000002E-3</c:v>
                </c:pt>
                <c:pt idx="8">
                  <c:v>8.9999999999999993E-3</c:v>
                </c:pt>
              </c:numCache>
            </c:numRef>
          </c:val>
          <c:extLst>
            <c:ext xmlns:c16="http://schemas.microsoft.com/office/drawing/2014/chart" uri="{C3380CC4-5D6E-409C-BE32-E72D297353CC}">
              <c16:uniqueId val="{00000000-968E-4B06-B4CD-BE9E65BFB723}"/>
            </c:ext>
          </c:extLst>
        </c:ser>
        <c:ser>
          <c:idx val="1"/>
          <c:order val="1"/>
          <c:tx>
            <c:strRef>
              <c:f>'Religion and Belief'!$C$22</c:f>
              <c:strCache>
                <c:ptCount val="1"/>
                <c:pt idx="0">
                  <c:v>2017</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7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'Religion and Belief'!$A$23:$A$31</c:f>
              <c:strCache>
                <c:ptCount val="9"/>
                <c:pt idx="0">
                  <c:v>No Religion</c:v>
                </c:pt>
                <c:pt idx="1">
                  <c:v>Roman Catholic</c:v>
                </c:pt>
                <c:pt idx="2">
                  <c:v>Church of Scotland</c:v>
                </c:pt>
                <c:pt idx="3">
                  <c:v>No information provided</c:v>
                </c:pt>
                <c:pt idx="4">
                  <c:v>Prefer not to say</c:v>
                </c:pt>
                <c:pt idx="5">
                  <c:v>Christian - Other</c:v>
                </c:pt>
                <c:pt idx="6">
                  <c:v>Other</c:v>
                </c:pt>
                <c:pt idx="7">
                  <c:v>Hindu</c:v>
                </c:pt>
                <c:pt idx="8">
                  <c:v>Muslim</c:v>
                </c:pt>
              </c:strCache>
            </c:strRef>
          </c:cat>
          <c:val>
            <c:numRef>
              <c:f>'Religion and Belief'!$C$23:$C$31</c:f>
              <c:numCache>
                <c:formatCode>0.0%</c:formatCode>
                <c:ptCount val="9"/>
                <c:pt idx="0">
                  <c:v>0.16400000000000001</c:v>
                </c:pt>
                <c:pt idx="1">
                  <c:v>0.223</c:v>
                </c:pt>
                <c:pt idx="2">
                  <c:v>0.23499999999999999</c:v>
                </c:pt>
                <c:pt idx="3">
                  <c:v>0.153</c:v>
                </c:pt>
                <c:pt idx="4">
                  <c:v>0.10199999999999999</c:v>
                </c:pt>
                <c:pt idx="5">
                  <c:v>7.1999999999999995E-2</c:v>
                </c:pt>
                <c:pt idx="6">
                  <c:v>3.4000000000000002E-2</c:v>
                </c:pt>
                <c:pt idx="7">
                  <c:v>1.0999999999999999E-2</c:v>
                </c:pt>
                <c:pt idx="8">
                  <c:v>8.9999999999999993E-3</c:v>
                </c:pt>
              </c:numCache>
            </c:numRef>
          </c:val>
          <c:extLst>
            <c:ext xmlns:c16="http://schemas.microsoft.com/office/drawing/2014/chart" uri="{C3380CC4-5D6E-409C-BE32-E72D297353CC}">
              <c16:uniqueId val="{00000001-968E-4B06-B4CD-BE9E65BFB723}"/>
            </c:ext>
          </c:extLst>
        </c:ser>
        <c:ser>
          <c:idx val="2"/>
          <c:order val="2"/>
          <c:tx>
            <c:strRef>
              <c:f>'Religion and Belief'!$D$22</c:f>
              <c:strCache>
                <c:ptCount val="1"/>
                <c:pt idx="0">
                  <c:v>2018</c:v>
                </c:pt>
              </c:strCache>
            </c:strRef>
          </c:tx>
          <c:spPr>
            <a:solidFill>
              <a:schemeClr val="accent3"/>
            </a:solidFill>
            <a:ln>
              <a:noFill/>
            </a:ln>
            <a:effectLst/>
          </c:spPr>
          <c:invertIfNegative val="0"/>
          <c:dLbls>
            <c:delete val="1"/>
          </c:dLbls>
          <c:cat>
            <c:strRef>
              <c:f>'Religion and Belief'!$A$23:$A$31</c:f>
              <c:strCache>
                <c:ptCount val="9"/>
                <c:pt idx="0">
                  <c:v>No Religion</c:v>
                </c:pt>
                <c:pt idx="1">
                  <c:v>Roman Catholic</c:v>
                </c:pt>
                <c:pt idx="2">
                  <c:v>Church of Scotland</c:v>
                </c:pt>
                <c:pt idx="3">
                  <c:v>No information provided</c:v>
                </c:pt>
                <c:pt idx="4">
                  <c:v>Prefer not to say</c:v>
                </c:pt>
                <c:pt idx="5">
                  <c:v>Christian - Other</c:v>
                </c:pt>
                <c:pt idx="6">
                  <c:v>Other</c:v>
                </c:pt>
                <c:pt idx="7">
                  <c:v>Hindu</c:v>
                </c:pt>
                <c:pt idx="8">
                  <c:v>Muslim</c:v>
                </c:pt>
              </c:strCache>
            </c:strRef>
          </c:cat>
          <c:val>
            <c:numRef>
              <c:f>'Religion and Belief'!$D$23:$D$31</c:f>
              <c:numCache>
                <c:formatCode>0.0%</c:formatCode>
                <c:ptCount val="9"/>
                <c:pt idx="0">
                  <c:v>0.16700000000000001</c:v>
                </c:pt>
                <c:pt idx="1">
                  <c:v>0.223</c:v>
                </c:pt>
                <c:pt idx="2">
                  <c:v>0.23400000000000001</c:v>
                </c:pt>
                <c:pt idx="3">
                  <c:v>0.14499999999999999</c:v>
                </c:pt>
                <c:pt idx="4">
                  <c:v>9.8000000000000004E-2</c:v>
                </c:pt>
                <c:pt idx="5">
                  <c:v>7.0999999999999994E-2</c:v>
                </c:pt>
                <c:pt idx="6">
                  <c:v>0.04</c:v>
                </c:pt>
                <c:pt idx="7">
                  <c:v>1.2999999999999999E-2</c:v>
                </c:pt>
                <c:pt idx="8">
                  <c:v>8.9999999999999993E-3</c:v>
                </c:pt>
              </c:numCache>
            </c:numRef>
          </c:val>
          <c:extLst>
            <c:ext xmlns:c16="http://schemas.microsoft.com/office/drawing/2014/chart" uri="{C3380CC4-5D6E-409C-BE32-E72D297353CC}">
              <c16:uniqueId val="{00000002-968E-4B06-B4CD-BE9E65BFB723}"/>
            </c:ext>
          </c:extLst>
        </c:ser>
        <c:ser>
          <c:idx val="3"/>
          <c:order val="3"/>
          <c:tx>
            <c:strRef>
              <c:f>'Religion and Belief'!$E$22</c:f>
              <c:strCache>
                <c:ptCount val="1"/>
                <c:pt idx="0">
                  <c:v>2019</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7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'Religion and Belief'!$A$23:$A$31</c:f>
              <c:strCache>
                <c:ptCount val="9"/>
                <c:pt idx="0">
                  <c:v>No Religion</c:v>
                </c:pt>
                <c:pt idx="1">
                  <c:v>Roman Catholic</c:v>
                </c:pt>
                <c:pt idx="2">
                  <c:v>Church of Scotland</c:v>
                </c:pt>
                <c:pt idx="3">
                  <c:v>No information provided</c:v>
                </c:pt>
                <c:pt idx="4">
                  <c:v>Prefer not to say</c:v>
                </c:pt>
                <c:pt idx="5">
                  <c:v>Christian - Other</c:v>
                </c:pt>
                <c:pt idx="6">
                  <c:v>Other</c:v>
                </c:pt>
                <c:pt idx="7">
                  <c:v>Hindu</c:v>
                </c:pt>
                <c:pt idx="8">
                  <c:v>Muslim</c:v>
                </c:pt>
              </c:strCache>
            </c:strRef>
          </c:cat>
          <c:val>
            <c:numRef>
              <c:f>'Religion and Belief'!$E$23:$E$31</c:f>
              <c:numCache>
                <c:formatCode>0.0%</c:formatCode>
                <c:ptCount val="9"/>
                <c:pt idx="0">
                  <c:v>0.189</c:v>
                </c:pt>
                <c:pt idx="1">
                  <c:v>0.222</c:v>
                </c:pt>
                <c:pt idx="2">
                  <c:v>0.22600000000000001</c:v>
                </c:pt>
                <c:pt idx="3">
                  <c:v>0.151</c:v>
                </c:pt>
                <c:pt idx="4">
                  <c:v>0.09</c:v>
                </c:pt>
                <c:pt idx="5">
                  <c:v>7.3999999999999996E-2</c:v>
                </c:pt>
                <c:pt idx="6">
                  <c:v>2.7E-2</c:v>
                </c:pt>
                <c:pt idx="7">
                  <c:v>1.2999999999999999E-2</c:v>
                </c:pt>
                <c:pt idx="8">
                  <c:v>8.9999999999999993E-3</c:v>
                </c:pt>
              </c:numCache>
            </c:numRef>
          </c:val>
          <c:extLst>
            <c:ext xmlns:c16="http://schemas.microsoft.com/office/drawing/2014/chart" uri="{C3380CC4-5D6E-409C-BE32-E72D297353CC}">
              <c16:uniqueId val="{00000003-968E-4B06-B4CD-BE9E65BFB723}"/>
            </c:ext>
          </c:extLst>
        </c:ser>
        <c:ser>
          <c:idx val="4"/>
          <c:order val="4"/>
          <c:tx>
            <c:strRef>
              <c:f>'Religion and Belief'!$F$22</c:f>
              <c:strCache>
                <c:ptCount val="1"/>
                <c:pt idx="0">
                  <c:v>2020</c:v>
                </c:pt>
              </c:strCache>
            </c:strRef>
          </c:tx>
          <c:spPr>
            <a:solidFill>
              <a:schemeClr val="accent5"/>
            </a:solidFill>
            <a:ln>
              <a:noFill/>
            </a:ln>
            <a:effectLst/>
          </c:spPr>
          <c:invertIfNegative val="0"/>
          <c:dLbls>
            <c:delete val="1"/>
          </c:dLbls>
          <c:cat>
            <c:strRef>
              <c:f>'Religion and Belief'!$A$23:$A$31</c:f>
              <c:strCache>
                <c:ptCount val="9"/>
                <c:pt idx="0">
                  <c:v>No Religion</c:v>
                </c:pt>
                <c:pt idx="1">
                  <c:v>Roman Catholic</c:v>
                </c:pt>
                <c:pt idx="2">
                  <c:v>Church of Scotland</c:v>
                </c:pt>
                <c:pt idx="3">
                  <c:v>No information provided</c:v>
                </c:pt>
                <c:pt idx="4">
                  <c:v>Prefer not to say</c:v>
                </c:pt>
                <c:pt idx="5">
                  <c:v>Christian - Other</c:v>
                </c:pt>
                <c:pt idx="6">
                  <c:v>Other</c:v>
                </c:pt>
                <c:pt idx="7">
                  <c:v>Hindu</c:v>
                </c:pt>
                <c:pt idx="8">
                  <c:v>Muslim</c:v>
                </c:pt>
              </c:strCache>
            </c:strRef>
          </c:cat>
          <c:val>
            <c:numRef>
              <c:f>'Religion and Belief'!$F$23:$F$31</c:f>
              <c:numCache>
                <c:formatCode>0.0%</c:formatCode>
                <c:ptCount val="9"/>
                <c:pt idx="0">
                  <c:v>0.215</c:v>
                </c:pt>
                <c:pt idx="1">
                  <c:v>0.215</c:v>
                </c:pt>
                <c:pt idx="2">
                  <c:v>0.214</c:v>
                </c:pt>
                <c:pt idx="3">
                  <c:v>0.14299999999999999</c:v>
                </c:pt>
                <c:pt idx="4">
                  <c:v>8.8999999999999996E-2</c:v>
                </c:pt>
                <c:pt idx="5">
                  <c:v>6.8000000000000005E-2</c:v>
                </c:pt>
                <c:pt idx="6">
                  <c:v>2.9000000000000001E-2</c:v>
                </c:pt>
                <c:pt idx="7">
                  <c:v>1.2999999999999999E-2</c:v>
                </c:pt>
                <c:pt idx="8">
                  <c:v>1.3000000000000001E-2</c:v>
                </c:pt>
              </c:numCache>
            </c:numRef>
          </c:val>
          <c:extLst>
            <c:ext xmlns:c16="http://schemas.microsoft.com/office/drawing/2014/chart" uri="{C3380CC4-5D6E-409C-BE32-E72D297353CC}">
              <c16:uniqueId val="{00000004-968E-4B06-B4CD-BE9E65BFB723}"/>
            </c:ext>
          </c:extLst>
        </c:ser>
        <c:ser>
          <c:idx val="5"/>
          <c:order val="5"/>
          <c:tx>
            <c:strRef>
              <c:f>'Religion and Belief'!$G$22</c:f>
              <c:strCache>
                <c:ptCount val="1"/>
                <c:pt idx="0">
                  <c:v>2021</c:v>
                </c:pt>
              </c:strCache>
            </c:strRef>
          </c:tx>
          <c:spPr>
            <a:solidFill>
              <a:schemeClr val="accent6"/>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7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'Religion and Belief'!$A$23:$A$31</c:f>
              <c:strCache>
                <c:ptCount val="9"/>
                <c:pt idx="0">
                  <c:v>No Religion</c:v>
                </c:pt>
                <c:pt idx="1">
                  <c:v>Roman Catholic</c:v>
                </c:pt>
                <c:pt idx="2">
                  <c:v>Church of Scotland</c:v>
                </c:pt>
                <c:pt idx="3">
                  <c:v>No information provided</c:v>
                </c:pt>
                <c:pt idx="4">
                  <c:v>Prefer not to say</c:v>
                </c:pt>
                <c:pt idx="5">
                  <c:v>Christian - Other</c:v>
                </c:pt>
                <c:pt idx="6">
                  <c:v>Other</c:v>
                </c:pt>
                <c:pt idx="7">
                  <c:v>Hindu</c:v>
                </c:pt>
                <c:pt idx="8">
                  <c:v>Muslim</c:v>
                </c:pt>
              </c:strCache>
            </c:strRef>
          </c:cat>
          <c:val>
            <c:numRef>
              <c:f>'Religion and Belief'!$G$23:$G$31</c:f>
              <c:numCache>
                <c:formatCode>0.0%</c:formatCode>
                <c:ptCount val="9"/>
                <c:pt idx="0">
                  <c:v>0.24565637065637067</c:v>
                </c:pt>
                <c:pt idx="1">
                  <c:v>0.21911196911196912</c:v>
                </c:pt>
                <c:pt idx="2">
                  <c:v>0.19401544401544402</c:v>
                </c:pt>
                <c:pt idx="3">
                  <c:v>0.13175675675675674</c:v>
                </c:pt>
                <c:pt idx="4">
                  <c:v>7.9633204633204627E-2</c:v>
                </c:pt>
                <c:pt idx="5">
                  <c:v>7.5289575289575292E-2</c:v>
                </c:pt>
                <c:pt idx="6">
                  <c:v>2.8000000000000001E-2</c:v>
                </c:pt>
                <c:pt idx="7">
                  <c:v>1.3513513513513514E-2</c:v>
                </c:pt>
                <c:pt idx="8">
                  <c:v>1.3030888030888031E-2</c:v>
                </c:pt>
              </c:numCache>
            </c:numRef>
          </c:val>
          <c:extLst>
            <c:ext xmlns:c16="http://schemas.microsoft.com/office/drawing/2014/chart" uri="{C3380CC4-5D6E-409C-BE32-E72D297353CC}">
              <c16:uniqueId val="{00000005-968E-4B06-B4CD-BE9E65BFB723}"/>
            </c:ext>
          </c:extLst>
        </c:ser>
        <c:ser>
          <c:idx val="6"/>
          <c:order val="6"/>
          <c:tx>
            <c:strRef>
              <c:f>'Religion and Belief'!$H$22</c:f>
              <c:strCache>
                <c:ptCount val="1"/>
                <c:pt idx="0">
                  <c:v>2022</c:v>
                </c:pt>
              </c:strCache>
            </c:strRef>
          </c:tx>
          <c:spPr>
            <a:solidFill>
              <a:schemeClr val="accent1">
                <a:lumMod val="60000"/>
              </a:schemeClr>
            </a:solidFill>
            <a:ln>
              <a:noFill/>
            </a:ln>
            <a:effectLst/>
          </c:spPr>
          <c:invertIfNegative val="0"/>
          <c:dLbls>
            <c:delete val="1"/>
          </c:dLbls>
          <c:cat>
            <c:strRef>
              <c:f>'Religion and Belief'!$A$23:$A$31</c:f>
              <c:strCache>
                <c:ptCount val="9"/>
                <c:pt idx="0">
                  <c:v>No Religion</c:v>
                </c:pt>
                <c:pt idx="1">
                  <c:v>Roman Catholic</c:v>
                </c:pt>
                <c:pt idx="2">
                  <c:v>Church of Scotland</c:v>
                </c:pt>
                <c:pt idx="3">
                  <c:v>No information provided</c:v>
                </c:pt>
                <c:pt idx="4">
                  <c:v>Prefer not to say</c:v>
                </c:pt>
                <c:pt idx="5">
                  <c:v>Christian - Other</c:v>
                </c:pt>
                <c:pt idx="6">
                  <c:v>Other</c:v>
                </c:pt>
                <c:pt idx="7">
                  <c:v>Hindu</c:v>
                </c:pt>
                <c:pt idx="8">
                  <c:v>Muslim</c:v>
                </c:pt>
              </c:strCache>
            </c:strRef>
          </c:cat>
          <c:val>
            <c:numRef>
              <c:f>'Religion and Belief'!$H$23:$H$31</c:f>
              <c:numCache>
                <c:formatCode>0.0%</c:formatCode>
                <c:ptCount val="9"/>
                <c:pt idx="0">
                  <c:v>0.26400000000000001</c:v>
                </c:pt>
                <c:pt idx="1">
                  <c:v>0.223</c:v>
                </c:pt>
                <c:pt idx="2">
                  <c:v>0.187</c:v>
                </c:pt>
                <c:pt idx="3">
                  <c:v>0.121</c:v>
                </c:pt>
                <c:pt idx="4">
                  <c:v>8.1000000000000003E-2</c:v>
                </c:pt>
                <c:pt idx="5">
                  <c:v>7.1999999999999995E-2</c:v>
                </c:pt>
                <c:pt idx="6">
                  <c:v>2.5000000000000001E-2</c:v>
                </c:pt>
                <c:pt idx="7">
                  <c:v>1.2E-2</c:v>
                </c:pt>
                <c:pt idx="8">
                  <c:v>1.4999999999999999E-2</c:v>
                </c:pt>
              </c:numCache>
            </c:numRef>
          </c:val>
          <c:extLst>
            <c:ext xmlns:c16="http://schemas.microsoft.com/office/drawing/2014/chart" uri="{C3380CC4-5D6E-409C-BE32-E72D297353CC}">
              <c16:uniqueId val="{00000006-968E-4B06-B4CD-BE9E65BFB723}"/>
            </c:ext>
          </c:extLst>
        </c:ser>
        <c:ser>
          <c:idx val="7"/>
          <c:order val="7"/>
          <c:tx>
            <c:strRef>
              <c:f>'Religion and Belief'!$I$22</c:f>
              <c:strCache>
                <c:ptCount val="1"/>
                <c:pt idx="0">
                  <c:v>2023</c:v>
                </c:pt>
              </c:strCache>
            </c:strRef>
          </c:tx>
          <c:spPr>
            <a:solidFill>
              <a:schemeClr val="accent2">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7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'Religion and Belief'!$A$23:$A$31</c:f>
              <c:strCache>
                <c:ptCount val="9"/>
                <c:pt idx="0">
                  <c:v>No Religion</c:v>
                </c:pt>
                <c:pt idx="1">
                  <c:v>Roman Catholic</c:v>
                </c:pt>
                <c:pt idx="2">
                  <c:v>Church of Scotland</c:v>
                </c:pt>
                <c:pt idx="3">
                  <c:v>No information provided</c:v>
                </c:pt>
                <c:pt idx="4">
                  <c:v>Prefer not to say</c:v>
                </c:pt>
                <c:pt idx="5">
                  <c:v>Christian - Other</c:v>
                </c:pt>
                <c:pt idx="6">
                  <c:v>Other</c:v>
                </c:pt>
                <c:pt idx="7">
                  <c:v>Hindu</c:v>
                </c:pt>
                <c:pt idx="8">
                  <c:v>Muslim</c:v>
                </c:pt>
              </c:strCache>
            </c:strRef>
          </c:cat>
          <c:val>
            <c:numRef>
              <c:f>'Religion and Belief'!$I$23:$I$31</c:f>
              <c:numCache>
                <c:formatCode>0.0%</c:formatCode>
                <c:ptCount val="9"/>
                <c:pt idx="0">
                  <c:v>0.27</c:v>
                </c:pt>
                <c:pt idx="1">
                  <c:v>0.22500000000000001</c:v>
                </c:pt>
                <c:pt idx="2">
                  <c:v>0.18099999999999999</c:v>
                </c:pt>
                <c:pt idx="3">
                  <c:v>0.113</c:v>
                </c:pt>
                <c:pt idx="4">
                  <c:v>8.1000000000000003E-2</c:v>
                </c:pt>
                <c:pt idx="5">
                  <c:v>7.9000000000000001E-2</c:v>
                </c:pt>
                <c:pt idx="6">
                  <c:v>2.7E-2</c:v>
                </c:pt>
                <c:pt idx="7">
                  <c:v>1.0999999999999999E-2</c:v>
                </c:pt>
                <c:pt idx="8">
                  <c:v>1.2999999999999999E-2</c:v>
                </c:pt>
              </c:numCache>
            </c:numRef>
          </c:val>
          <c:extLst>
            <c:ext xmlns:c16="http://schemas.microsoft.com/office/drawing/2014/chart" uri="{C3380CC4-5D6E-409C-BE32-E72D297353CC}">
              <c16:uniqueId val="{00000007-968E-4B06-B4CD-BE9E65BFB723}"/>
            </c:ext>
          </c:extLst>
        </c:ser>
        <c:ser>
          <c:idx val="8"/>
          <c:order val="8"/>
          <c:tx>
            <c:strRef>
              <c:f>'Religion and Belief'!$J$22</c:f>
              <c:strCache>
                <c:ptCount val="1"/>
                <c:pt idx="0">
                  <c:v>2024</c:v>
                </c:pt>
              </c:strCache>
            </c:strRef>
          </c:tx>
          <c:spPr>
            <a:solidFill>
              <a:schemeClr val="accent3">
                <a:lumMod val="60000"/>
              </a:schemeClr>
            </a:solidFill>
            <a:ln>
              <a:noFill/>
            </a:ln>
            <a:effectLst/>
          </c:spPr>
          <c:invertIfNegative val="0"/>
          <c:dLbls>
            <c:delete val="1"/>
          </c:dLbls>
          <c:cat>
            <c:strRef>
              <c:f>'Religion and Belief'!$A$23:$A$31</c:f>
              <c:strCache>
                <c:ptCount val="9"/>
                <c:pt idx="0">
                  <c:v>No Religion</c:v>
                </c:pt>
                <c:pt idx="1">
                  <c:v>Roman Catholic</c:v>
                </c:pt>
                <c:pt idx="2">
                  <c:v>Church of Scotland</c:v>
                </c:pt>
                <c:pt idx="3">
                  <c:v>No information provided</c:v>
                </c:pt>
                <c:pt idx="4">
                  <c:v>Prefer not to say</c:v>
                </c:pt>
                <c:pt idx="5">
                  <c:v>Christian - Other</c:v>
                </c:pt>
                <c:pt idx="6">
                  <c:v>Other</c:v>
                </c:pt>
                <c:pt idx="7">
                  <c:v>Hindu</c:v>
                </c:pt>
                <c:pt idx="8">
                  <c:v>Muslim</c:v>
                </c:pt>
              </c:strCache>
            </c:strRef>
          </c:cat>
          <c:val>
            <c:numRef>
              <c:f>'Religion and Belief'!$J$23:$J$31</c:f>
              <c:numCache>
                <c:formatCode>0.0%</c:formatCode>
                <c:ptCount val="9"/>
                <c:pt idx="0">
                  <c:v>0.2848</c:v>
                </c:pt>
                <c:pt idx="1">
                  <c:v>0.21679999999999999</c:v>
                </c:pt>
                <c:pt idx="2">
                  <c:v>0.16320000000000001</c:v>
                </c:pt>
                <c:pt idx="3">
                  <c:v>0.1016</c:v>
                </c:pt>
                <c:pt idx="4">
                  <c:v>8.7599999999999997E-2</c:v>
                </c:pt>
                <c:pt idx="5">
                  <c:v>8.5599999999999996E-2</c:v>
                </c:pt>
                <c:pt idx="6">
                  <c:v>2.7999999999999997E-2</c:v>
                </c:pt>
                <c:pt idx="7">
                  <c:v>1.3599999999999999E-2</c:v>
                </c:pt>
                <c:pt idx="8">
                  <c:v>1.8800000000000001E-2</c:v>
                </c:pt>
              </c:numCache>
            </c:numRef>
          </c:val>
          <c:extLst>
            <c:ext xmlns:c16="http://schemas.microsoft.com/office/drawing/2014/chart" uri="{C3380CC4-5D6E-409C-BE32-E72D297353CC}">
              <c16:uniqueId val="{00000008-968E-4B06-B4CD-BE9E65BFB723}"/>
            </c:ext>
          </c:extLst>
        </c:ser>
        <c:ser>
          <c:idx val="9"/>
          <c:order val="9"/>
          <c:tx>
            <c:strRef>
              <c:f>'Religion and Belief'!$K$22</c:f>
              <c:strCache>
                <c:ptCount val="1"/>
                <c:pt idx="0">
                  <c:v>2025</c:v>
                </c:pt>
              </c:strCache>
            </c:strRef>
          </c:tx>
          <c:spPr>
            <a:solidFill>
              <a:schemeClr val="accent4">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7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'Religion and Belief'!$A$23:$A$31</c:f>
              <c:strCache>
                <c:ptCount val="9"/>
                <c:pt idx="0">
                  <c:v>No Religion</c:v>
                </c:pt>
                <c:pt idx="1">
                  <c:v>Roman Catholic</c:v>
                </c:pt>
                <c:pt idx="2">
                  <c:v>Church of Scotland</c:v>
                </c:pt>
                <c:pt idx="3">
                  <c:v>No information provided</c:v>
                </c:pt>
                <c:pt idx="4">
                  <c:v>Prefer not to say</c:v>
                </c:pt>
                <c:pt idx="5">
                  <c:v>Christian - Other</c:v>
                </c:pt>
                <c:pt idx="6">
                  <c:v>Other</c:v>
                </c:pt>
                <c:pt idx="7">
                  <c:v>Hindu</c:v>
                </c:pt>
                <c:pt idx="8">
                  <c:v>Muslim</c:v>
                </c:pt>
              </c:strCache>
            </c:strRef>
          </c:cat>
          <c:val>
            <c:numRef>
              <c:f>'Religion and Belief'!$K$23:$K$31</c:f>
              <c:numCache>
                <c:formatCode>0.0%</c:formatCode>
                <c:ptCount val="9"/>
                <c:pt idx="0">
                  <c:v>0.29506314580941445</c:v>
                </c:pt>
                <c:pt idx="1">
                  <c:v>0.21469575200918484</c:v>
                </c:pt>
                <c:pt idx="2">
                  <c:v>0.15269804822043628</c:v>
                </c:pt>
                <c:pt idx="3">
                  <c:v>9.5675468809797173E-2</c:v>
                </c:pt>
                <c:pt idx="4">
                  <c:v>8.9934940681209344E-2</c:v>
                </c:pt>
                <c:pt idx="5">
                  <c:v>8.7638729429774201E-2</c:v>
                </c:pt>
                <c:pt idx="6">
                  <c:v>3.5999999999999997E-2</c:v>
                </c:pt>
                <c:pt idx="7">
                  <c:v>1.2999999999999999E-2</c:v>
                </c:pt>
                <c:pt idx="8">
                  <c:v>1.4999999999999999E-2</c:v>
                </c:pt>
              </c:numCache>
            </c:numRef>
          </c:val>
          <c:extLst>
            <c:ext xmlns:c16="http://schemas.microsoft.com/office/drawing/2014/chart" uri="{C3380CC4-5D6E-409C-BE32-E72D297353CC}">
              <c16:uniqueId val="{00000009-968E-4B06-B4CD-BE9E65BFB723}"/>
            </c:ext>
          </c:extLst>
        </c:ser>
        <c:dLbls>
          <c:dLblPos val="outEnd"/>
          <c:showLegendKey val="0"/>
          <c:showVal val="1"/>
          <c:showCatName val="0"/>
          <c:showSerName val="0"/>
          <c:showPercent val="0"/>
          <c:showBubbleSize val="0"/>
        </c:dLbls>
        <c:gapWidth val="219"/>
        <c:overlap val="-27"/>
        <c:axId val="674995288"/>
        <c:axId val="674995616"/>
      </c:barChart>
      <c:catAx>
        <c:axId val="6749952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4995616"/>
        <c:crosses val="autoZero"/>
        <c:auto val="1"/>
        <c:lblAlgn val="ctr"/>
        <c:lblOffset val="100"/>
        <c:noMultiLvlLbl val="0"/>
      </c:catAx>
      <c:valAx>
        <c:axId val="674995616"/>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4995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Religion or Belief of Starters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'Religion and Belief'!$H$20</c:f>
              <c:strCache>
                <c:ptCount val="1"/>
                <c:pt idx="0">
                  <c:v>%</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'Religion and Belief'!$F$21:$F$29</c:f>
              <c:strCache>
                <c:ptCount val="9"/>
                <c:pt idx="0">
                  <c:v>No Religion</c:v>
                </c:pt>
                <c:pt idx="1">
                  <c:v>Roman Catholic</c:v>
                </c:pt>
                <c:pt idx="2">
                  <c:v>Prefer not to say</c:v>
                </c:pt>
                <c:pt idx="3">
                  <c:v>Christian - Other</c:v>
                </c:pt>
                <c:pt idx="4">
                  <c:v>Church of Scotland</c:v>
                </c:pt>
                <c:pt idx="5">
                  <c:v>No information provided</c:v>
                </c:pt>
                <c:pt idx="6">
                  <c:v>Muslim</c:v>
                </c:pt>
                <c:pt idx="7">
                  <c:v>Hindu</c:v>
                </c:pt>
                <c:pt idx="8">
                  <c:v>Other</c:v>
                </c:pt>
              </c:strCache>
            </c:strRef>
          </c:cat>
          <c:val>
            <c:numRef>
              <c:f>'Religion and Belief'!$H$21:$H$29</c:f>
              <c:numCache>
                <c:formatCode>0.0%</c:formatCode>
                <c:ptCount val="9"/>
                <c:pt idx="0">
                  <c:v>0.42812499999999998</c:v>
                </c:pt>
                <c:pt idx="1">
                  <c:v>0.17499999999999999</c:v>
                </c:pt>
                <c:pt idx="2">
                  <c:v>0.12812499999999999</c:v>
                </c:pt>
                <c:pt idx="3">
                  <c:v>9.0624999999999997E-2</c:v>
                </c:pt>
                <c:pt idx="4">
                  <c:v>6.25E-2</c:v>
                </c:pt>
                <c:pt idx="5">
                  <c:v>4.0625000000000001E-2</c:v>
                </c:pt>
                <c:pt idx="6">
                  <c:v>2.1874999999999999E-2</c:v>
                </c:pt>
                <c:pt idx="7">
                  <c:v>1.8749999999999999E-2</c:v>
                </c:pt>
                <c:pt idx="8">
                  <c:v>3.4000000000000002E-2</c:v>
                </c:pt>
              </c:numCache>
            </c:numRef>
          </c:val>
          <c:extLst>
            <c:ext xmlns:c16="http://schemas.microsoft.com/office/drawing/2014/chart" uri="{C3380CC4-5D6E-409C-BE32-E72D297353CC}">
              <c16:uniqueId val="{00000000-4D36-4A80-A409-4EBE86498A9A}"/>
            </c:ext>
          </c:extLst>
        </c:ser>
        <c:dLbls>
          <c:showLegendKey val="0"/>
          <c:showVal val="0"/>
          <c:showCatName val="0"/>
          <c:showSerName val="0"/>
          <c:showPercent val="0"/>
          <c:showBubbleSize val="0"/>
        </c:dLbls>
        <c:gapWidth val="219"/>
        <c:overlap val="-27"/>
        <c:axId val="444881976"/>
        <c:axId val="444883944"/>
      </c:barChart>
      <c:catAx>
        <c:axId val="444881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4883944"/>
        <c:crosses val="autoZero"/>
        <c:auto val="1"/>
        <c:lblAlgn val="ctr"/>
        <c:lblOffset val="100"/>
        <c:noMultiLvlLbl val="0"/>
      </c:catAx>
      <c:valAx>
        <c:axId val="44488394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4881976"/>
        <c:crosses val="autoZero"/>
        <c:crossBetween val="between"/>
      </c:valAx>
      <c:spPr>
        <a:noFill/>
        <a:ln>
          <a:noFill/>
        </a:ln>
        <a:effectLst/>
      </c:spPr>
    </c:plotArea>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Training Undertaken By Religion Or Belief</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Sheet1!$C$109</c:f>
              <c:strCache>
                <c:ptCount val="1"/>
                <c:pt idx="0">
                  <c:v>% Training</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Sheet1!$A$110:$A$118</c:f>
              <c:strCache>
                <c:ptCount val="9"/>
                <c:pt idx="0">
                  <c:v>No Religion</c:v>
                </c:pt>
                <c:pt idx="1">
                  <c:v>Roman Catholic</c:v>
                </c:pt>
                <c:pt idx="2">
                  <c:v>Church of Scotland</c:v>
                </c:pt>
                <c:pt idx="3">
                  <c:v>Christian - Other</c:v>
                </c:pt>
                <c:pt idx="4">
                  <c:v>No information provided</c:v>
                </c:pt>
                <c:pt idx="5">
                  <c:v>Prefer not to say</c:v>
                </c:pt>
                <c:pt idx="6">
                  <c:v>Other</c:v>
                </c:pt>
                <c:pt idx="7">
                  <c:v>Hindu</c:v>
                </c:pt>
                <c:pt idx="8">
                  <c:v>Muslim</c:v>
                </c:pt>
              </c:strCache>
            </c:strRef>
          </c:cat>
          <c:val>
            <c:numRef>
              <c:f>Sheet1!$C$110:$C$118</c:f>
              <c:numCache>
                <c:formatCode>0.0%</c:formatCode>
                <c:ptCount val="9"/>
                <c:pt idx="0">
                  <c:v>0.30866636276148507</c:v>
                </c:pt>
                <c:pt idx="1">
                  <c:v>0.21192321329078662</c:v>
                </c:pt>
                <c:pt idx="2">
                  <c:v>0.13655472825811679</c:v>
                </c:pt>
                <c:pt idx="3">
                  <c:v>9.9630248695740262E-2</c:v>
                </c:pt>
                <c:pt idx="4">
                  <c:v>9.1222205338601023E-2</c:v>
                </c:pt>
                <c:pt idx="5">
                  <c:v>8.1041381755558931E-2</c:v>
                </c:pt>
                <c:pt idx="6">
                  <c:v>4.4999999999999998E-2</c:v>
                </c:pt>
                <c:pt idx="7">
                  <c:v>1.4080940080028364E-2</c:v>
                </c:pt>
                <c:pt idx="8">
                  <c:v>1.2561414172111634E-2</c:v>
                </c:pt>
              </c:numCache>
            </c:numRef>
          </c:val>
          <c:extLst>
            <c:ext xmlns:c16="http://schemas.microsoft.com/office/drawing/2014/chart" uri="{C3380CC4-5D6E-409C-BE32-E72D297353CC}">
              <c16:uniqueId val="{00000000-01B9-4526-BFD7-9AED9E5CB072}"/>
            </c:ext>
          </c:extLst>
        </c:ser>
        <c:ser>
          <c:idx val="1"/>
          <c:order val="1"/>
          <c:tx>
            <c:strRef>
              <c:f>Sheet1!$D$109</c:f>
              <c:strCache>
                <c:ptCount val="1"/>
                <c:pt idx="0">
                  <c:v>% Workforce</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Sheet1!$A$110:$A$118</c:f>
              <c:strCache>
                <c:ptCount val="9"/>
                <c:pt idx="0">
                  <c:v>No Religion</c:v>
                </c:pt>
                <c:pt idx="1">
                  <c:v>Roman Catholic</c:v>
                </c:pt>
                <c:pt idx="2">
                  <c:v>Church of Scotland</c:v>
                </c:pt>
                <c:pt idx="3">
                  <c:v>Christian - Other</c:v>
                </c:pt>
                <c:pt idx="4">
                  <c:v>No information provided</c:v>
                </c:pt>
                <c:pt idx="5">
                  <c:v>Prefer not to say</c:v>
                </c:pt>
                <c:pt idx="6">
                  <c:v>Other</c:v>
                </c:pt>
                <c:pt idx="7">
                  <c:v>Hindu</c:v>
                </c:pt>
                <c:pt idx="8">
                  <c:v>Muslim</c:v>
                </c:pt>
              </c:strCache>
            </c:strRef>
          </c:cat>
          <c:val>
            <c:numRef>
              <c:f>Sheet1!$D$110:$D$118</c:f>
              <c:numCache>
                <c:formatCode>0.0%</c:formatCode>
                <c:ptCount val="9"/>
                <c:pt idx="0">
                  <c:v>0.29499999999999998</c:v>
                </c:pt>
                <c:pt idx="1">
                  <c:v>0.215</c:v>
                </c:pt>
                <c:pt idx="2">
                  <c:v>0.153</c:v>
                </c:pt>
                <c:pt idx="3">
                  <c:v>8.7999999999999995E-2</c:v>
                </c:pt>
                <c:pt idx="4">
                  <c:v>9.6000000000000002E-2</c:v>
                </c:pt>
                <c:pt idx="5">
                  <c:v>0.09</c:v>
                </c:pt>
                <c:pt idx="6">
                  <c:v>3.5999999999999997E-2</c:v>
                </c:pt>
                <c:pt idx="7">
                  <c:v>1.2999999999999999E-2</c:v>
                </c:pt>
                <c:pt idx="8">
                  <c:v>1.4999999999999999E-2</c:v>
                </c:pt>
              </c:numCache>
            </c:numRef>
          </c:val>
          <c:extLst>
            <c:ext xmlns:c16="http://schemas.microsoft.com/office/drawing/2014/chart" uri="{C3380CC4-5D6E-409C-BE32-E72D297353CC}">
              <c16:uniqueId val="{00000001-01B9-4526-BFD7-9AED9E5CB072}"/>
            </c:ext>
          </c:extLst>
        </c:ser>
        <c:dLbls>
          <c:dLblPos val="outEnd"/>
          <c:showLegendKey val="0"/>
          <c:showVal val="1"/>
          <c:showCatName val="0"/>
          <c:showSerName val="0"/>
          <c:showPercent val="0"/>
          <c:showBubbleSize val="0"/>
        </c:dLbls>
        <c:gapWidth val="219"/>
        <c:overlap val="-27"/>
        <c:axId val="546328160"/>
        <c:axId val="546326520"/>
      </c:barChart>
      <c:catAx>
        <c:axId val="5463281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6326520"/>
        <c:crosses val="autoZero"/>
        <c:auto val="1"/>
        <c:lblAlgn val="ctr"/>
        <c:lblOffset val="100"/>
        <c:noMultiLvlLbl val="0"/>
      </c:catAx>
      <c:valAx>
        <c:axId val="546326520"/>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6328160"/>
        <c:crosses val="autoZero"/>
        <c:crossBetween val="between"/>
      </c:valAx>
      <c:spPr>
        <a:noFill/>
        <a:ln w="25400">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Employee Disability Status as at 31 March Each Year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Disability!$A$20</c:f>
              <c:strCache>
                <c:ptCount val="1"/>
                <c:pt idx="0">
                  <c:v>Disabled</c:v>
                </c:pt>
              </c:strCache>
            </c:strRef>
          </c:tx>
          <c:spPr>
            <a:ln w="28575" cap="rnd">
              <a:solidFill>
                <a:schemeClr val="accent1"/>
              </a:solidFill>
              <a:round/>
            </a:ln>
            <a:effectLst/>
          </c:spPr>
          <c:marker>
            <c:symbol val="none"/>
          </c:marker>
          <c:cat>
            <c:numRef>
              <c:f>Disability!$B$19:$N$19</c:f>
              <c:numCache>
                <c:formatCode>General</c:formatCode>
                <c:ptCount val="13"/>
                <c:pt idx="0">
                  <c:v>2013</c:v>
                </c:pt>
                <c:pt idx="1">
                  <c:v>2014</c:v>
                </c:pt>
                <c:pt idx="2">
                  <c:v>2015</c:v>
                </c:pt>
                <c:pt idx="3">
                  <c:v>2016</c:v>
                </c:pt>
                <c:pt idx="4">
                  <c:v>2017</c:v>
                </c:pt>
                <c:pt idx="5">
                  <c:v>2018</c:v>
                </c:pt>
                <c:pt idx="6">
                  <c:v>2019</c:v>
                </c:pt>
                <c:pt idx="7">
                  <c:v>2020</c:v>
                </c:pt>
                <c:pt idx="8">
                  <c:v>2021</c:v>
                </c:pt>
                <c:pt idx="9">
                  <c:v>2022</c:v>
                </c:pt>
                <c:pt idx="10">
                  <c:v>2023</c:v>
                </c:pt>
                <c:pt idx="11">
                  <c:v>2024</c:v>
                </c:pt>
                <c:pt idx="12">
                  <c:v>2025</c:v>
                </c:pt>
              </c:numCache>
            </c:numRef>
          </c:cat>
          <c:val>
            <c:numRef>
              <c:f>Disability!$B$20:$N$20</c:f>
              <c:numCache>
                <c:formatCode>0.0%</c:formatCode>
                <c:ptCount val="13"/>
                <c:pt idx="0">
                  <c:v>8.9999999999999993E-3</c:v>
                </c:pt>
                <c:pt idx="1">
                  <c:v>0.01</c:v>
                </c:pt>
                <c:pt idx="2">
                  <c:v>1.2E-2</c:v>
                </c:pt>
                <c:pt idx="3">
                  <c:v>1.0999999999999999E-2</c:v>
                </c:pt>
                <c:pt idx="4">
                  <c:v>1.6E-2</c:v>
                </c:pt>
                <c:pt idx="5">
                  <c:v>1.7000000000000001E-2</c:v>
                </c:pt>
                <c:pt idx="6">
                  <c:v>1.2E-2</c:v>
                </c:pt>
                <c:pt idx="7">
                  <c:v>1.2E-2</c:v>
                </c:pt>
                <c:pt idx="8">
                  <c:v>1.3513513513513514E-2</c:v>
                </c:pt>
                <c:pt idx="9">
                  <c:v>1.1000000000000001E-2</c:v>
                </c:pt>
                <c:pt idx="10">
                  <c:v>1.2E-2</c:v>
                </c:pt>
                <c:pt idx="11">
                  <c:v>1.52E-2</c:v>
                </c:pt>
                <c:pt idx="12">
                  <c:v>1.4999999999999999E-2</c:v>
                </c:pt>
              </c:numCache>
            </c:numRef>
          </c:val>
          <c:smooth val="0"/>
          <c:extLst>
            <c:ext xmlns:c16="http://schemas.microsoft.com/office/drawing/2014/chart" uri="{C3380CC4-5D6E-409C-BE32-E72D297353CC}">
              <c16:uniqueId val="{00000000-77AD-4F7E-88A1-EC4C0B66B9B3}"/>
            </c:ext>
          </c:extLst>
        </c:ser>
        <c:ser>
          <c:idx val="1"/>
          <c:order val="1"/>
          <c:tx>
            <c:strRef>
              <c:f>Disability!$A$21</c:f>
              <c:strCache>
                <c:ptCount val="1"/>
                <c:pt idx="0">
                  <c:v>Prefer not to say</c:v>
                </c:pt>
              </c:strCache>
            </c:strRef>
          </c:tx>
          <c:spPr>
            <a:ln w="28575" cap="rnd">
              <a:solidFill>
                <a:schemeClr val="accent2"/>
              </a:solidFill>
              <a:round/>
            </a:ln>
            <a:effectLst/>
          </c:spPr>
          <c:marker>
            <c:symbol val="none"/>
          </c:marker>
          <c:cat>
            <c:numRef>
              <c:f>Disability!$B$19:$N$19</c:f>
              <c:numCache>
                <c:formatCode>General</c:formatCode>
                <c:ptCount val="13"/>
                <c:pt idx="0">
                  <c:v>2013</c:v>
                </c:pt>
                <c:pt idx="1">
                  <c:v>2014</c:v>
                </c:pt>
                <c:pt idx="2">
                  <c:v>2015</c:v>
                </c:pt>
                <c:pt idx="3">
                  <c:v>2016</c:v>
                </c:pt>
                <c:pt idx="4">
                  <c:v>2017</c:v>
                </c:pt>
                <c:pt idx="5">
                  <c:v>2018</c:v>
                </c:pt>
                <c:pt idx="6">
                  <c:v>2019</c:v>
                </c:pt>
                <c:pt idx="7">
                  <c:v>2020</c:v>
                </c:pt>
                <c:pt idx="8">
                  <c:v>2021</c:v>
                </c:pt>
                <c:pt idx="9">
                  <c:v>2022</c:v>
                </c:pt>
                <c:pt idx="10">
                  <c:v>2023</c:v>
                </c:pt>
                <c:pt idx="11">
                  <c:v>2024</c:v>
                </c:pt>
                <c:pt idx="12">
                  <c:v>2025</c:v>
                </c:pt>
              </c:numCache>
            </c:numRef>
          </c:cat>
          <c:val>
            <c:numRef>
              <c:f>Disability!$B$21:$N$21</c:f>
              <c:numCache>
                <c:formatCode>0.0%</c:formatCode>
                <c:ptCount val="13"/>
                <c:pt idx="0">
                  <c:v>1.9E-2</c:v>
                </c:pt>
                <c:pt idx="1">
                  <c:v>5.0000000000000001E-3</c:v>
                </c:pt>
                <c:pt idx="2">
                  <c:v>0</c:v>
                </c:pt>
                <c:pt idx="3">
                  <c:v>0</c:v>
                </c:pt>
                <c:pt idx="4">
                  <c:v>0</c:v>
                </c:pt>
                <c:pt idx="5">
                  <c:v>0</c:v>
                </c:pt>
                <c:pt idx="6">
                  <c:v>1.2999999999999999E-2</c:v>
                </c:pt>
                <c:pt idx="7">
                  <c:v>1.2E-2</c:v>
                </c:pt>
                <c:pt idx="8">
                  <c:v>1.1583011583011582E-2</c:v>
                </c:pt>
                <c:pt idx="9">
                  <c:v>1.4999999999999999E-2</c:v>
                </c:pt>
                <c:pt idx="10">
                  <c:v>1.9E-2</c:v>
                </c:pt>
                <c:pt idx="11">
                  <c:v>2.8799999999999999E-2</c:v>
                </c:pt>
                <c:pt idx="12">
                  <c:v>3.1E-2</c:v>
                </c:pt>
              </c:numCache>
            </c:numRef>
          </c:val>
          <c:smooth val="0"/>
          <c:extLst>
            <c:ext xmlns:c16="http://schemas.microsoft.com/office/drawing/2014/chart" uri="{C3380CC4-5D6E-409C-BE32-E72D297353CC}">
              <c16:uniqueId val="{00000001-77AD-4F7E-88A1-EC4C0B66B9B3}"/>
            </c:ext>
          </c:extLst>
        </c:ser>
        <c:ser>
          <c:idx val="2"/>
          <c:order val="2"/>
          <c:tx>
            <c:strRef>
              <c:f>Disability!$A$22</c:f>
              <c:strCache>
                <c:ptCount val="1"/>
                <c:pt idx="0">
                  <c:v>No information provided</c:v>
                </c:pt>
              </c:strCache>
            </c:strRef>
          </c:tx>
          <c:spPr>
            <a:ln w="28575" cap="rnd">
              <a:solidFill>
                <a:schemeClr val="accent3"/>
              </a:solidFill>
              <a:round/>
            </a:ln>
            <a:effectLst/>
          </c:spPr>
          <c:marker>
            <c:symbol val="none"/>
          </c:marker>
          <c:cat>
            <c:numRef>
              <c:f>Disability!$B$19:$N$19</c:f>
              <c:numCache>
                <c:formatCode>General</c:formatCode>
                <c:ptCount val="13"/>
                <c:pt idx="0">
                  <c:v>2013</c:v>
                </c:pt>
                <c:pt idx="1">
                  <c:v>2014</c:v>
                </c:pt>
                <c:pt idx="2">
                  <c:v>2015</c:v>
                </c:pt>
                <c:pt idx="3">
                  <c:v>2016</c:v>
                </c:pt>
                <c:pt idx="4">
                  <c:v>2017</c:v>
                </c:pt>
                <c:pt idx="5">
                  <c:v>2018</c:v>
                </c:pt>
                <c:pt idx="6">
                  <c:v>2019</c:v>
                </c:pt>
                <c:pt idx="7">
                  <c:v>2020</c:v>
                </c:pt>
                <c:pt idx="8">
                  <c:v>2021</c:v>
                </c:pt>
                <c:pt idx="9">
                  <c:v>2022</c:v>
                </c:pt>
                <c:pt idx="10">
                  <c:v>2023</c:v>
                </c:pt>
                <c:pt idx="11">
                  <c:v>2024</c:v>
                </c:pt>
                <c:pt idx="12">
                  <c:v>2025</c:v>
                </c:pt>
              </c:numCache>
            </c:numRef>
          </c:cat>
          <c:val>
            <c:numRef>
              <c:f>Disability!$B$22:$N$22</c:f>
              <c:numCache>
                <c:formatCode>0.0%</c:formatCode>
                <c:ptCount val="13"/>
                <c:pt idx="0">
                  <c:v>0.14099999999999999</c:v>
                </c:pt>
                <c:pt idx="1">
                  <c:v>0.14299999999999999</c:v>
                </c:pt>
                <c:pt idx="2">
                  <c:v>0.124</c:v>
                </c:pt>
                <c:pt idx="3">
                  <c:v>0.11700000000000001</c:v>
                </c:pt>
                <c:pt idx="4">
                  <c:v>0.115</c:v>
                </c:pt>
                <c:pt idx="5">
                  <c:v>0.11899999999999999</c:v>
                </c:pt>
                <c:pt idx="6">
                  <c:v>0.161</c:v>
                </c:pt>
                <c:pt idx="7">
                  <c:v>0.14499999999999999</c:v>
                </c:pt>
                <c:pt idx="8">
                  <c:v>0.13079150579150578</c:v>
                </c:pt>
                <c:pt idx="9">
                  <c:v>0.11900000000000001</c:v>
                </c:pt>
                <c:pt idx="10">
                  <c:v>0.107</c:v>
                </c:pt>
                <c:pt idx="11">
                  <c:v>0.11799999999999999</c:v>
                </c:pt>
                <c:pt idx="12">
                  <c:v>0.11699999999999999</c:v>
                </c:pt>
              </c:numCache>
            </c:numRef>
          </c:val>
          <c:smooth val="0"/>
          <c:extLst>
            <c:ext xmlns:c16="http://schemas.microsoft.com/office/drawing/2014/chart" uri="{C3380CC4-5D6E-409C-BE32-E72D297353CC}">
              <c16:uniqueId val="{00000002-77AD-4F7E-88A1-EC4C0B66B9B3}"/>
            </c:ext>
          </c:extLst>
        </c:ser>
        <c:ser>
          <c:idx val="3"/>
          <c:order val="3"/>
          <c:tx>
            <c:strRef>
              <c:f>Disability!$A$23</c:f>
              <c:strCache>
                <c:ptCount val="1"/>
                <c:pt idx="0">
                  <c:v>No disability</c:v>
                </c:pt>
              </c:strCache>
            </c:strRef>
          </c:tx>
          <c:spPr>
            <a:ln w="28575" cap="rnd">
              <a:solidFill>
                <a:schemeClr val="accent4"/>
              </a:solidFill>
              <a:round/>
            </a:ln>
            <a:effectLst/>
          </c:spPr>
          <c:marker>
            <c:symbol val="none"/>
          </c:marker>
          <c:cat>
            <c:numRef>
              <c:f>Disability!$B$19:$N$19</c:f>
              <c:numCache>
                <c:formatCode>General</c:formatCode>
                <c:ptCount val="13"/>
                <c:pt idx="0">
                  <c:v>2013</c:v>
                </c:pt>
                <c:pt idx="1">
                  <c:v>2014</c:v>
                </c:pt>
                <c:pt idx="2">
                  <c:v>2015</c:v>
                </c:pt>
                <c:pt idx="3">
                  <c:v>2016</c:v>
                </c:pt>
                <c:pt idx="4">
                  <c:v>2017</c:v>
                </c:pt>
                <c:pt idx="5">
                  <c:v>2018</c:v>
                </c:pt>
                <c:pt idx="6">
                  <c:v>2019</c:v>
                </c:pt>
                <c:pt idx="7">
                  <c:v>2020</c:v>
                </c:pt>
                <c:pt idx="8">
                  <c:v>2021</c:v>
                </c:pt>
                <c:pt idx="9">
                  <c:v>2022</c:v>
                </c:pt>
                <c:pt idx="10">
                  <c:v>2023</c:v>
                </c:pt>
                <c:pt idx="11">
                  <c:v>2024</c:v>
                </c:pt>
                <c:pt idx="12">
                  <c:v>2025</c:v>
                </c:pt>
              </c:numCache>
            </c:numRef>
          </c:cat>
          <c:val>
            <c:numRef>
              <c:f>Disability!$B$23:$N$23</c:f>
              <c:numCache>
                <c:formatCode>0.0%</c:formatCode>
                <c:ptCount val="13"/>
                <c:pt idx="0">
                  <c:v>0.83199999999999996</c:v>
                </c:pt>
                <c:pt idx="1">
                  <c:v>0.84199999999999997</c:v>
                </c:pt>
                <c:pt idx="2">
                  <c:v>0.86399999999999999</c:v>
                </c:pt>
                <c:pt idx="3">
                  <c:v>0.872</c:v>
                </c:pt>
                <c:pt idx="4">
                  <c:v>0.87</c:v>
                </c:pt>
                <c:pt idx="5">
                  <c:v>0.86399999999999999</c:v>
                </c:pt>
                <c:pt idx="6">
                  <c:v>0.81499999999999995</c:v>
                </c:pt>
                <c:pt idx="7">
                  <c:v>0.83099999999999996</c:v>
                </c:pt>
                <c:pt idx="8">
                  <c:v>0.84411196911196906</c:v>
                </c:pt>
                <c:pt idx="9">
                  <c:v>0.85599999999999998</c:v>
                </c:pt>
                <c:pt idx="10">
                  <c:v>0.86199999999999999</c:v>
                </c:pt>
                <c:pt idx="11">
                  <c:v>0.83799999999999997</c:v>
                </c:pt>
                <c:pt idx="12">
                  <c:v>0.83799999999999997</c:v>
                </c:pt>
              </c:numCache>
            </c:numRef>
          </c:val>
          <c:smooth val="0"/>
          <c:extLst>
            <c:ext xmlns:c16="http://schemas.microsoft.com/office/drawing/2014/chart" uri="{C3380CC4-5D6E-409C-BE32-E72D297353CC}">
              <c16:uniqueId val="{00000003-77AD-4F7E-88A1-EC4C0B66B9B3}"/>
            </c:ext>
          </c:extLst>
        </c:ser>
        <c:dLbls>
          <c:showLegendKey val="0"/>
          <c:showVal val="0"/>
          <c:showCatName val="0"/>
          <c:showSerName val="0"/>
          <c:showPercent val="0"/>
          <c:showBubbleSize val="0"/>
        </c:dLbls>
        <c:smooth val="0"/>
        <c:axId val="567186096"/>
        <c:axId val="567188720"/>
      </c:lineChart>
      <c:catAx>
        <c:axId val="5671860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7188720"/>
        <c:crosses val="autoZero"/>
        <c:auto val="1"/>
        <c:lblAlgn val="ctr"/>
        <c:lblOffset val="100"/>
        <c:noMultiLvlLbl val="0"/>
      </c:catAx>
      <c:valAx>
        <c:axId val="567188720"/>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71860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4">
    <c:autoUpdate val="0"/>
  </c:externalData>
</c:chartSpace>
</file>

<file path=word/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Training Undertaken By Sexual Orientation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9133625730994144E-2"/>
          <c:y val="0.22983472222222226"/>
          <c:w val="0.91044239766081869"/>
          <c:h val="0.44644212962962965"/>
        </c:manualLayout>
      </c:layout>
      <c:barChart>
        <c:barDir val="col"/>
        <c:grouping val="clustered"/>
        <c:varyColors val="0"/>
        <c:ser>
          <c:idx val="0"/>
          <c:order val="0"/>
          <c:tx>
            <c:strRef>
              <c:f>Sheet1!$C$135</c:f>
              <c:strCache>
                <c:ptCount val="1"/>
                <c:pt idx="0">
                  <c:v>Training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Sheet1!$A$136:$A$141</c:f>
              <c:strCache>
                <c:ptCount val="6"/>
                <c:pt idx="0">
                  <c:v>Bisexual</c:v>
                </c:pt>
                <c:pt idx="1">
                  <c:v>Gay/Lesbian</c:v>
                </c:pt>
                <c:pt idx="2">
                  <c:v>Heterosexual</c:v>
                </c:pt>
                <c:pt idx="3">
                  <c:v>No information provided</c:v>
                </c:pt>
                <c:pt idx="4">
                  <c:v>Other</c:v>
                </c:pt>
                <c:pt idx="5">
                  <c:v>Prefer not to say</c:v>
                </c:pt>
              </c:strCache>
            </c:strRef>
          </c:cat>
          <c:val>
            <c:numRef>
              <c:f>Sheet1!$C$136:$C$141</c:f>
              <c:numCache>
                <c:formatCode>0.0%</c:formatCode>
                <c:ptCount val="6"/>
                <c:pt idx="0">
                  <c:v>1.9146026439750798E-2</c:v>
                </c:pt>
                <c:pt idx="1">
                  <c:v>2.8465785341640074E-2</c:v>
                </c:pt>
                <c:pt idx="2">
                  <c:v>0.7377804791571696</c:v>
                </c:pt>
                <c:pt idx="3">
                  <c:v>0.12764017626500532</c:v>
                </c:pt>
                <c:pt idx="4">
                  <c:v>6.0274527680696955E-3</c:v>
                </c:pt>
                <c:pt idx="5">
                  <c:v>8.0940080028364489E-2</c:v>
                </c:pt>
              </c:numCache>
            </c:numRef>
          </c:val>
          <c:extLst>
            <c:ext xmlns:c16="http://schemas.microsoft.com/office/drawing/2014/chart" uri="{C3380CC4-5D6E-409C-BE32-E72D297353CC}">
              <c16:uniqueId val="{00000000-595D-4FEA-BF18-5419CF7036C3}"/>
            </c:ext>
          </c:extLst>
        </c:ser>
        <c:ser>
          <c:idx val="1"/>
          <c:order val="1"/>
          <c:tx>
            <c:strRef>
              <c:f>Sheet1!$D$135</c:f>
              <c:strCache>
                <c:ptCount val="1"/>
                <c:pt idx="0">
                  <c:v>Workforce %</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Sheet1!$A$136:$A$141</c:f>
              <c:strCache>
                <c:ptCount val="6"/>
                <c:pt idx="0">
                  <c:v>Bisexual</c:v>
                </c:pt>
                <c:pt idx="1">
                  <c:v>Gay/Lesbian</c:v>
                </c:pt>
                <c:pt idx="2">
                  <c:v>Heterosexual</c:v>
                </c:pt>
                <c:pt idx="3">
                  <c:v>No information provided</c:v>
                </c:pt>
                <c:pt idx="4">
                  <c:v>Other</c:v>
                </c:pt>
                <c:pt idx="5">
                  <c:v>Prefer not to say</c:v>
                </c:pt>
              </c:strCache>
            </c:strRef>
          </c:cat>
          <c:val>
            <c:numRef>
              <c:f>Sheet1!$D$136:$D$141</c:f>
              <c:numCache>
                <c:formatCode>0.0%</c:formatCode>
                <c:ptCount val="6"/>
                <c:pt idx="0">
                  <c:v>1.2999999999999999E-2</c:v>
                </c:pt>
                <c:pt idx="1">
                  <c:v>2.5000000000000001E-2</c:v>
                </c:pt>
                <c:pt idx="2">
                  <c:v>0.747</c:v>
                </c:pt>
                <c:pt idx="3">
                  <c:v>0.124</c:v>
                </c:pt>
                <c:pt idx="4">
                  <c:v>4.0000000000000001E-3</c:v>
                </c:pt>
                <c:pt idx="5">
                  <c:v>8.6999999999999994E-2</c:v>
                </c:pt>
              </c:numCache>
            </c:numRef>
          </c:val>
          <c:extLst>
            <c:ext xmlns:c16="http://schemas.microsoft.com/office/drawing/2014/chart" uri="{C3380CC4-5D6E-409C-BE32-E72D297353CC}">
              <c16:uniqueId val="{00000001-595D-4FEA-BF18-5419CF7036C3}"/>
            </c:ext>
          </c:extLst>
        </c:ser>
        <c:dLbls>
          <c:dLblPos val="outEnd"/>
          <c:showLegendKey val="0"/>
          <c:showVal val="1"/>
          <c:showCatName val="0"/>
          <c:showSerName val="0"/>
          <c:showPercent val="0"/>
          <c:showBubbleSize val="0"/>
        </c:dLbls>
        <c:gapWidth val="219"/>
        <c:overlap val="-27"/>
        <c:axId val="549591544"/>
        <c:axId val="549589248"/>
      </c:barChart>
      <c:catAx>
        <c:axId val="5495915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9589248"/>
        <c:crosses val="autoZero"/>
        <c:auto val="1"/>
        <c:lblAlgn val="ctr"/>
        <c:lblOffset val="100"/>
        <c:noMultiLvlLbl val="0"/>
      </c:catAx>
      <c:valAx>
        <c:axId val="549589248"/>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95915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Marital Status as at 31 March Each Year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9133625730994158E-2"/>
          <c:y val="0.2474736111111111"/>
          <c:w val="0.91044239766081869"/>
          <c:h val="0.41704398148148142"/>
        </c:manualLayout>
      </c:layout>
      <c:barChart>
        <c:barDir val="col"/>
        <c:grouping val="clustered"/>
        <c:varyColors val="0"/>
        <c:ser>
          <c:idx val="0"/>
          <c:order val="0"/>
          <c:tx>
            <c:strRef>
              <c:f>Sheet4!$F$3</c:f>
              <c:strCache>
                <c:ptCount val="1"/>
                <c:pt idx="0">
                  <c:v>2014</c:v>
                </c:pt>
              </c:strCache>
            </c:strRef>
          </c:tx>
          <c:spPr>
            <a:solidFill>
              <a:schemeClr val="accent1"/>
            </a:solidFill>
            <a:ln>
              <a:noFill/>
            </a:ln>
            <a:effectLst/>
          </c:spPr>
          <c:invertIfNegative val="0"/>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Sheet4!$F$4:$F$10</c:f>
              <c:numCache>
                <c:formatCode>0.0%</c:formatCode>
                <c:ptCount val="7"/>
                <c:pt idx="0">
                  <c:v>0.26300000000000001</c:v>
                </c:pt>
                <c:pt idx="1">
                  <c:v>0.191</c:v>
                </c:pt>
                <c:pt idx="2">
                  <c:v>2.1000000000000001E-2</c:v>
                </c:pt>
                <c:pt idx="3">
                  <c:v>3.0000000000000001E-3</c:v>
                </c:pt>
                <c:pt idx="4">
                  <c:v>0</c:v>
                </c:pt>
                <c:pt idx="6">
                  <c:v>0.52200000000000002</c:v>
                </c:pt>
              </c:numCache>
            </c:numRef>
          </c:val>
          <c:extLst>
            <c:ext xmlns:c16="http://schemas.microsoft.com/office/drawing/2014/chart" uri="{C3380CC4-5D6E-409C-BE32-E72D297353CC}">
              <c16:uniqueId val="{00000000-B632-4297-91DC-1CD80F903951}"/>
            </c:ext>
          </c:extLst>
        </c:ser>
        <c:ser>
          <c:idx val="1"/>
          <c:order val="1"/>
          <c:tx>
            <c:strRef>
              <c:f>Sheet4!$G$3</c:f>
              <c:strCache>
                <c:ptCount val="1"/>
                <c:pt idx="0">
                  <c:v>2015</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Sheet4!$G$4:$G$10</c:f>
              <c:numCache>
                <c:formatCode>0.0%</c:formatCode>
                <c:ptCount val="7"/>
                <c:pt idx="0">
                  <c:v>0.26300000000000001</c:v>
                </c:pt>
                <c:pt idx="1">
                  <c:v>0.20300000000000001</c:v>
                </c:pt>
                <c:pt idx="2">
                  <c:v>2.1000000000000001E-2</c:v>
                </c:pt>
                <c:pt idx="3">
                  <c:v>2E-3</c:v>
                </c:pt>
                <c:pt idx="4">
                  <c:v>0</c:v>
                </c:pt>
                <c:pt idx="6">
                  <c:v>0.51100000000000001</c:v>
                </c:pt>
              </c:numCache>
            </c:numRef>
          </c:val>
          <c:extLst>
            <c:ext xmlns:c16="http://schemas.microsoft.com/office/drawing/2014/chart" uri="{C3380CC4-5D6E-409C-BE32-E72D297353CC}">
              <c16:uniqueId val="{00000001-B632-4297-91DC-1CD80F903951}"/>
            </c:ext>
          </c:extLst>
        </c:ser>
        <c:ser>
          <c:idx val="2"/>
          <c:order val="2"/>
          <c:tx>
            <c:strRef>
              <c:f>Sheet4!$H$3</c:f>
              <c:strCache>
                <c:ptCount val="1"/>
                <c:pt idx="0">
                  <c:v>2016</c:v>
                </c:pt>
              </c:strCache>
            </c:strRef>
          </c:tx>
          <c:spPr>
            <a:solidFill>
              <a:schemeClr val="accent3"/>
            </a:solidFill>
            <a:ln>
              <a:noFill/>
            </a:ln>
            <a:effectLst/>
          </c:spPr>
          <c:invertIfNegative val="0"/>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Sheet4!$H$4:$H$10</c:f>
              <c:numCache>
                <c:formatCode>0.0%</c:formatCode>
                <c:ptCount val="7"/>
                <c:pt idx="0">
                  <c:v>0.26900000000000002</c:v>
                </c:pt>
                <c:pt idx="1">
                  <c:v>0.20200000000000001</c:v>
                </c:pt>
                <c:pt idx="2">
                  <c:v>1.9E-2</c:v>
                </c:pt>
                <c:pt idx="3">
                  <c:v>2E-3</c:v>
                </c:pt>
                <c:pt idx="4">
                  <c:v>0</c:v>
                </c:pt>
                <c:pt idx="6">
                  <c:v>0.50800000000000001</c:v>
                </c:pt>
              </c:numCache>
            </c:numRef>
          </c:val>
          <c:extLst>
            <c:ext xmlns:c16="http://schemas.microsoft.com/office/drawing/2014/chart" uri="{C3380CC4-5D6E-409C-BE32-E72D297353CC}">
              <c16:uniqueId val="{00000002-B632-4297-91DC-1CD80F903951}"/>
            </c:ext>
          </c:extLst>
        </c:ser>
        <c:ser>
          <c:idx val="3"/>
          <c:order val="3"/>
          <c:tx>
            <c:strRef>
              <c:f>Sheet4!$I$3</c:f>
              <c:strCache>
                <c:ptCount val="1"/>
                <c:pt idx="0">
                  <c:v>2017</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4"/>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Sheet4!$I$4:$I$10</c:f>
              <c:numCache>
                <c:formatCode>0.0%</c:formatCode>
                <c:ptCount val="7"/>
                <c:pt idx="0">
                  <c:v>0.26900000000000002</c:v>
                </c:pt>
                <c:pt idx="1">
                  <c:v>0.20100000000000001</c:v>
                </c:pt>
                <c:pt idx="2">
                  <c:v>1.7000000000000001E-2</c:v>
                </c:pt>
                <c:pt idx="3">
                  <c:v>2E-3</c:v>
                </c:pt>
                <c:pt idx="4">
                  <c:v>0</c:v>
                </c:pt>
                <c:pt idx="6">
                  <c:v>0.51100000000000001</c:v>
                </c:pt>
              </c:numCache>
            </c:numRef>
          </c:val>
          <c:extLst>
            <c:ext xmlns:c16="http://schemas.microsoft.com/office/drawing/2014/chart" uri="{C3380CC4-5D6E-409C-BE32-E72D297353CC}">
              <c16:uniqueId val="{00000003-B632-4297-91DC-1CD80F903951}"/>
            </c:ext>
          </c:extLst>
        </c:ser>
        <c:ser>
          <c:idx val="4"/>
          <c:order val="4"/>
          <c:tx>
            <c:strRef>
              <c:f>Sheet4!$J$3</c:f>
              <c:strCache>
                <c:ptCount val="1"/>
                <c:pt idx="0">
                  <c:v>2018</c:v>
                </c:pt>
              </c:strCache>
            </c:strRef>
          </c:tx>
          <c:spPr>
            <a:solidFill>
              <a:schemeClr val="accent5"/>
            </a:solidFill>
            <a:ln>
              <a:noFill/>
            </a:ln>
            <a:effectLst/>
          </c:spPr>
          <c:invertIfNegative val="0"/>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Sheet4!$J$4:$J$10</c:f>
              <c:numCache>
                <c:formatCode>0.0%</c:formatCode>
                <c:ptCount val="7"/>
                <c:pt idx="0">
                  <c:v>0.25800000000000001</c:v>
                </c:pt>
                <c:pt idx="1">
                  <c:v>0.223</c:v>
                </c:pt>
                <c:pt idx="2">
                  <c:v>1.9E-2</c:v>
                </c:pt>
                <c:pt idx="3">
                  <c:v>2E-3</c:v>
                </c:pt>
                <c:pt idx="4">
                  <c:v>1E-3</c:v>
                </c:pt>
                <c:pt idx="6">
                  <c:v>0.49700000000000005</c:v>
                </c:pt>
              </c:numCache>
            </c:numRef>
          </c:val>
          <c:extLst>
            <c:ext xmlns:c16="http://schemas.microsoft.com/office/drawing/2014/chart" uri="{C3380CC4-5D6E-409C-BE32-E72D297353CC}">
              <c16:uniqueId val="{00000004-B632-4297-91DC-1CD80F903951}"/>
            </c:ext>
          </c:extLst>
        </c:ser>
        <c:ser>
          <c:idx val="5"/>
          <c:order val="5"/>
          <c:tx>
            <c:strRef>
              <c:f>Sheet4!$K$3</c:f>
              <c:strCache>
                <c:ptCount val="1"/>
                <c:pt idx="0">
                  <c:v>2019</c:v>
                </c:pt>
              </c:strCache>
            </c:strRef>
          </c:tx>
          <c:spPr>
            <a:solidFill>
              <a:schemeClr val="accent6"/>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6"/>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Sheet4!$K$4:$K$10</c:f>
              <c:numCache>
                <c:formatCode>0.0%</c:formatCode>
                <c:ptCount val="7"/>
                <c:pt idx="0">
                  <c:v>0.50700000000000001</c:v>
                </c:pt>
                <c:pt idx="1">
                  <c:v>0.44400000000000001</c:v>
                </c:pt>
                <c:pt idx="2">
                  <c:v>0.04</c:v>
                </c:pt>
                <c:pt idx="3">
                  <c:v>6.0000000000000001E-3</c:v>
                </c:pt>
                <c:pt idx="4">
                  <c:v>3.0000000000000001E-3</c:v>
                </c:pt>
              </c:numCache>
            </c:numRef>
          </c:val>
          <c:extLst>
            <c:ext xmlns:c16="http://schemas.microsoft.com/office/drawing/2014/chart" uri="{C3380CC4-5D6E-409C-BE32-E72D297353CC}">
              <c16:uniqueId val="{00000005-B632-4297-91DC-1CD80F903951}"/>
            </c:ext>
          </c:extLst>
        </c:ser>
        <c:ser>
          <c:idx val="6"/>
          <c:order val="6"/>
          <c:tx>
            <c:strRef>
              <c:f>Sheet4!$L$3</c:f>
              <c:strCache>
                <c:ptCount val="1"/>
                <c:pt idx="0">
                  <c:v>2020</c:v>
                </c:pt>
              </c:strCache>
            </c:strRef>
          </c:tx>
          <c:spPr>
            <a:solidFill>
              <a:schemeClr val="accent1">
                <a:lumMod val="60000"/>
              </a:schemeClr>
            </a:solidFill>
            <a:ln>
              <a:noFill/>
            </a:ln>
            <a:effectLst/>
          </c:spPr>
          <c:invertIfNegative val="0"/>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Sheet4!$L$4:$L$10</c:f>
              <c:numCache>
                <c:formatCode>0.0%</c:formatCode>
                <c:ptCount val="7"/>
                <c:pt idx="0">
                  <c:v>0.50900000000000001</c:v>
                </c:pt>
                <c:pt idx="1">
                  <c:v>0.441</c:v>
                </c:pt>
                <c:pt idx="2">
                  <c:v>4.1000000000000002E-2</c:v>
                </c:pt>
                <c:pt idx="3">
                  <c:v>6.0000000000000001E-3</c:v>
                </c:pt>
                <c:pt idx="4">
                  <c:v>2E-3</c:v>
                </c:pt>
              </c:numCache>
            </c:numRef>
          </c:val>
          <c:extLst>
            <c:ext xmlns:c16="http://schemas.microsoft.com/office/drawing/2014/chart" uri="{C3380CC4-5D6E-409C-BE32-E72D297353CC}">
              <c16:uniqueId val="{00000006-B632-4297-91DC-1CD80F903951}"/>
            </c:ext>
          </c:extLst>
        </c:ser>
        <c:ser>
          <c:idx val="7"/>
          <c:order val="7"/>
          <c:tx>
            <c:strRef>
              <c:f>Sheet4!$M$3</c:f>
              <c:strCache>
                <c:ptCount val="1"/>
                <c:pt idx="0">
                  <c:v>2021</c:v>
                </c:pt>
              </c:strCache>
            </c:strRef>
          </c:tx>
          <c:spPr>
            <a:solidFill>
              <a:schemeClr val="accent2">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2">
                        <a:lumMod val="50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Sheet4!$M$4:$M$10</c:f>
              <c:numCache>
                <c:formatCode>0.0%</c:formatCode>
                <c:ptCount val="7"/>
                <c:pt idx="0">
                  <c:v>0.48841698841698844</c:v>
                </c:pt>
                <c:pt idx="1">
                  <c:v>0.46332046332046334</c:v>
                </c:pt>
                <c:pt idx="2">
                  <c:v>3.9575289575289573E-2</c:v>
                </c:pt>
                <c:pt idx="3">
                  <c:v>6.7567567567567571E-3</c:v>
                </c:pt>
                <c:pt idx="4">
                  <c:v>1.9305019305019305E-3</c:v>
                </c:pt>
              </c:numCache>
            </c:numRef>
          </c:val>
          <c:extLst>
            <c:ext xmlns:c16="http://schemas.microsoft.com/office/drawing/2014/chart" uri="{C3380CC4-5D6E-409C-BE32-E72D297353CC}">
              <c16:uniqueId val="{00000007-B632-4297-91DC-1CD80F903951}"/>
            </c:ext>
          </c:extLst>
        </c:ser>
        <c:ser>
          <c:idx val="8"/>
          <c:order val="8"/>
          <c:tx>
            <c:strRef>
              <c:f>Sheet4!$N$3</c:f>
              <c:strCache>
                <c:ptCount val="1"/>
                <c:pt idx="0">
                  <c:v>2022</c:v>
                </c:pt>
              </c:strCache>
            </c:strRef>
          </c:tx>
          <c:spPr>
            <a:solidFill>
              <a:schemeClr val="accent3">
                <a:lumMod val="60000"/>
              </a:schemeClr>
            </a:solidFill>
            <a:ln>
              <a:noFill/>
            </a:ln>
            <a:effectLst/>
          </c:spPr>
          <c:invertIfNegative val="0"/>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Sheet4!$N$4:$N$10</c:f>
              <c:numCache>
                <c:formatCode>0.0%</c:formatCode>
                <c:ptCount val="7"/>
                <c:pt idx="0">
                  <c:v>0.47600000000000003</c:v>
                </c:pt>
                <c:pt idx="1">
                  <c:v>0.47600000000000003</c:v>
                </c:pt>
                <c:pt idx="2">
                  <c:v>0.04</c:v>
                </c:pt>
                <c:pt idx="3">
                  <c:v>6.0000000000000001E-3</c:v>
                </c:pt>
                <c:pt idx="4">
                  <c:v>2E-3</c:v>
                </c:pt>
              </c:numCache>
            </c:numRef>
          </c:val>
          <c:extLst>
            <c:ext xmlns:c16="http://schemas.microsoft.com/office/drawing/2014/chart" uri="{C3380CC4-5D6E-409C-BE32-E72D297353CC}">
              <c16:uniqueId val="{00000008-B632-4297-91DC-1CD80F903951}"/>
            </c:ext>
          </c:extLst>
        </c:ser>
        <c:ser>
          <c:idx val="9"/>
          <c:order val="9"/>
          <c:tx>
            <c:strRef>
              <c:f>Sheet4!$O$3</c:f>
              <c:strCache>
                <c:ptCount val="1"/>
                <c:pt idx="0">
                  <c:v>2023</c:v>
                </c:pt>
              </c:strCache>
            </c:strRef>
          </c:tx>
          <c:spPr>
            <a:solidFill>
              <a:schemeClr val="accent4">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4">
                        <a:lumMod val="50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Sheet4!$O$4:$O$10</c:f>
              <c:numCache>
                <c:formatCode>0.0%</c:formatCode>
                <c:ptCount val="7"/>
                <c:pt idx="0">
                  <c:v>0.46399999999999997</c:v>
                </c:pt>
                <c:pt idx="1">
                  <c:v>0.49</c:v>
                </c:pt>
                <c:pt idx="2">
                  <c:v>3.9E-2</c:v>
                </c:pt>
                <c:pt idx="3">
                  <c:v>3.0000000000000001E-3</c:v>
                </c:pt>
                <c:pt idx="4">
                  <c:v>3.0000000000000001E-3</c:v>
                </c:pt>
              </c:numCache>
            </c:numRef>
          </c:val>
          <c:extLst>
            <c:ext xmlns:c16="http://schemas.microsoft.com/office/drawing/2014/chart" uri="{C3380CC4-5D6E-409C-BE32-E72D297353CC}">
              <c16:uniqueId val="{00000009-B632-4297-91DC-1CD80F903951}"/>
            </c:ext>
          </c:extLst>
        </c:ser>
        <c:ser>
          <c:idx val="10"/>
          <c:order val="10"/>
          <c:tx>
            <c:strRef>
              <c:f>Sheet4!$P$3</c:f>
              <c:strCache>
                <c:ptCount val="1"/>
                <c:pt idx="0">
                  <c:v>2024</c:v>
                </c:pt>
              </c:strCache>
            </c:strRef>
          </c:tx>
          <c:spPr>
            <a:solidFill>
              <a:schemeClr val="accent5">
                <a:lumMod val="60000"/>
              </a:schemeClr>
            </a:solidFill>
            <a:ln>
              <a:noFill/>
            </a:ln>
            <a:effectLst/>
          </c:spPr>
          <c:invertIfNegative val="0"/>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Sheet4!$P$4:$P$10</c:f>
              <c:numCache>
                <c:formatCode>0.0%</c:formatCode>
                <c:ptCount val="7"/>
                <c:pt idx="0">
                  <c:v>0.46200000000000002</c:v>
                </c:pt>
                <c:pt idx="1">
                  <c:v>0.49399999999999999</c:v>
                </c:pt>
                <c:pt idx="2">
                  <c:v>3.56E-2</c:v>
                </c:pt>
                <c:pt idx="3">
                  <c:v>5.1999999999999998E-3</c:v>
                </c:pt>
                <c:pt idx="4">
                  <c:v>2.3999999999999998E-3</c:v>
                </c:pt>
                <c:pt idx="5">
                  <c:v>4.0000000000000002E-4</c:v>
                </c:pt>
              </c:numCache>
            </c:numRef>
          </c:val>
          <c:extLst>
            <c:ext xmlns:c16="http://schemas.microsoft.com/office/drawing/2014/chart" uri="{C3380CC4-5D6E-409C-BE32-E72D297353CC}">
              <c16:uniqueId val="{0000000A-B632-4297-91DC-1CD80F903951}"/>
            </c:ext>
          </c:extLst>
        </c:ser>
        <c:ser>
          <c:idx val="11"/>
          <c:order val="11"/>
          <c:tx>
            <c:strRef>
              <c:f>Sheet4!$Q$3</c:f>
              <c:strCache>
                <c:ptCount val="1"/>
                <c:pt idx="0">
                  <c:v>2025</c:v>
                </c:pt>
              </c:strCache>
            </c:strRef>
          </c:tx>
          <c:spPr>
            <a:solidFill>
              <a:schemeClr val="accent6">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1" i="0" u="none" strike="noStrike" kern="1200" baseline="0">
                    <a:solidFill>
                      <a:schemeClr val="accent6">
                        <a:lumMod val="50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Sheet4!$E$4:$E$10</c:f>
              <c:strCache>
                <c:ptCount val="7"/>
                <c:pt idx="0">
                  <c:v>Married</c:v>
                </c:pt>
                <c:pt idx="1">
                  <c:v>Single</c:v>
                </c:pt>
                <c:pt idx="2">
                  <c:v>Divorced</c:v>
                </c:pt>
                <c:pt idx="3">
                  <c:v>Widowed</c:v>
                </c:pt>
                <c:pt idx="4">
                  <c:v>Civil Partnership</c:v>
                </c:pt>
                <c:pt idx="5">
                  <c:v>Dissolved Civil Partnership</c:v>
                </c:pt>
                <c:pt idx="6">
                  <c:v>No information provided</c:v>
                </c:pt>
              </c:strCache>
            </c:strRef>
          </c:cat>
          <c:val>
            <c:numRef>
              <c:f>Sheet4!$Q$4:$Q$10</c:f>
              <c:numCache>
                <c:formatCode>0.0%</c:formatCode>
                <c:ptCount val="7"/>
                <c:pt idx="0">
                  <c:v>0.45311902028319939</c:v>
                </c:pt>
                <c:pt idx="1">
                  <c:v>0.50095675468809797</c:v>
                </c:pt>
                <c:pt idx="2">
                  <c:v>3.9418293149636435E-2</c:v>
                </c:pt>
                <c:pt idx="3">
                  <c:v>3.0616150019135095E-3</c:v>
                </c:pt>
                <c:pt idx="4">
                  <c:v>3.0616150019135095E-3</c:v>
                </c:pt>
                <c:pt idx="5">
                  <c:v>3.8270187523918868E-4</c:v>
                </c:pt>
              </c:numCache>
            </c:numRef>
          </c:val>
          <c:extLst>
            <c:ext xmlns:c16="http://schemas.microsoft.com/office/drawing/2014/chart" uri="{C3380CC4-5D6E-409C-BE32-E72D297353CC}">
              <c16:uniqueId val="{0000000B-B632-4297-91DC-1CD80F903951}"/>
            </c:ext>
          </c:extLst>
        </c:ser>
        <c:dLbls>
          <c:showLegendKey val="0"/>
          <c:showVal val="0"/>
          <c:showCatName val="0"/>
          <c:showSerName val="0"/>
          <c:showPercent val="0"/>
          <c:showBubbleSize val="0"/>
        </c:dLbls>
        <c:gapWidth val="219"/>
        <c:overlap val="-27"/>
        <c:axId val="727812672"/>
        <c:axId val="727810376"/>
      </c:barChart>
      <c:catAx>
        <c:axId val="7278126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7810376"/>
        <c:crosses val="autoZero"/>
        <c:auto val="1"/>
        <c:lblAlgn val="ctr"/>
        <c:lblOffset val="100"/>
        <c:noMultiLvlLbl val="0"/>
      </c:catAx>
      <c:valAx>
        <c:axId val="727810376"/>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78126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25400" cap="flat" cmpd="sng" algn="ctr">
      <a:solidFill>
        <a:schemeClr val="accent1"/>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19B1BFB23692C47A83027141CF841B2" ma:contentTypeVersion="4" ma:contentTypeDescription="Create a new document." ma:contentTypeScope="" ma:versionID="0fc80d0d8b8977a6f345b2889aadf387">
  <xsd:schema xmlns:xsd="http://www.w3.org/2001/XMLSchema" xmlns:xs="http://www.w3.org/2001/XMLSchema" xmlns:p="http://schemas.microsoft.com/office/2006/metadata/properties" xmlns:ns2="95e14ed3-2614-4a08-95a9-b61d2b048575" targetNamespace="http://schemas.microsoft.com/office/2006/metadata/properties" ma:root="true" ma:fieldsID="f22845aa025489fcb2b412c71dcf3fcc" ns2:_="">
    <xsd:import namespace="95e14ed3-2614-4a08-95a9-b61d2b04857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e14ed3-2614-4a08-95a9-b61d2b04857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1F640283-63F6-4747-9182-485258B235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e14ed3-2614-4a08-95a9-b61d2b0485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C8A6C99-F075-4011-AD06-22690037D12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3FFBC1C8-93FC-4815-8B43-B17A52CD7B96}">
  <ds:schemaRefs>
    <ds:schemaRef ds:uri="http://schemas.microsoft.com/sharepoint/v3/contenttype/forms"/>
  </ds:schemaRefs>
</ds:datastoreItem>
</file>

<file path=customXml/itemProps4.xml><?xml version="1.0" encoding="utf-8"?>
<ds:datastoreItem xmlns:ds="http://schemas.openxmlformats.org/officeDocument/2006/customXml" ds:itemID="{83E3EE63-F6B0-4851-90AF-7AD34EEE1CB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1796</TotalTime>
  <Pages>45</Pages>
  <Words>10846</Words>
  <Characters>61824</Characters>
  <Application>Microsoft Office Word</Application>
  <DocSecurity>0</DocSecurity>
  <Lines>515</Lines>
  <Paragraphs>145</Paragraphs>
  <ScaleCrop>false</ScaleCrop>
  <HeadingPairs>
    <vt:vector size="2" baseType="variant">
      <vt:variant>
        <vt:lpstr>Title</vt:lpstr>
      </vt:variant>
      <vt:variant>
        <vt:i4>1</vt:i4>
      </vt:variant>
    </vt:vector>
  </HeadingPairs>
  <TitlesOfParts>
    <vt:vector size="1" baseType="lpstr">
      <vt:lpstr/>
    </vt:vector>
  </TitlesOfParts>
  <Company>GJNH</Company>
  <LinksUpToDate>false</LinksUpToDate>
  <CharactersWithSpaces>72525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wilsond2</dc:creator>
  <cp:keywords/>
  <dc:description/>
  <cp:lastModifiedBy>Shannon Curran (NHS GOLDEN JUBILEE)</cp:lastModifiedBy>
  <cp:revision>53</cp:revision>
  <cp:lastPrinted>2020-10-26T15:50:00Z</cp:lastPrinted>
  <dcterms:created xsi:type="dcterms:W3CDTF">2025-05-01T11:58:00Z</dcterms:created>
  <dcterms:modified xsi:type="dcterms:W3CDTF">2025-08-20T12:58:00Z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0x010100019B1BFB23692C47A83027141CF841B2</vt:lpwstr>
  </property>
</Properties>
</file>